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14" r:id="rId3"/>
  </p:sldMasterIdLst>
  <p:notesMasterIdLst>
    <p:notesMasterId r:id="rId20"/>
  </p:notesMasterIdLst>
  <p:handoutMasterIdLst>
    <p:handoutMasterId r:id="rId21"/>
  </p:handoutMasterIdLst>
  <p:sldIdLst>
    <p:sldId id="638" r:id="rId4"/>
    <p:sldId id="997" r:id="rId5"/>
    <p:sldId id="793" r:id="rId6"/>
    <p:sldId id="1086" r:id="rId7"/>
    <p:sldId id="1107" r:id="rId8"/>
    <p:sldId id="1108" r:id="rId9"/>
    <p:sldId id="1153" r:id="rId10"/>
    <p:sldId id="1154" r:id="rId11"/>
    <p:sldId id="1106" r:id="rId12"/>
    <p:sldId id="1151" r:id="rId13"/>
    <p:sldId id="1148" r:id="rId14"/>
    <p:sldId id="1089" r:id="rId15"/>
    <p:sldId id="1152" r:id="rId16"/>
    <p:sldId id="1133" r:id="rId17"/>
    <p:sldId id="780" r:id="rId18"/>
    <p:sldId id="1128"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1E1480F-9C08-8246-D832-DF8A1B4211FF}" name="Gowri Nair" initials="GN" userId="S::gowri@torrestradelaw.com::67188f49-0155-44d3-81ad-36d4240f5a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perations" initials="O" lastIdx="1" clrIdx="0">
    <p:extLst>
      <p:ext uri="{19B8F6BF-5375-455C-9EA6-DF929625EA0E}">
        <p15:presenceInfo xmlns:p15="http://schemas.microsoft.com/office/powerpoint/2012/main" userId="Operations" providerId="None"/>
      </p:ext>
    </p:extLst>
  </p:cmAuthor>
  <p:cmAuthor id="2" name="Galasso, Claire M." initials="GCM" lastIdx="4" clrIdx="1">
    <p:extLst>
      <p:ext uri="{19B8F6BF-5375-455C-9EA6-DF929625EA0E}">
        <p15:presenceInfo xmlns:p15="http://schemas.microsoft.com/office/powerpoint/2012/main" userId="S::galasso.7@buckeyemail.osu.edu::e6a56124-7aa7-4d5c-9eb3-c4fa159d5a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9D2D28"/>
    <a:srgbClr val="383E40"/>
    <a:srgbClr val="67737A"/>
    <a:srgbClr val="BCBEC2"/>
    <a:srgbClr val="868686"/>
    <a:srgbClr val="AB2524"/>
    <a:srgbClr val="6A2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71695" autoAdjust="0"/>
  </p:normalViewPr>
  <p:slideViewPr>
    <p:cSldViewPr snapToGrid="0">
      <p:cViewPr varScale="1">
        <p:scale>
          <a:sx n="79" d="100"/>
          <a:sy n="79" d="100"/>
        </p:scale>
        <p:origin x="1902" y="90"/>
      </p:cViewPr>
      <p:guideLst/>
    </p:cSldViewPr>
  </p:slideViewPr>
  <p:notesTextViewPr>
    <p:cViewPr>
      <p:scale>
        <a:sx n="75" d="100"/>
        <a:sy n="7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ommentAuthors" Target="commentAuthors.xml"/><Relationship Id="rId27"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92F5C-6B7C-438F-A43F-44BF4A8B6969}"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US"/>
        </a:p>
      </dgm:t>
    </dgm:pt>
    <dgm:pt modelId="{BE9F2426-EA5F-4141-9376-B4A20CAF9A0A}">
      <dgm:prSet/>
      <dgm:spPr/>
      <dgm:t>
        <a:bodyPr/>
        <a:lstStyle/>
        <a:p>
          <a:r>
            <a:rPr lang="en-US" dirty="0"/>
            <a:t>International Emergency Economic Powers Act (“IEEPA”)</a:t>
          </a:r>
        </a:p>
      </dgm:t>
    </dgm:pt>
    <dgm:pt modelId="{A8901B36-1BDE-498B-9100-9D4ACEEF9FA4}" type="parTrans" cxnId="{6D6FA9CA-1FF0-46E6-BD9D-BD464D1F7FE8}">
      <dgm:prSet/>
      <dgm:spPr/>
      <dgm:t>
        <a:bodyPr/>
        <a:lstStyle/>
        <a:p>
          <a:endParaRPr lang="en-US"/>
        </a:p>
      </dgm:t>
    </dgm:pt>
    <dgm:pt modelId="{5119DA4E-19F2-4B91-89D9-A96F62C99C6B}" type="sibTrans" cxnId="{6D6FA9CA-1FF0-46E6-BD9D-BD464D1F7FE8}">
      <dgm:prSet/>
      <dgm:spPr/>
      <dgm:t>
        <a:bodyPr/>
        <a:lstStyle/>
        <a:p>
          <a:endParaRPr lang="en-US"/>
        </a:p>
      </dgm:t>
    </dgm:pt>
    <dgm:pt modelId="{103138AB-29B5-44FF-955A-3AE70DFD4EC2}">
      <dgm:prSet/>
      <dgm:spPr/>
      <dgm:t>
        <a:bodyPr/>
        <a:lstStyle/>
        <a:p>
          <a:r>
            <a:rPr lang="en-US" dirty="0"/>
            <a:t>“</a:t>
          </a:r>
          <a:r>
            <a:rPr lang="en-US" dirty="0">
              <a:latin typeface="Calibri" panose="020F0502020204030204"/>
            </a:rPr>
            <a:t>Reciprocal</a:t>
          </a:r>
          <a:r>
            <a:rPr lang="en-US" dirty="0"/>
            <a:t>” tariffs </a:t>
          </a:r>
        </a:p>
      </dgm:t>
    </dgm:pt>
    <dgm:pt modelId="{3846D69B-4C4B-4F03-98DA-9CC745E98C0F}" type="parTrans" cxnId="{6DA3A3FE-999D-40FC-84F9-425AAB7A78B2}">
      <dgm:prSet/>
      <dgm:spPr/>
      <dgm:t>
        <a:bodyPr/>
        <a:lstStyle/>
        <a:p>
          <a:endParaRPr lang="en-US"/>
        </a:p>
      </dgm:t>
    </dgm:pt>
    <dgm:pt modelId="{8ADAAE8D-6427-4CD8-9C57-A6314949C861}" type="sibTrans" cxnId="{6DA3A3FE-999D-40FC-84F9-425AAB7A78B2}">
      <dgm:prSet/>
      <dgm:spPr/>
      <dgm:t>
        <a:bodyPr/>
        <a:lstStyle/>
        <a:p>
          <a:endParaRPr lang="en-US"/>
        </a:p>
      </dgm:t>
    </dgm:pt>
    <dgm:pt modelId="{C8A82BED-AB0E-47DC-9198-9F79C0AD630B}">
      <dgm:prSet/>
      <dgm:spPr/>
      <dgm:t>
        <a:bodyPr/>
        <a:lstStyle/>
        <a:p>
          <a:r>
            <a:rPr lang="en-US" dirty="0"/>
            <a:t>Fentanyl tariffs (Mexico, Canada, China)</a:t>
          </a:r>
        </a:p>
      </dgm:t>
    </dgm:pt>
    <dgm:pt modelId="{4DC00815-071A-4393-886F-554A5711E036}" type="parTrans" cxnId="{D1E7A6B5-9BA5-4D44-8329-B6827DC88082}">
      <dgm:prSet/>
      <dgm:spPr/>
      <dgm:t>
        <a:bodyPr/>
        <a:lstStyle/>
        <a:p>
          <a:endParaRPr lang="en-US"/>
        </a:p>
      </dgm:t>
    </dgm:pt>
    <dgm:pt modelId="{903BF932-1110-4458-A5FE-C34A6D091D3C}" type="sibTrans" cxnId="{D1E7A6B5-9BA5-4D44-8329-B6827DC88082}">
      <dgm:prSet/>
      <dgm:spPr/>
      <dgm:t>
        <a:bodyPr/>
        <a:lstStyle/>
        <a:p>
          <a:endParaRPr lang="en-US"/>
        </a:p>
      </dgm:t>
    </dgm:pt>
    <dgm:pt modelId="{DFE57904-10D9-4236-8CAE-CC5911D25571}">
      <dgm:prSet/>
      <dgm:spPr/>
      <dgm:t>
        <a:bodyPr/>
        <a:lstStyle/>
        <a:p>
          <a:r>
            <a:rPr lang="en-US" dirty="0"/>
            <a:t>Section 232 of the Trade Expansion Act of 1962</a:t>
          </a:r>
        </a:p>
      </dgm:t>
    </dgm:pt>
    <dgm:pt modelId="{B1D981DC-AA7D-4A78-A07E-77A1AD84CC0F}" type="parTrans" cxnId="{4ACE0131-767E-4E16-A233-8DAF600C517A}">
      <dgm:prSet/>
      <dgm:spPr/>
      <dgm:t>
        <a:bodyPr/>
        <a:lstStyle/>
        <a:p>
          <a:endParaRPr lang="en-US"/>
        </a:p>
      </dgm:t>
    </dgm:pt>
    <dgm:pt modelId="{897DF68A-1E51-40B8-8714-0BA3A318E0D8}" type="sibTrans" cxnId="{4ACE0131-767E-4E16-A233-8DAF600C517A}">
      <dgm:prSet/>
      <dgm:spPr/>
      <dgm:t>
        <a:bodyPr/>
        <a:lstStyle/>
        <a:p>
          <a:endParaRPr lang="en-US"/>
        </a:p>
      </dgm:t>
    </dgm:pt>
    <dgm:pt modelId="{BB5F64C0-D655-43E0-BFC1-6098358736F5}">
      <dgm:prSet/>
      <dgm:spPr/>
      <dgm:t>
        <a:bodyPr/>
        <a:lstStyle/>
        <a:p>
          <a:r>
            <a:rPr lang="en-US" dirty="0"/>
            <a:t>Sector-specific tariffs </a:t>
          </a:r>
        </a:p>
      </dgm:t>
    </dgm:pt>
    <dgm:pt modelId="{D313E735-3DCE-4090-BC22-F8144A02EB75}" type="parTrans" cxnId="{9E4BE410-FD5D-4B6B-871A-CCC39C364EEE}">
      <dgm:prSet/>
      <dgm:spPr/>
      <dgm:t>
        <a:bodyPr/>
        <a:lstStyle/>
        <a:p>
          <a:endParaRPr lang="en-US"/>
        </a:p>
      </dgm:t>
    </dgm:pt>
    <dgm:pt modelId="{0CAB33D8-34C8-40C8-96F7-1177F958CCEF}" type="sibTrans" cxnId="{9E4BE410-FD5D-4B6B-871A-CCC39C364EEE}">
      <dgm:prSet/>
      <dgm:spPr/>
      <dgm:t>
        <a:bodyPr/>
        <a:lstStyle/>
        <a:p>
          <a:endParaRPr lang="en-US"/>
        </a:p>
      </dgm:t>
    </dgm:pt>
    <dgm:pt modelId="{DBA27A9F-2E11-461E-8C54-959BE3CDE02A}">
      <dgm:prSet/>
      <dgm:spPr/>
      <dgm:t>
        <a:bodyPr/>
        <a:lstStyle/>
        <a:p>
          <a:pPr rtl="0"/>
          <a:r>
            <a:rPr lang="en-US" dirty="0"/>
            <a:t>Automobiles &amp; auto parts, steel &amp; aluminum, copper</a:t>
          </a:r>
          <a:r>
            <a:rPr lang="en-US" dirty="0">
              <a:latin typeface="Calibri" panose="020F0502020204030204"/>
            </a:rPr>
            <a:t>, timber &amp; lumber</a:t>
          </a:r>
          <a:endParaRPr lang="en-US" dirty="0"/>
        </a:p>
      </dgm:t>
    </dgm:pt>
    <dgm:pt modelId="{FDE63E18-CC02-4509-BC6C-5F4AEABB8AC3}" type="parTrans" cxnId="{E3C4A97C-9FC0-49DD-BF10-190C28214471}">
      <dgm:prSet/>
      <dgm:spPr/>
      <dgm:t>
        <a:bodyPr/>
        <a:lstStyle/>
        <a:p>
          <a:endParaRPr lang="en-US"/>
        </a:p>
      </dgm:t>
    </dgm:pt>
    <dgm:pt modelId="{14DFC2D8-AF36-4203-9693-986C1C05AEC9}" type="sibTrans" cxnId="{E3C4A97C-9FC0-49DD-BF10-190C28214471}">
      <dgm:prSet/>
      <dgm:spPr/>
      <dgm:t>
        <a:bodyPr/>
        <a:lstStyle/>
        <a:p>
          <a:endParaRPr lang="en-US"/>
        </a:p>
      </dgm:t>
    </dgm:pt>
    <dgm:pt modelId="{2F2D414F-C209-4BBA-9797-A9ADA5E90086}">
      <dgm:prSet/>
      <dgm:spPr/>
      <dgm:t>
        <a:bodyPr/>
        <a:lstStyle/>
        <a:p>
          <a:r>
            <a:rPr lang="en-US" dirty="0"/>
            <a:t>Section 301 of the Trade Act of 1974</a:t>
          </a:r>
        </a:p>
      </dgm:t>
    </dgm:pt>
    <dgm:pt modelId="{203C665C-3199-403B-8D0F-80919185ED82}" type="parTrans" cxnId="{5A9BCA25-2819-4CEF-986C-4CBE0A793A89}">
      <dgm:prSet/>
      <dgm:spPr/>
      <dgm:t>
        <a:bodyPr/>
        <a:lstStyle/>
        <a:p>
          <a:endParaRPr lang="en-US"/>
        </a:p>
      </dgm:t>
    </dgm:pt>
    <dgm:pt modelId="{6F1B933C-3518-4CA4-9FE2-B6C65D8BBA38}" type="sibTrans" cxnId="{5A9BCA25-2819-4CEF-986C-4CBE0A793A89}">
      <dgm:prSet/>
      <dgm:spPr/>
      <dgm:t>
        <a:bodyPr/>
        <a:lstStyle/>
        <a:p>
          <a:endParaRPr lang="en-US"/>
        </a:p>
      </dgm:t>
    </dgm:pt>
    <dgm:pt modelId="{14367286-136D-45AD-85A0-B10FC8A524E8}">
      <dgm:prSet/>
      <dgm:spPr/>
      <dgm:t>
        <a:bodyPr/>
        <a:lstStyle/>
        <a:p>
          <a:r>
            <a:rPr lang="en-US" dirty="0"/>
            <a:t>7.5%- 100% tariff on wide-range of Chinese goods </a:t>
          </a:r>
        </a:p>
      </dgm:t>
    </dgm:pt>
    <dgm:pt modelId="{BE499CC8-C994-4C66-846E-E5EFAA206DC3}" type="parTrans" cxnId="{7A2FE66E-AD29-4DB3-8901-772591D3B66E}">
      <dgm:prSet/>
      <dgm:spPr/>
      <dgm:t>
        <a:bodyPr/>
        <a:lstStyle/>
        <a:p>
          <a:endParaRPr lang="en-US"/>
        </a:p>
      </dgm:t>
    </dgm:pt>
    <dgm:pt modelId="{EF00480A-E1B5-426D-93D1-EE09D2D50429}" type="sibTrans" cxnId="{7A2FE66E-AD29-4DB3-8901-772591D3B66E}">
      <dgm:prSet/>
      <dgm:spPr/>
      <dgm:t>
        <a:bodyPr/>
        <a:lstStyle/>
        <a:p>
          <a:endParaRPr lang="en-US"/>
        </a:p>
      </dgm:t>
    </dgm:pt>
    <dgm:pt modelId="{75867671-9EE4-4AC0-8EA2-F721EA1B6606}">
      <dgm:prSet phldr="0"/>
      <dgm:spPr/>
      <dgm:t>
        <a:bodyPr/>
        <a:lstStyle/>
        <a:p>
          <a:pPr rtl="0"/>
          <a:r>
            <a:rPr lang="en-US" dirty="0">
              <a:latin typeface="Calibri" panose="020F0502020204030204"/>
            </a:rPr>
            <a:t>Section 301 Investigation of Brazil</a:t>
          </a:r>
        </a:p>
      </dgm:t>
    </dgm:pt>
    <dgm:pt modelId="{05C86EB7-47AC-47CA-AA2D-5E0FDE2866A4}" type="parTrans" cxnId="{23B3FE56-58FC-4E34-811A-56E041BB1544}">
      <dgm:prSet/>
      <dgm:spPr/>
      <dgm:t>
        <a:bodyPr/>
        <a:lstStyle/>
        <a:p>
          <a:endParaRPr lang="en-US"/>
        </a:p>
      </dgm:t>
    </dgm:pt>
    <dgm:pt modelId="{2D2352C6-6FAE-4F34-80FF-04F153C55D30}" type="sibTrans" cxnId="{23B3FE56-58FC-4E34-811A-56E041BB1544}">
      <dgm:prSet/>
      <dgm:spPr/>
      <dgm:t>
        <a:bodyPr/>
        <a:lstStyle/>
        <a:p>
          <a:endParaRPr lang="en-US"/>
        </a:p>
      </dgm:t>
    </dgm:pt>
    <dgm:pt modelId="{748E6634-9304-4EB0-969A-9B95030CCB15}">
      <dgm:prSet/>
      <dgm:spPr/>
      <dgm:t>
        <a:bodyPr/>
        <a:lstStyle/>
        <a:p>
          <a:r>
            <a:rPr lang="en-US" dirty="0"/>
            <a:t>Brazil tariffs </a:t>
          </a:r>
        </a:p>
      </dgm:t>
    </dgm:pt>
    <dgm:pt modelId="{03AFA8F5-F980-4C38-BF9A-962F8EF66C11}" type="parTrans" cxnId="{97E311DC-378A-46B3-AB52-E3394F0C3300}">
      <dgm:prSet/>
      <dgm:spPr/>
      <dgm:t>
        <a:bodyPr/>
        <a:lstStyle/>
        <a:p>
          <a:endParaRPr lang="en-US"/>
        </a:p>
      </dgm:t>
    </dgm:pt>
    <dgm:pt modelId="{D15F5969-43FA-431D-95D9-E05D878CCC19}" type="sibTrans" cxnId="{97E311DC-378A-46B3-AB52-E3394F0C3300}">
      <dgm:prSet/>
      <dgm:spPr/>
      <dgm:t>
        <a:bodyPr/>
        <a:lstStyle/>
        <a:p>
          <a:endParaRPr lang="en-US"/>
        </a:p>
      </dgm:t>
    </dgm:pt>
    <dgm:pt modelId="{531EAB2D-AC35-436D-9F32-0AFCEC4461F2}">
      <dgm:prSet/>
      <dgm:spPr/>
      <dgm:t>
        <a:bodyPr/>
        <a:lstStyle/>
        <a:p>
          <a:r>
            <a:rPr lang="en-US" dirty="0"/>
            <a:t>Purchase of Russian Oil (India)</a:t>
          </a:r>
        </a:p>
      </dgm:t>
    </dgm:pt>
    <dgm:pt modelId="{BD06EA65-42D9-40A8-ABAE-9838E33040AF}" type="parTrans" cxnId="{19FC7C4C-A8DC-447F-879F-13B53E8818B0}">
      <dgm:prSet/>
      <dgm:spPr/>
    </dgm:pt>
    <dgm:pt modelId="{1F4B2BC3-9C49-4C89-A11B-4AB7055802B0}" type="sibTrans" cxnId="{19FC7C4C-A8DC-447F-879F-13B53E8818B0}">
      <dgm:prSet/>
      <dgm:spPr/>
    </dgm:pt>
    <dgm:pt modelId="{6FAEDAF5-C94A-4621-AC8E-AF4DB54D630E}" type="pres">
      <dgm:prSet presAssocID="{BBB92F5C-6B7C-438F-A43F-44BF4A8B6969}" presName="Name0" presStyleCnt="0">
        <dgm:presLayoutVars>
          <dgm:dir/>
          <dgm:animLvl val="lvl"/>
          <dgm:resizeHandles val="exact"/>
        </dgm:presLayoutVars>
      </dgm:prSet>
      <dgm:spPr/>
    </dgm:pt>
    <dgm:pt modelId="{27BE6BCA-3E88-4EAB-975B-6DB81D14C76D}" type="pres">
      <dgm:prSet presAssocID="{BE9F2426-EA5F-4141-9376-B4A20CAF9A0A}" presName="linNode" presStyleCnt="0"/>
      <dgm:spPr/>
    </dgm:pt>
    <dgm:pt modelId="{85029AC9-3879-4B68-9EED-3D3CED43CCBB}" type="pres">
      <dgm:prSet presAssocID="{BE9F2426-EA5F-4141-9376-B4A20CAF9A0A}" presName="parentText" presStyleLbl="node1" presStyleIdx="0" presStyleCnt="3">
        <dgm:presLayoutVars>
          <dgm:chMax val="1"/>
          <dgm:bulletEnabled val="1"/>
        </dgm:presLayoutVars>
      </dgm:prSet>
      <dgm:spPr/>
    </dgm:pt>
    <dgm:pt modelId="{88A16B51-788C-4D70-8697-95CA25D4C570}" type="pres">
      <dgm:prSet presAssocID="{BE9F2426-EA5F-4141-9376-B4A20CAF9A0A}" presName="descendantText" presStyleLbl="alignAccFollowNode1" presStyleIdx="0" presStyleCnt="3">
        <dgm:presLayoutVars>
          <dgm:bulletEnabled val="1"/>
        </dgm:presLayoutVars>
      </dgm:prSet>
      <dgm:spPr/>
    </dgm:pt>
    <dgm:pt modelId="{3D6C9DCE-E9DB-426C-A26D-9060B71E672A}" type="pres">
      <dgm:prSet presAssocID="{5119DA4E-19F2-4B91-89D9-A96F62C99C6B}" presName="sp" presStyleCnt="0"/>
      <dgm:spPr/>
    </dgm:pt>
    <dgm:pt modelId="{C1517494-0A8D-4D8E-B806-88921C52D31C}" type="pres">
      <dgm:prSet presAssocID="{DFE57904-10D9-4236-8CAE-CC5911D25571}" presName="linNode" presStyleCnt="0"/>
      <dgm:spPr/>
    </dgm:pt>
    <dgm:pt modelId="{D3EA43B7-338E-4D97-935E-E5E73223DA5F}" type="pres">
      <dgm:prSet presAssocID="{DFE57904-10D9-4236-8CAE-CC5911D25571}" presName="parentText" presStyleLbl="node1" presStyleIdx="1" presStyleCnt="3">
        <dgm:presLayoutVars>
          <dgm:chMax val="1"/>
          <dgm:bulletEnabled val="1"/>
        </dgm:presLayoutVars>
      </dgm:prSet>
      <dgm:spPr/>
    </dgm:pt>
    <dgm:pt modelId="{A1C5CE14-5693-440F-BCB4-017B7483B631}" type="pres">
      <dgm:prSet presAssocID="{DFE57904-10D9-4236-8CAE-CC5911D25571}" presName="descendantText" presStyleLbl="alignAccFollowNode1" presStyleIdx="1" presStyleCnt="3">
        <dgm:presLayoutVars>
          <dgm:bulletEnabled val="1"/>
        </dgm:presLayoutVars>
      </dgm:prSet>
      <dgm:spPr/>
    </dgm:pt>
    <dgm:pt modelId="{48A4312A-CDF0-4F2A-A944-BE31155D19F7}" type="pres">
      <dgm:prSet presAssocID="{897DF68A-1E51-40B8-8714-0BA3A318E0D8}" presName="sp" presStyleCnt="0"/>
      <dgm:spPr/>
    </dgm:pt>
    <dgm:pt modelId="{05BDFB44-592B-40BC-AE51-8FE91473C71D}" type="pres">
      <dgm:prSet presAssocID="{2F2D414F-C209-4BBA-9797-A9ADA5E90086}" presName="linNode" presStyleCnt="0"/>
      <dgm:spPr/>
    </dgm:pt>
    <dgm:pt modelId="{E0563A1D-1311-42AF-8610-1A9BADC16508}" type="pres">
      <dgm:prSet presAssocID="{2F2D414F-C209-4BBA-9797-A9ADA5E90086}" presName="parentText" presStyleLbl="node1" presStyleIdx="2" presStyleCnt="3">
        <dgm:presLayoutVars>
          <dgm:chMax val="1"/>
          <dgm:bulletEnabled val="1"/>
        </dgm:presLayoutVars>
      </dgm:prSet>
      <dgm:spPr/>
    </dgm:pt>
    <dgm:pt modelId="{84C27B14-F1A9-48A9-89B4-81BBF05CE4BA}" type="pres">
      <dgm:prSet presAssocID="{2F2D414F-C209-4BBA-9797-A9ADA5E90086}" presName="descendantText" presStyleLbl="alignAccFollowNode1" presStyleIdx="2" presStyleCnt="3">
        <dgm:presLayoutVars>
          <dgm:bulletEnabled val="1"/>
        </dgm:presLayoutVars>
      </dgm:prSet>
      <dgm:spPr/>
    </dgm:pt>
  </dgm:ptLst>
  <dgm:cxnLst>
    <dgm:cxn modelId="{4C8E750A-B90A-4D0A-B4D5-3C8CBBCA75C0}" type="presOf" srcId="{14367286-136D-45AD-85A0-B10FC8A524E8}" destId="{84C27B14-F1A9-48A9-89B4-81BBF05CE4BA}" srcOrd="0" destOrd="0" presId="urn:microsoft.com/office/officeart/2005/8/layout/vList5"/>
    <dgm:cxn modelId="{9E4BE410-FD5D-4B6B-871A-CCC39C364EEE}" srcId="{DFE57904-10D9-4236-8CAE-CC5911D25571}" destId="{BB5F64C0-D655-43E0-BFC1-6098358736F5}" srcOrd="0" destOrd="0" parTransId="{D313E735-3DCE-4090-BC22-F8144A02EB75}" sibTransId="{0CAB33D8-34C8-40C8-96F7-1177F958CCEF}"/>
    <dgm:cxn modelId="{B3700417-B778-4EAB-AA09-05789A45D624}" type="presOf" srcId="{BBB92F5C-6B7C-438F-A43F-44BF4A8B6969}" destId="{6FAEDAF5-C94A-4621-AC8E-AF4DB54D630E}" srcOrd="0" destOrd="0" presId="urn:microsoft.com/office/officeart/2005/8/layout/vList5"/>
    <dgm:cxn modelId="{DC87E520-F81B-4DAE-8EBF-789B5016DEBC}" type="presOf" srcId="{531EAB2D-AC35-436D-9F32-0AFCEC4461F2}" destId="{88A16B51-788C-4D70-8697-95CA25D4C570}" srcOrd="0" destOrd="3" presId="urn:microsoft.com/office/officeart/2005/8/layout/vList5"/>
    <dgm:cxn modelId="{5A9BCA25-2819-4CEF-986C-4CBE0A793A89}" srcId="{BBB92F5C-6B7C-438F-A43F-44BF4A8B6969}" destId="{2F2D414F-C209-4BBA-9797-A9ADA5E90086}" srcOrd="2" destOrd="0" parTransId="{203C665C-3199-403B-8D0F-80919185ED82}" sibTransId="{6F1B933C-3518-4CA4-9FE2-B6C65D8BBA38}"/>
    <dgm:cxn modelId="{4ACE0131-767E-4E16-A233-8DAF600C517A}" srcId="{BBB92F5C-6B7C-438F-A43F-44BF4A8B6969}" destId="{DFE57904-10D9-4236-8CAE-CC5911D25571}" srcOrd="1" destOrd="0" parTransId="{B1D981DC-AA7D-4A78-A07E-77A1AD84CC0F}" sibTransId="{897DF68A-1E51-40B8-8714-0BA3A318E0D8}"/>
    <dgm:cxn modelId="{E3F9085F-0D73-4050-BAB5-ADEF0FA064F9}" type="presOf" srcId="{C8A82BED-AB0E-47DC-9198-9F79C0AD630B}" destId="{88A16B51-788C-4D70-8697-95CA25D4C570}" srcOrd="0" destOrd="1" presId="urn:microsoft.com/office/officeart/2005/8/layout/vList5"/>
    <dgm:cxn modelId="{19FC7C4C-A8DC-447F-879F-13B53E8818B0}" srcId="{BE9F2426-EA5F-4141-9376-B4A20CAF9A0A}" destId="{531EAB2D-AC35-436D-9F32-0AFCEC4461F2}" srcOrd="3" destOrd="0" parTransId="{BD06EA65-42D9-40A8-ABAE-9838E33040AF}" sibTransId="{1F4B2BC3-9C49-4C89-A11B-4AB7055802B0}"/>
    <dgm:cxn modelId="{7A2FE66E-AD29-4DB3-8901-772591D3B66E}" srcId="{2F2D414F-C209-4BBA-9797-A9ADA5E90086}" destId="{14367286-136D-45AD-85A0-B10FC8A524E8}" srcOrd="0" destOrd="0" parTransId="{BE499CC8-C994-4C66-846E-E5EFAA206DC3}" sibTransId="{EF00480A-E1B5-426D-93D1-EE09D2D50429}"/>
    <dgm:cxn modelId="{B2D1FE71-0501-4603-955A-6FA4EAD38F4A}" type="presOf" srcId="{DFE57904-10D9-4236-8CAE-CC5911D25571}" destId="{D3EA43B7-338E-4D97-935E-E5E73223DA5F}" srcOrd="0" destOrd="0" presId="urn:microsoft.com/office/officeart/2005/8/layout/vList5"/>
    <dgm:cxn modelId="{23B3FE56-58FC-4E34-811A-56E041BB1544}" srcId="{2F2D414F-C209-4BBA-9797-A9ADA5E90086}" destId="{75867671-9EE4-4AC0-8EA2-F721EA1B6606}" srcOrd="1" destOrd="0" parTransId="{05C86EB7-47AC-47CA-AA2D-5E0FDE2866A4}" sibTransId="{2D2352C6-6FAE-4F34-80FF-04F153C55D30}"/>
    <dgm:cxn modelId="{E3C4A97C-9FC0-49DD-BF10-190C28214471}" srcId="{DFE57904-10D9-4236-8CAE-CC5911D25571}" destId="{DBA27A9F-2E11-461E-8C54-959BE3CDE02A}" srcOrd="1" destOrd="0" parTransId="{FDE63E18-CC02-4509-BC6C-5F4AEABB8AC3}" sibTransId="{14DFC2D8-AF36-4203-9693-986C1C05AEC9}"/>
    <dgm:cxn modelId="{6761E681-2348-4508-BC31-833BEC18F388}" type="presOf" srcId="{103138AB-29B5-44FF-955A-3AE70DFD4EC2}" destId="{88A16B51-788C-4D70-8697-95CA25D4C570}" srcOrd="0" destOrd="0" presId="urn:microsoft.com/office/officeart/2005/8/layout/vList5"/>
    <dgm:cxn modelId="{9CD07896-CAA5-460B-8D15-7D85D790AC54}" type="presOf" srcId="{BB5F64C0-D655-43E0-BFC1-6098358736F5}" destId="{A1C5CE14-5693-440F-BCB4-017B7483B631}" srcOrd="0" destOrd="0" presId="urn:microsoft.com/office/officeart/2005/8/layout/vList5"/>
    <dgm:cxn modelId="{083B7DA8-534C-4EF6-827E-81BFF846A468}" type="presOf" srcId="{748E6634-9304-4EB0-969A-9B95030CCB15}" destId="{88A16B51-788C-4D70-8697-95CA25D4C570}" srcOrd="0" destOrd="2" presId="urn:microsoft.com/office/officeart/2005/8/layout/vList5"/>
    <dgm:cxn modelId="{FF7231B1-FD7C-4FEF-B22B-EA9C78C088D2}" type="presOf" srcId="{DBA27A9F-2E11-461E-8C54-959BE3CDE02A}" destId="{A1C5CE14-5693-440F-BCB4-017B7483B631}" srcOrd="0" destOrd="1" presId="urn:microsoft.com/office/officeart/2005/8/layout/vList5"/>
    <dgm:cxn modelId="{D1E7A6B5-9BA5-4D44-8329-B6827DC88082}" srcId="{BE9F2426-EA5F-4141-9376-B4A20CAF9A0A}" destId="{C8A82BED-AB0E-47DC-9198-9F79C0AD630B}" srcOrd="1" destOrd="0" parTransId="{4DC00815-071A-4393-886F-554A5711E036}" sibTransId="{903BF932-1110-4458-A5FE-C34A6D091D3C}"/>
    <dgm:cxn modelId="{9C5E96CA-93F0-419C-B761-95F4E1A0CDF7}" type="presOf" srcId="{BE9F2426-EA5F-4141-9376-B4A20CAF9A0A}" destId="{85029AC9-3879-4B68-9EED-3D3CED43CCBB}" srcOrd="0" destOrd="0" presId="urn:microsoft.com/office/officeart/2005/8/layout/vList5"/>
    <dgm:cxn modelId="{6D6FA9CA-1FF0-46E6-BD9D-BD464D1F7FE8}" srcId="{BBB92F5C-6B7C-438F-A43F-44BF4A8B6969}" destId="{BE9F2426-EA5F-4141-9376-B4A20CAF9A0A}" srcOrd="0" destOrd="0" parTransId="{A8901B36-1BDE-498B-9100-9D4ACEEF9FA4}" sibTransId="{5119DA4E-19F2-4B91-89D9-A96F62C99C6B}"/>
    <dgm:cxn modelId="{97E311DC-378A-46B3-AB52-E3394F0C3300}" srcId="{BE9F2426-EA5F-4141-9376-B4A20CAF9A0A}" destId="{748E6634-9304-4EB0-969A-9B95030CCB15}" srcOrd="2" destOrd="0" parTransId="{03AFA8F5-F980-4C38-BF9A-962F8EF66C11}" sibTransId="{D15F5969-43FA-431D-95D9-E05D878CCC19}"/>
    <dgm:cxn modelId="{85C59DE7-9F81-450C-9750-C1B64D6201B6}" type="presOf" srcId="{75867671-9EE4-4AC0-8EA2-F721EA1B6606}" destId="{84C27B14-F1A9-48A9-89B4-81BBF05CE4BA}" srcOrd="0" destOrd="1" presId="urn:microsoft.com/office/officeart/2005/8/layout/vList5"/>
    <dgm:cxn modelId="{66CD75F4-B488-40A6-969C-2CDB1F5A1DD4}" type="presOf" srcId="{2F2D414F-C209-4BBA-9797-A9ADA5E90086}" destId="{E0563A1D-1311-42AF-8610-1A9BADC16508}" srcOrd="0" destOrd="0" presId="urn:microsoft.com/office/officeart/2005/8/layout/vList5"/>
    <dgm:cxn modelId="{6DA3A3FE-999D-40FC-84F9-425AAB7A78B2}" srcId="{BE9F2426-EA5F-4141-9376-B4A20CAF9A0A}" destId="{103138AB-29B5-44FF-955A-3AE70DFD4EC2}" srcOrd="0" destOrd="0" parTransId="{3846D69B-4C4B-4F03-98DA-9CC745E98C0F}" sibTransId="{8ADAAE8D-6427-4CD8-9C57-A6314949C861}"/>
    <dgm:cxn modelId="{46ABE60F-EAB6-40D8-BA16-BDFB26BA6E6B}" type="presParOf" srcId="{6FAEDAF5-C94A-4621-AC8E-AF4DB54D630E}" destId="{27BE6BCA-3E88-4EAB-975B-6DB81D14C76D}" srcOrd="0" destOrd="0" presId="urn:microsoft.com/office/officeart/2005/8/layout/vList5"/>
    <dgm:cxn modelId="{4252856F-0F3A-4280-B323-E2355D92648E}" type="presParOf" srcId="{27BE6BCA-3E88-4EAB-975B-6DB81D14C76D}" destId="{85029AC9-3879-4B68-9EED-3D3CED43CCBB}" srcOrd="0" destOrd="0" presId="urn:microsoft.com/office/officeart/2005/8/layout/vList5"/>
    <dgm:cxn modelId="{9D6B5443-D3A3-41A5-B46C-D49B079A149A}" type="presParOf" srcId="{27BE6BCA-3E88-4EAB-975B-6DB81D14C76D}" destId="{88A16B51-788C-4D70-8697-95CA25D4C570}" srcOrd="1" destOrd="0" presId="urn:microsoft.com/office/officeart/2005/8/layout/vList5"/>
    <dgm:cxn modelId="{1518405C-2A51-4F94-8170-E07EBC323E2E}" type="presParOf" srcId="{6FAEDAF5-C94A-4621-AC8E-AF4DB54D630E}" destId="{3D6C9DCE-E9DB-426C-A26D-9060B71E672A}" srcOrd="1" destOrd="0" presId="urn:microsoft.com/office/officeart/2005/8/layout/vList5"/>
    <dgm:cxn modelId="{EFC7A1A4-C38C-4DE5-B8CA-39D50263D534}" type="presParOf" srcId="{6FAEDAF5-C94A-4621-AC8E-AF4DB54D630E}" destId="{C1517494-0A8D-4D8E-B806-88921C52D31C}" srcOrd="2" destOrd="0" presId="urn:microsoft.com/office/officeart/2005/8/layout/vList5"/>
    <dgm:cxn modelId="{AC4490BC-AB29-4595-BF7B-E09DF16EF2F4}" type="presParOf" srcId="{C1517494-0A8D-4D8E-B806-88921C52D31C}" destId="{D3EA43B7-338E-4D97-935E-E5E73223DA5F}" srcOrd="0" destOrd="0" presId="urn:microsoft.com/office/officeart/2005/8/layout/vList5"/>
    <dgm:cxn modelId="{7BB20110-0D32-4A19-A4C9-88B584C6E956}" type="presParOf" srcId="{C1517494-0A8D-4D8E-B806-88921C52D31C}" destId="{A1C5CE14-5693-440F-BCB4-017B7483B631}" srcOrd="1" destOrd="0" presId="urn:microsoft.com/office/officeart/2005/8/layout/vList5"/>
    <dgm:cxn modelId="{BE5E394C-175D-4F58-912D-A4A284A6FDDC}" type="presParOf" srcId="{6FAEDAF5-C94A-4621-AC8E-AF4DB54D630E}" destId="{48A4312A-CDF0-4F2A-A944-BE31155D19F7}" srcOrd="3" destOrd="0" presId="urn:microsoft.com/office/officeart/2005/8/layout/vList5"/>
    <dgm:cxn modelId="{E1A78CA2-3924-4506-9E16-9C5CDCCB0677}" type="presParOf" srcId="{6FAEDAF5-C94A-4621-AC8E-AF4DB54D630E}" destId="{05BDFB44-592B-40BC-AE51-8FE91473C71D}" srcOrd="4" destOrd="0" presId="urn:microsoft.com/office/officeart/2005/8/layout/vList5"/>
    <dgm:cxn modelId="{98D202F9-CDB6-4961-A91E-E794C14E1323}" type="presParOf" srcId="{05BDFB44-592B-40BC-AE51-8FE91473C71D}" destId="{E0563A1D-1311-42AF-8610-1A9BADC16508}" srcOrd="0" destOrd="0" presId="urn:microsoft.com/office/officeart/2005/8/layout/vList5"/>
    <dgm:cxn modelId="{F31BA8C5-94B5-4AD2-AE06-F237A625FC41}" type="presParOf" srcId="{05BDFB44-592B-40BC-AE51-8FE91473C71D}" destId="{84C27B14-F1A9-48A9-89B4-81BBF05CE4B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A16B51-788C-4D70-8697-95CA25D4C570}">
      <dsp:nvSpPr>
        <dsp:cNvPr id="0" name=""/>
        <dsp:cNvSpPr/>
      </dsp:nvSpPr>
      <dsp:spPr>
        <a:xfrm rot="5400000">
          <a:off x="7052288" y="-2903532"/>
          <a:ext cx="1060244" cy="7136386"/>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a:t>
          </a:r>
          <a:r>
            <a:rPr lang="en-US" sz="1400" kern="1200" dirty="0">
              <a:latin typeface="Calibri" panose="020F0502020204030204"/>
            </a:rPr>
            <a:t>Reciprocal</a:t>
          </a:r>
          <a:r>
            <a:rPr lang="en-US" sz="1400" kern="1200" dirty="0"/>
            <a:t>” tariffs </a:t>
          </a:r>
        </a:p>
        <a:p>
          <a:pPr marL="114300" lvl="1" indent="-114300" algn="l" defTabSz="622300">
            <a:lnSpc>
              <a:spcPct val="90000"/>
            </a:lnSpc>
            <a:spcBef>
              <a:spcPct val="0"/>
            </a:spcBef>
            <a:spcAft>
              <a:spcPct val="15000"/>
            </a:spcAft>
            <a:buChar char="•"/>
          </a:pPr>
          <a:r>
            <a:rPr lang="en-US" sz="1400" kern="1200" dirty="0"/>
            <a:t>Fentanyl tariffs (Mexico, Canada, China)</a:t>
          </a:r>
        </a:p>
        <a:p>
          <a:pPr marL="114300" lvl="1" indent="-114300" algn="l" defTabSz="622300">
            <a:lnSpc>
              <a:spcPct val="90000"/>
            </a:lnSpc>
            <a:spcBef>
              <a:spcPct val="0"/>
            </a:spcBef>
            <a:spcAft>
              <a:spcPct val="15000"/>
            </a:spcAft>
            <a:buChar char="•"/>
          </a:pPr>
          <a:r>
            <a:rPr lang="en-US" sz="1400" kern="1200" dirty="0"/>
            <a:t>Brazil tariffs </a:t>
          </a:r>
        </a:p>
        <a:p>
          <a:pPr marL="114300" lvl="1" indent="-114300" algn="l" defTabSz="622300">
            <a:lnSpc>
              <a:spcPct val="90000"/>
            </a:lnSpc>
            <a:spcBef>
              <a:spcPct val="0"/>
            </a:spcBef>
            <a:spcAft>
              <a:spcPct val="15000"/>
            </a:spcAft>
            <a:buChar char="•"/>
          </a:pPr>
          <a:r>
            <a:rPr lang="en-US" sz="1400" kern="1200" dirty="0"/>
            <a:t>Purchase of Russian Oil (India)</a:t>
          </a:r>
        </a:p>
      </dsp:txBody>
      <dsp:txXfrm rot="-5400000">
        <a:off x="4014218" y="186295"/>
        <a:ext cx="7084629" cy="956730"/>
      </dsp:txXfrm>
    </dsp:sp>
    <dsp:sp modelId="{85029AC9-3879-4B68-9EED-3D3CED43CCBB}">
      <dsp:nvSpPr>
        <dsp:cNvPr id="0" name=""/>
        <dsp:cNvSpPr/>
      </dsp:nvSpPr>
      <dsp:spPr>
        <a:xfrm>
          <a:off x="0" y="2008"/>
          <a:ext cx="4014217" cy="13253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International Emergency Economic Powers Act (“IEEPA”)</a:t>
          </a:r>
        </a:p>
      </dsp:txBody>
      <dsp:txXfrm>
        <a:off x="64696" y="66704"/>
        <a:ext cx="3884825" cy="1195913"/>
      </dsp:txXfrm>
    </dsp:sp>
    <dsp:sp modelId="{A1C5CE14-5693-440F-BCB4-017B7483B631}">
      <dsp:nvSpPr>
        <dsp:cNvPr id="0" name=""/>
        <dsp:cNvSpPr/>
      </dsp:nvSpPr>
      <dsp:spPr>
        <a:xfrm rot="5400000">
          <a:off x="7052288" y="-1511961"/>
          <a:ext cx="1060244" cy="7136386"/>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Sector-specific tariffs </a:t>
          </a:r>
        </a:p>
        <a:p>
          <a:pPr marL="114300" lvl="1" indent="-114300" algn="l" defTabSz="622300" rtl="0">
            <a:lnSpc>
              <a:spcPct val="90000"/>
            </a:lnSpc>
            <a:spcBef>
              <a:spcPct val="0"/>
            </a:spcBef>
            <a:spcAft>
              <a:spcPct val="15000"/>
            </a:spcAft>
            <a:buChar char="•"/>
          </a:pPr>
          <a:r>
            <a:rPr lang="en-US" sz="1400" kern="1200" dirty="0"/>
            <a:t>Automobiles &amp; auto parts, steel &amp; aluminum, copper</a:t>
          </a:r>
          <a:r>
            <a:rPr lang="en-US" sz="1400" kern="1200" dirty="0">
              <a:latin typeface="Calibri" panose="020F0502020204030204"/>
            </a:rPr>
            <a:t>, timber &amp; lumber</a:t>
          </a:r>
          <a:endParaRPr lang="en-US" sz="1400" kern="1200" dirty="0"/>
        </a:p>
      </dsp:txBody>
      <dsp:txXfrm rot="-5400000">
        <a:off x="4014218" y="1577866"/>
        <a:ext cx="7084629" cy="956730"/>
      </dsp:txXfrm>
    </dsp:sp>
    <dsp:sp modelId="{D3EA43B7-338E-4D97-935E-E5E73223DA5F}">
      <dsp:nvSpPr>
        <dsp:cNvPr id="0" name=""/>
        <dsp:cNvSpPr/>
      </dsp:nvSpPr>
      <dsp:spPr>
        <a:xfrm>
          <a:off x="0" y="1393578"/>
          <a:ext cx="4014217" cy="13253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Section 232 of the Trade Expansion Act of 1962</a:t>
          </a:r>
        </a:p>
      </dsp:txBody>
      <dsp:txXfrm>
        <a:off x="64696" y="1458274"/>
        <a:ext cx="3884825" cy="1195913"/>
      </dsp:txXfrm>
    </dsp:sp>
    <dsp:sp modelId="{84C27B14-F1A9-48A9-89B4-81BBF05CE4BA}">
      <dsp:nvSpPr>
        <dsp:cNvPr id="0" name=""/>
        <dsp:cNvSpPr/>
      </dsp:nvSpPr>
      <dsp:spPr>
        <a:xfrm rot="5400000">
          <a:off x="7052288" y="-120391"/>
          <a:ext cx="1060244" cy="7136386"/>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7.5%- 100% tariff on wide-range of Chinese goods </a:t>
          </a:r>
        </a:p>
        <a:p>
          <a:pPr marL="114300" lvl="1" indent="-114300" algn="l" defTabSz="622300" rtl="0">
            <a:lnSpc>
              <a:spcPct val="90000"/>
            </a:lnSpc>
            <a:spcBef>
              <a:spcPct val="0"/>
            </a:spcBef>
            <a:spcAft>
              <a:spcPct val="15000"/>
            </a:spcAft>
            <a:buChar char="•"/>
          </a:pPr>
          <a:r>
            <a:rPr lang="en-US" sz="1400" kern="1200" dirty="0">
              <a:latin typeface="Calibri" panose="020F0502020204030204"/>
            </a:rPr>
            <a:t>Section 301 Investigation of Brazil</a:t>
          </a:r>
        </a:p>
      </dsp:txBody>
      <dsp:txXfrm rot="-5400000">
        <a:off x="4014218" y="2969436"/>
        <a:ext cx="7084629" cy="956730"/>
      </dsp:txXfrm>
    </dsp:sp>
    <dsp:sp modelId="{E0563A1D-1311-42AF-8610-1A9BADC16508}">
      <dsp:nvSpPr>
        <dsp:cNvPr id="0" name=""/>
        <dsp:cNvSpPr/>
      </dsp:nvSpPr>
      <dsp:spPr>
        <a:xfrm>
          <a:off x="0" y="2785149"/>
          <a:ext cx="4014217" cy="132530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Section 301 of the Trade Act of 1974</a:t>
          </a:r>
        </a:p>
      </dsp:txBody>
      <dsp:txXfrm>
        <a:off x="64696" y="2849845"/>
        <a:ext cx="3884825" cy="119591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4AE7C4-2BB2-40DC-982E-2DBF4B67ABF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016B57-EAC6-4873-A08F-88F0C56B1C2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C2D4613-3ED6-4FD0-85D7-758D81FFFAF8}" type="datetimeFigureOut">
              <a:rPr lang="en-US" smtClean="0"/>
              <a:t>10/23/2025</a:t>
            </a:fld>
            <a:endParaRPr lang="en-US"/>
          </a:p>
        </p:txBody>
      </p:sp>
      <p:sp>
        <p:nvSpPr>
          <p:cNvPr id="4" name="Footer Placeholder 3">
            <a:extLst>
              <a:ext uri="{FF2B5EF4-FFF2-40B4-BE49-F238E27FC236}">
                <a16:creationId xmlns:a16="http://schemas.microsoft.com/office/drawing/2014/main" id="{7F2A6AA5-5848-4988-982E-96AA918AABC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EB68DE5-A51E-4A2E-90B8-2F2D9E097F51}"/>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33712E7-CA15-4E02-96BD-339D232356DB}" type="slidenum">
              <a:rPr lang="en-US" smtClean="0"/>
              <a:t>‹#›</a:t>
            </a:fld>
            <a:endParaRPr lang="en-US"/>
          </a:p>
        </p:txBody>
      </p:sp>
    </p:spTree>
    <p:extLst>
      <p:ext uri="{BB962C8B-B14F-4D97-AF65-F5344CB8AC3E}">
        <p14:creationId xmlns:p14="http://schemas.microsoft.com/office/powerpoint/2010/main" val="3687136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4B898D-04A7-4327-9733-7A64C477A939}" type="datetimeFigureOut">
              <a:rPr lang="en-US" smtClean="0"/>
              <a:t>10/23/2025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7C31921-A4BA-4766-9BE5-D695848A0EEC}" type="slidenum">
              <a:rPr lang="en-US" smtClean="0"/>
              <a:t>‹#›</a:t>
            </a:fld>
            <a:endParaRPr lang="en-US"/>
          </a:p>
        </p:txBody>
      </p:sp>
    </p:spTree>
    <p:extLst>
      <p:ext uri="{BB962C8B-B14F-4D97-AF65-F5344CB8AC3E}">
        <p14:creationId xmlns:p14="http://schemas.microsoft.com/office/powerpoint/2010/main" val="110396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1</a:t>
            </a:fld>
            <a:endParaRPr lang="en-US"/>
          </a:p>
        </p:txBody>
      </p:sp>
    </p:spTree>
    <p:extLst>
      <p:ext uri="{BB962C8B-B14F-4D97-AF65-F5344CB8AC3E}">
        <p14:creationId xmlns:p14="http://schemas.microsoft.com/office/powerpoint/2010/main" val="3184262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F083-BE08-95A6-72AC-E86EAF4E5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DD7A7-2504-6AAD-2F2E-644FEAF507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7B826-E4D6-D7D9-E7A4-DE83D46C16B1}"/>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5156E5AB-442B-837D-7238-5D66C73C3F5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1921-A4BA-4766-9BE5-D695848A0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326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F7C31921-A4BA-4766-9BE5-D695848A0EEC}" type="slidenum">
              <a:rPr lang="en-US" smtClean="0"/>
              <a:t>11</a:t>
            </a:fld>
            <a:endParaRPr lang="en-US"/>
          </a:p>
        </p:txBody>
      </p:sp>
    </p:spTree>
    <p:extLst>
      <p:ext uri="{BB962C8B-B14F-4D97-AF65-F5344CB8AC3E}">
        <p14:creationId xmlns:p14="http://schemas.microsoft.com/office/powerpoint/2010/main" val="19644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1921-A4BA-4766-9BE5-D695848A0EEC}" type="slidenum">
              <a:rPr lang="en-US" smtClean="0"/>
              <a:t>12</a:t>
            </a:fld>
            <a:endParaRPr lang="en-US"/>
          </a:p>
        </p:txBody>
      </p:sp>
    </p:spTree>
    <p:extLst>
      <p:ext uri="{BB962C8B-B14F-4D97-AF65-F5344CB8AC3E}">
        <p14:creationId xmlns:p14="http://schemas.microsoft.com/office/powerpoint/2010/main" val="2961262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C0810-AC6F-841B-B67D-AEC3F2EF41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DD6D3-6C0C-65D1-DF8B-6F44FB3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6FF96A-DEAB-5D11-EBE7-86A4F50901B7}"/>
              </a:ext>
            </a:extLst>
          </p:cNvPr>
          <p:cNvSpPr>
            <a:spLocks noGrp="1"/>
          </p:cNvSpPr>
          <p:nvPr>
            <p:ph type="body" idx="1"/>
          </p:nvPr>
        </p:nvSpPr>
        <p:spPr/>
        <p:txBody>
          <a:bodyPr/>
          <a:lstStyle/>
          <a:p>
            <a:pPr lvl="1">
              <a:buNone/>
            </a:pPr>
            <a:endParaRPr lang="en-US" sz="1600" dirty="0">
              <a:solidFill>
                <a:schemeClr val="tx1"/>
              </a:solidFill>
            </a:endParaRPr>
          </a:p>
          <a:p>
            <a:endParaRPr lang="en-US" dirty="0"/>
          </a:p>
        </p:txBody>
      </p:sp>
      <p:sp>
        <p:nvSpPr>
          <p:cNvPr id="4" name="Slide Number Placeholder 3">
            <a:extLst>
              <a:ext uri="{FF2B5EF4-FFF2-40B4-BE49-F238E27FC236}">
                <a16:creationId xmlns:a16="http://schemas.microsoft.com/office/drawing/2014/main" id="{9A6C6E50-58DC-6BE9-1629-304E2D4C72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1921-A4BA-4766-9BE5-D695848A0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81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14</a:t>
            </a:fld>
            <a:endParaRPr lang="en-US"/>
          </a:p>
        </p:txBody>
      </p:sp>
    </p:spTree>
    <p:extLst>
      <p:ext uri="{BB962C8B-B14F-4D97-AF65-F5344CB8AC3E}">
        <p14:creationId xmlns:p14="http://schemas.microsoft.com/office/powerpoint/2010/main" val="85287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15</a:t>
            </a:fld>
            <a:endParaRPr lang="en-US"/>
          </a:p>
        </p:txBody>
      </p:sp>
    </p:spTree>
    <p:extLst>
      <p:ext uri="{BB962C8B-B14F-4D97-AF65-F5344CB8AC3E}">
        <p14:creationId xmlns:p14="http://schemas.microsoft.com/office/powerpoint/2010/main" val="2139092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16</a:t>
            </a:fld>
            <a:endParaRPr lang="en-US"/>
          </a:p>
        </p:txBody>
      </p:sp>
    </p:spTree>
    <p:extLst>
      <p:ext uri="{BB962C8B-B14F-4D97-AF65-F5344CB8AC3E}">
        <p14:creationId xmlns:p14="http://schemas.microsoft.com/office/powerpoint/2010/main" val="2204729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2</a:t>
            </a:fld>
            <a:endParaRPr lang="en-US"/>
          </a:p>
        </p:txBody>
      </p:sp>
    </p:spTree>
    <p:extLst>
      <p:ext uri="{BB962C8B-B14F-4D97-AF65-F5344CB8AC3E}">
        <p14:creationId xmlns:p14="http://schemas.microsoft.com/office/powerpoint/2010/main" val="201860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C31921-A4BA-4766-9BE5-D695848A0EEC}" type="slidenum">
              <a:rPr lang="en-US" smtClean="0"/>
              <a:t>3</a:t>
            </a:fld>
            <a:endParaRPr lang="en-US"/>
          </a:p>
        </p:txBody>
      </p:sp>
    </p:spTree>
    <p:extLst>
      <p:ext uri="{BB962C8B-B14F-4D97-AF65-F5344CB8AC3E}">
        <p14:creationId xmlns:p14="http://schemas.microsoft.com/office/powerpoint/2010/main" val="183828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4</a:t>
            </a:fld>
            <a:endParaRPr lang="en-US"/>
          </a:p>
        </p:txBody>
      </p:sp>
    </p:spTree>
    <p:extLst>
      <p:ext uri="{BB962C8B-B14F-4D97-AF65-F5344CB8AC3E}">
        <p14:creationId xmlns:p14="http://schemas.microsoft.com/office/powerpoint/2010/main" val="1604760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C31921-A4BA-4766-9BE5-D695848A0EEC}" type="slidenum">
              <a:rPr lang="en-US" smtClean="0"/>
              <a:t>5</a:t>
            </a:fld>
            <a:endParaRPr lang="en-US"/>
          </a:p>
        </p:txBody>
      </p:sp>
    </p:spTree>
    <p:extLst>
      <p:ext uri="{BB962C8B-B14F-4D97-AF65-F5344CB8AC3E}">
        <p14:creationId xmlns:p14="http://schemas.microsoft.com/office/powerpoint/2010/main" val="2637015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4445-83BA-7853-B52E-CB0DF9AF3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4C221-6190-0EAB-E065-F965D3903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346802-1B89-14C1-11EF-606BA37E01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868EEA-7B10-A08B-A6A8-5AAB712A316D}"/>
              </a:ext>
            </a:extLst>
          </p:cNvPr>
          <p:cNvSpPr>
            <a:spLocks noGrp="1"/>
          </p:cNvSpPr>
          <p:nvPr>
            <p:ph type="sldNum" sz="quarter" idx="5"/>
          </p:nvPr>
        </p:nvSpPr>
        <p:spPr/>
        <p:txBody>
          <a:bodyPr/>
          <a:lstStyle/>
          <a:p>
            <a:fld id="{F7C31921-A4BA-4766-9BE5-D695848A0EEC}" type="slidenum">
              <a:rPr lang="en-US" smtClean="0"/>
              <a:t>6</a:t>
            </a:fld>
            <a:endParaRPr lang="en-US"/>
          </a:p>
        </p:txBody>
      </p:sp>
    </p:spTree>
    <p:extLst>
      <p:ext uri="{BB962C8B-B14F-4D97-AF65-F5344CB8AC3E}">
        <p14:creationId xmlns:p14="http://schemas.microsoft.com/office/powerpoint/2010/main" val="268558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58C92-C7B6-245F-07A2-4566A299A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641E9-D6B6-1F4E-14A2-A1E6941B9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2B30F-AC3A-A216-42A2-BC995DAF1E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33F31D-BE15-EF30-4E6C-A384CBA220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1921-A4BA-4766-9BE5-D695848A0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081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7DE9D-EACC-B78F-4BAD-2909556626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6E6F1-5B50-C6F9-95C3-698B1B977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3FA11F-75AB-724A-C209-AC14B3E5B9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361D51-65D2-FB3B-6178-E367FF4F10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1921-A4BA-4766-9BE5-D695848A0E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087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ea typeface="Calibri"/>
                <a:cs typeface="Calibri"/>
              </a:rPr>
              <a:t>The CAFC compared language under IEEPA that does not specifically provide the President with authority to implement tariffs to language in other trade statutes (e.g., Trade Expansion Act of 1962, Trade Act of 1974, Trading with the Enemy Act (TWEA)) that has in the past explicitly provided Presidents with certain limited tariff authorities.</a:t>
            </a:r>
          </a:p>
          <a:p>
            <a:endParaRPr lang="en-US" dirty="0"/>
          </a:p>
          <a:p>
            <a:endParaRPr lang="en-US" dirty="0"/>
          </a:p>
          <a:p>
            <a:endParaRPr lang="en-US" dirty="0"/>
          </a:p>
          <a:p>
            <a:r>
              <a:rPr lang="en-US" dirty="0"/>
              <a:t>It is unclear if importers will be able to submit a claim to obtain refunds on IEEPA tariffs already paid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CAFC upheld the CIT opinion finding IEEPA tariffs not lawful (both fentanyl and reciprocal) but vacates "stay" on collection of tariffs. In other words, tariffs remain for the foreseeable future. </a:t>
            </a:r>
            <a:r>
              <a:rPr lang="en-US" b="1" dirty="0">
                <a:solidFill>
                  <a:schemeClr val="tx1"/>
                </a:solidFill>
                <a:ea typeface="Calibri"/>
                <a:cs typeface="Calibri"/>
              </a:rPr>
              <a:t>(stay until mid-October to give federal </a:t>
            </a:r>
            <a:r>
              <a:rPr lang="en-US" b="1" dirty="0" err="1">
                <a:solidFill>
                  <a:schemeClr val="tx1"/>
                </a:solidFill>
                <a:ea typeface="Calibri"/>
                <a:cs typeface="Calibri"/>
              </a:rPr>
              <a:t>gvmt</a:t>
            </a:r>
            <a:r>
              <a:rPr lang="en-US" b="1" dirty="0">
                <a:solidFill>
                  <a:schemeClr val="tx1"/>
                </a:solidFill>
                <a:ea typeface="Calibri"/>
                <a:cs typeface="Calibri"/>
              </a:rPr>
              <a:t> time to appeal to supreme court)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a typeface="Calibri"/>
              <a:cs typeface="Calibri"/>
            </a:endParaRPr>
          </a:p>
          <a:p>
            <a:r>
              <a:rPr lang="en-US" dirty="0">
                <a:effectLst/>
              </a:rPr>
              <a:t>However, multiple lawsuits are challenging the legality of Trump’s IEEPA-based tariffs (see details below). If the courts ultimately invalidate these tariffs importers may be eligible for refunds of tariffs paid —but potentially only if they preserve their rights through timely protests. Protests could also be filed to challenge the administration’s implementation of Section 232 tariffs (the legality of which was largely upheld during the first Trump administration).</a:t>
            </a:r>
            <a:endParaRPr lang="en-US" dirty="0"/>
          </a:p>
          <a:p>
            <a:r>
              <a:rPr lang="en-US" dirty="0">
                <a:effectLst/>
              </a:rPr>
              <a:t>Importers can file a protest within 180 days of liquidation relating to classification, value, duty treatment, and other issues, including situations where the importer was required by CBP to act in a certain fashion. To do this effectively, however, importers must monitor the dates their entries are liquidated in the Automated Commercial Environment.</a:t>
            </a:r>
            <a:endParaRPr lang="en-US" dirty="0"/>
          </a:p>
          <a:p>
            <a:r>
              <a:rPr lang="en-US" dirty="0">
                <a:effectLst/>
              </a:rPr>
              <a:t>Issues related to IEEPA and Section 232 tariffs that importers must watch for in their liquidations, and file timely protests to preserve their right to potential tariff refunds if necessary, include the following.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a typeface="Calibri"/>
              <a:cs typeface="Calibri"/>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favorable for importers, the decision will not </a:t>
            </a:r>
            <a:r>
              <a:rPr lang="en-US" sz="1200" u="sng" kern="1200" dirty="0">
                <a:solidFill>
                  <a:schemeClr val="tx1"/>
                </a:solidFill>
                <a:effectLst/>
                <a:latin typeface="+mn-lt"/>
                <a:ea typeface="+mn-ea"/>
                <a:cs typeface="+mn-cs"/>
              </a:rPr>
              <a:t>immediately end the tariffs and is limited to only the reciprocal, fentanyl, and the actions removing de minimis</a:t>
            </a:r>
            <a:r>
              <a:rPr lang="en-US" sz="1200" kern="1200" dirty="0">
                <a:solidFill>
                  <a:schemeClr val="tx1"/>
                </a:solidFill>
                <a:effectLst/>
                <a:latin typeface="+mn-lt"/>
                <a:ea typeface="+mn-ea"/>
                <a:cs typeface="+mn-cs"/>
              </a:rPr>
              <a:t>. In other words, the Court’s ruling today does not directly apply to the Brazilian IEEPA tariffs or the Indian IEEPA tariffs and may not fully address the removal of de minimis, as that is not, technically, “tariffs” imposed by the Trafficking and Reciprocal emergencies.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Importantly, the CAFC has stayed its mandate, i.e., its remand to the CIT for reconsideration of the stay, until October, to give the parties time to file a request for the Supreme Court to review the case (a writ of certiorari). Therefore, we will likely not have clarity on the stay or refunds until the Supreme Court’s decision as we expect the Government will appeal.</a:t>
            </a:r>
          </a:p>
          <a:p>
            <a:endParaRPr lang="en-US" dirty="0"/>
          </a:p>
          <a:p>
            <a:endParaRPr lang="en-US" dirty="0"/>
          </a:p>
          <a:p>
            <a:r>
              <a:rPr lang="en-US" dirty="0"/>
              <a:t>If so, importers will be eligible for refunds equivalent to the duties paid for fentanyl &amp; reciprocal tariffs retroactive to the first day of application </a:t>
            </a:r>
          </a:p>
          <a:p>
            <a:r>
              <a:rPr lang="en-US" dirty="0"/>
              <a:t>Entries may not be corrected using a post summary correction (PSC) or filed without the IEEPA tariffs until a final determination is made</a:t>
            </a:r>
          </a:p>
          <a:p>
            <a:r>
              <a:rPr lang="en-US" b="1" dirty="0"/>
              <a:t>If entries liquidate, importers will need to file a protest to protect those entries and ensure they remain open (pending litigation)</a:t>
            </a:r>
          </a:p>
          <a:p>
            <a:r>
              <a:rPr lang="en-US" b="1" dirty="0"/>
              <a:t>In the meantime, track your entries!</a:t>
            </a:r>
          </a:p>
          <a:p>
            <a:endParaRPr lang="en-US" b="1" dirty="0"/>
          </a:p>
          <a:p>
            <a:r>
              <a:rPr lang="en-US" b="1" dirty="0"/>
              <a:t>Even if this case doesn’t go like Trump wants, GVMT still has Section 232, Section 301, and others such as:</a:t>
            </a:r>
          </a:p>
          <a:p>
            <a:r>
              <a:rPr lang="en-US" b="1" dirty="0"/>
              <a:t>Section 122 – which may impose tariffs in response to “fundamental international payment problems” but it is a lot more limited i.e., as much as 15% for up to 150 days</a:t>
            </a:r>
          </a:p>
          <a:p>
            <a:r>
              <a:rPr lang="en-US" b="1" dirty="0"/>
              <a:t>Section 338- may impose tariffs of up to 50% on countries’ imports if he believes they are engaging in trade practices that discriminate against the U.S.</a:t>
            </a:r>
          </a:p>
        </p:txBody>
      </p:sp>
      <p:sp>
        <p:nvSpPr>
          <p:cNvPr id="4" name="Slide Number Placeholder 3"/>
          <p:cNvSpPr>
            <a:spLocks noGrp="1"/>
          </p:cNvSpPr>
          <p:nvPr>
            <p:ph type="sldNum" sz="quarter" idx="5"/>
          </p:nvPr>
        </p:nvSpPr>
        <p:spPr/>
        <p:txBody>
          <a:bodyPr/>
          <a:lstStyle/>
          <a:p>
            <a:fld id="{F7C31921-A4BA-4766-9BE5-D695848A0EEC}" type="slidenum">
              <a:rPr lang="en-US" smtClean="0"/>
              <a:t>9</a:t>
            </a:fld>
            <a:endParaRPr lang="en-US"/>
          </a:p>
        </p:txBody>
      </p:sp>
    </p:spTree>
    <p:extLst>
      <p:ext uri="{BB962C8B-B14F-4D97-AF65-F5344CB8AC3E}">
        <p14:creationId xmlns:p14="http://schemas.microsoft.com/office/powerpoint/2010/main" val="2390325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97FB43-6FC9-42AE-ACD1-2EBE73B6DF57}"/>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0ADDB6B-495D-4A6C-AE65-0C16E70598E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1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9241"/>
            <a:ext cx="11747500" cy="6299203"/>
          </a:xfrm>
          <a:prstGeom prst="rtTriangle">
            <a:avLst/>
          </a:pr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44500" y="518505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209940" y="351388"/>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a:t>Add Caption Here</a:t>
            </a:r>
            <a:endParaRPr lang="en-IN"/>
          </a:p>
        </p:txBody>
      </p:sp>
      <p:sp>
        <p:nvSpPr>
          <p:cNvPr id="7" name="Footer Placeholder 1">
            <a:extLst>
              <a:ext uri="{FF2B5EF4-FFF2-40B4-BE49-F238E27FC236}">
                <a16:creationId xmlns:a16="http://schemas.microsoft.com/office/drawing/2014/main" id="{D3C8CDF4-B2F1-468C-AC11-AE4A3C4141A6}"/>
              </a:ext>
            </a:extLst>
          </p:cNvPr>
          <p:cNvSpPr>
            <a:spLocks noGrp="1"/>
          </p:cNvSpPr>
          <p:nvPr>
            <p:ph type="ftr" sz="quarter" idx="17"/>
          </p:nvPr>
        </p:nvSpPr>
        <p:spPr>
          <a:xfrm>
            <a:off x="0" y="6492875"/>
            <a:ext cx="4114800" cy="365125"/>
          </a:xfrm>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2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rPr>
              <a:t>© 2018 Torres Law, PPLC</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endParaRPr lang="en-ZA"/>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SemiBold"/>
              <a:sym typeface="Gill Sans SemiBold"/>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388931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SemiBold"/>
              <a:sym typeface="Gill Sans SemiBold"/>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64033" y="4244545"/>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marL="0" marR="0" lvl="0" indent="0" algn="ctr" defTabSz="457200" rtl="0" eaLnBrk="1" fontAlgn="auto" latinLnBrk="0" hangingPunct="1">
              <a:lnSpc>
                <a:spcPct val="100000"/>
              </a:lnSpc>
              <a:spcBef>
                <a:spcPts val="0"/>
              </a:spcBef>
              <a:spcAft>
                <a:spcPts val="0"/>
              </a:spcAft>
              <a:buClrTx/>
              <a:buSzTx/>
              <a:buFontTx/>
              <a:buNone/>
              <a:tabLst/>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kumimoji="0" sz="30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SemiBold"/>
              <a:sym typeface="Gill Sans SemiBold"/>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5222" y="89261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sp>
        <p:nvSpPr>
          <p:cNvPr id="17" name="Footer Placeholder 1">
            <a:extLst>
              <a:ext uri="{FF2B5EF4-FFF2-40B4-BE49-F238E27FC236}">
                <a16:creationId xmlns:a16="http://schemas.microsoft.com/office/drawing/2014/main" id="{81339DFA-AE3E-4F85-AB1F-BFA5F120A632}"/>
              </a:ext>
            </a:extLst>
          </p:cNvPr>
          <p:cNvSpPr>
            <a:spLocks noGrp="1"/>
          </p:cNvSpPr>
          <p:nvPr>
            <p:ph type="ftr" sz="quarter" idx="19"/>
          </p:nvPr>
        </p:nvSpPr>
        <p:spPr>
          <a:xfrm>
            <a:off x="0" y="6492875"/>
            <a:ext cx="4114800" cy="365125"/>
          </a:xfrm>
        </p:spPr>
        <p:txBody>
          <a:bodyPr/>
          <a:lstStyle/>
          <a:p>
            <a:pPr>
              <a:defRPr/>
            </a:pPr>
            <a:endParaRPr lang="en-IN">
              <a:solidFill>
                <a:srgbClr val="A5A5A5"/>
              </a:solidFill>
            </a:endParaRPr>
          </a:p>
          <a:p>
            <a:pPr>
              <a:defRPr/>
            </a:pPr>
            <a:r>
              <a:rPr lang="en-IN">
                <a:solidFill>
                  <a:srgbClr val="A5A5A5"/>
                </a:solidFill>
              </a:rPr>
              <a:t>© 2021 Torres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46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a:solidFill>
            <a:srgbClr val="67737A"/>
          </a:solidFill>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bg1"/>
                </a:solidFill>
              </a:defRPr>
            </a:lvl1pPr>
          </a:lstStyle>
          <a:p>
            <a:r>
              <a:rPr lang="en-US"/>
              <a:t>Click to Edit Master Title Style </a:t>
            </a:r>
            <a:endParaRPr lang="en-IN"/>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00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EF4C62-7289-467D-8596-F5CE51D57BBD}"/>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E150A92-7989-446D-AED3-C341EDB9F63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1F7F180-C1E0-4349-8A1E-2F629785725A}"/>
              </a:ext>
            </a:extLst>
          </p:cNvPr>
          <p:cNvPicPr>
            <a:picLocks noChangeAspect="1"/>
          </p:cNvPicPr>
          <p:nvPr userDrawn="1"/>
        </p:nvPicPr>
        <p:blipFill>
          <a:blip r:embed="rId2"/>
          <a:stretch>
            <a:fillRect/>
          </a:stretch>
        </p:blipFill>
        <p:spPr>
          <a:xfrm>
            <a:off x="2394212" y="714355"/>
            <a:ext cx="7403576" cy="5429290"/>
          </a:xfrm>
          <a:prstGeom prst="rect">
            <a:avLst/>
          </a:prstGeom>
        </p:spPr>
      </p:pic>
    </p:spTree>
    <p:extLst>
      <p:ext uri="{BB962C8B-B14F-4D97-AF65-F5344CB8AC3E}">
        <p14:creationId xmlns:p14="http://schemas.microsoft.com/office/powerpoint/2010/main" val="4817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ACAA2E-24D3-4681-AD1A-3DDA1CDE0E7E}"/>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80DEA11-6566-4481-8B26-CC13F771777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E3DB761-7C66-4BA1-AD2C-CE10A6838E6E}"/>
              </a:ext>
            </a:extLst>
          </p:cNvPr>
          <p:cNvPicPr>
            <a:picLocks noChangeAspect="1"/>
          </p:cNvPicPr>
          <p:nvPr userDrawn="1"/>
        </p:nvPicPr>
        <p:blipFill>
          <a:blip r:embed="rId2"/>
          <a:stretch>
            <a:fillRect/>
          </a:stretch>
        </p:blipFill>
        <p:spPr>
          <a:xfrm>
            <a:off x="2463474" y="765148"/>
            <a:ext cx="7265051" cy="5327704"/>
          </a:xfrm>
          <a:prstGeom prst="rect">
            <a:avLst/>
          </a:prstGeom>
        </p:spPr>
      </p:pic>
    </p:spTree>
    <p:extLst>
      <p:ext uri="{BB962C8B-B14F-4D97-AF65-F5344CB8AC3E}">
        <p14:creationId xmlns:p14="http://schemas.microsoft.com/office/powerpoint/2010/main" val="39814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3EA587-720F-48FE-AFD7-C7B05D7B041A}"/>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a:t>
            </a:r>
            <a:r>
              <a:rPr lang="en-IN" err="1">
                <a:solidFill>
                  <a:srgbClr val="A5A5A5"/>
                </a:solidFill>
              </a:rPr>
              <a:t>TradeLaw</a:t>
            </a:r>
            <a:r>
              <a:rPr lang="en-IN">
                <a:solidFill>
                  <a:srgbClr val="A5A5A5"/>
                </a:solidFill>
              </a:rPr>
              <a:t>,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6100245-E669-452D-8F6F-C1166D326B2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159958A-014F-4DD1-8066-164B69065511}"/>
              </a:ext>
            </a:extLst>
          </p:cNvPr>
          <p:cNvPicPr>
            <a:picLocks noChangeAspect="1"/>
          </p:cNvPicPr>
          <p:nvPr userDrawn="1"/>
        </p:nvPicPr>
        <p:blipFill>
          <a:blip r:embed="rId2"/>
          <a:stretch>
            <a:fillRect/>
          </a:stretch>
        </p:blipFill>
        <p:spPr>
          <a:xfrm>
            <a:off x="1091628" y="2301087"/>
            <a:ext cx="10008743" cy="2255825"/>
          </a:xfrm>
          <a:prstGeom prst="rect">
            <a:avLst/>
          </a:prstGeom>
        </p:spPr>
      </p:pic>
    </p:spTree>
    <p:extLst>
      <p:ext uri="{BB962C8B-B14F-4D97-AF65-F5344CB8AC3E}">
        <p14:creationId xmlns:p14="http://schemas.microsoft.com/office/powerpoint/2010/main" val="49786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E3BE8D-CE9D-42BF-8F73-8CD14BCB7CE3}"/>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A1E6B7F-7734-43B1-932E-95E75135F45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F288175-F911-491F-BB65-E308441C2743}"/>
              </a:ext>
            </a:extLst>
          </p:cNvPr>
          <p:cNvPicPr>
            <a:picLocks noChangeAspect="1"/>
          </p:cNvPicPr>
          <p:nvPr userDrawn="1"/>
        </p:nvPicPr>
        <p:blipFill>
          <a:blip r:embed="rId2"/>
          <a:stretch>
            <a:fillRect/>
          </a:stretch>
        </p:blipFill>
        <p:spPr>
          <a:xfrm>
            <a:off x="884275" y="2254353"/>
            <a:ext cx="10423449" cy="2349294"/>
          </a:xfrm>
          <a:prstGeom prst="rect">
            <a:avLst/>
          </a:prstGeom>
        </p:spPr>
      </p:pic>
    </p:spTree>
    <p:extLst>
      <p:ext uri="{BB962C8B-B14F-4D97-AF65-F5344CB8AC3E}">
        <p14:creationId xmlns:p14="http://schemas.microsoft.com/office/powerpoint/2010/main" val="2173678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54D-F7E7-405B-9018-4DA63ABC5726}"/>
              </a:ext>
            </a:extLst>
          </p:cNvPr>
          <p:cNvPicPr>
            <a:picLocks noChangeAspect="1"/>
          </p:cNvPicPr>
          <p:nvPr userDrawn="1"/>
        </p:nvPicPr>
        <p:blipFill>
          <a:blip r:embed="rId2"/>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2737A6FD-F8E6-42A7-B547-4DC04E1D95A3}"/>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380FABA-0028-4725-89D4-B77625A70FB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1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CDB9AE-49B6-4E1B-994F-E0E6D20D4E8E}"/>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6424238A-368B-44C1-BD93-BDB20EF11181}"/>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1548F2C-BC3C-444E-9AC6-ED52395E750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8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B8D0C-9ECE-4B3C-8C72-72E9AA2AA97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01D297C-273E-4399-AF4F-E254AF378FBA}"/>
              </a:ext>
            </a:extLst>
          </p:cNvPr>
          <p:cNvPicPr>
            <a:picLocks noChangeAspect="1"/>
          </p:cNvPicPr>
          <p:nvPr userDrawn="1"/>
        </p:nvPicPr>
        <p:blipFill>
          <a:blip r:embed="rId2"/>
          <a:stretch>
            <a:fillRect/>
          </a:stretch>
        </p:blipFill>
        <p:spPr>
          <a:xfrm>
            <a:off x="1504184" y="0"/>
            <a:ext cx="9183632" cy="6858000"/>
          </a:xfrm>
          <a:prstGeom prst="rect">
            <a:avLst/>
          </a:prstGeom>
        </p:spPr>
      </p:pic>
      <p:sp>
        <p:nvSpPr>
          <p:cNvPr id="3" name="Footer Placeholder 2">
            <a:extLst>
              <a:ext uri="{FF2B5EF4-FFF2-40B4-BE49-F238E27FC236}">
                <a16:creationId xmlns:a16="http://schemas.microsoft.com/office/drawing/2014/main" id="{521F1A00-5A57-4C9F-A9B0-28D1C9AFA840}"/>
              </a:ext>
            </a:extLst>
          </p:cNvPr>
          <p:cNvSpPr>
            <a:spLocks noGrp="1"/>
          </p:cNvSpPr>
          <p:nvPr>
            <p:ph type="ftr" sz="quarter" idx="10"/>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3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A6BC500-27C6-402E-9A03-3D84CAB41C61}"/>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9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FDB2A-E04F-4740-86BB-F2E5C38BAD5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01651" y="-3783"/>
            <a:ext cx="9188698" cy="6861783"/>
          </a:xfrm>
          <a:prstGeom prst="rect">
            <a:avLst/>
          </a:prstGeom>
          <a:solidFill>
            <a:schemeClr val="tx2"/>
          </a:solidFill>
        </p:spPr>
      </p:pic>
      <p:sp>
        <p:nvSpPr>
          <p:cNvPr id="5" name="Footer Placeholder 4">
            <a:extLst>
              <a:ext uri="{FF2B5EF4-FFF2-40B4-BE49-F238E27FC236}">
                <a16:creationId xmlns:a16="http://schemas.microsoft.com/office/drawing/2014/main" id="{9B1EA86A-5ED4-4D98-8BC3-56F83064C8E2}"/>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74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860326-7E7F-49E0-A566-25A903E96A4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6371223-714D-4DA8-91F9-6E599171228A}"/>
              </a:ext>
            </a:extLst>
          </p:cNvPr>
          <p:cNvPicPr>
            <a:picLocks noChangeAspect="1"/>
          </p:cNvPicPr>
          <p:nvPr userDrawn="1"/>
        </p:nvPicPr>
        <p:blipFill>
          <a:blip r:embed="rId2"/>
          <a:stretch>
            <a:fillRect/>
          </a:stretch>
        </p:blipFill>
        <p:spPr>
          <a:xfrm>
            <a:off x="1354777" y="0"/>
            <a:ext cx="9351818" cy="6858000"/>
          </a:xfrm>
          <a:prstGeom prst="rect">
            <a:avLst/>
          </a:prstGeom>
        </p:spPr>
      </p:pic>
      <p:sp>
        <p:nvSpPr>
          <p:cNvPr id="6" name="Footer Placeholder 1">
            <a:extLst>
              <a:ext uri="{FF2B5EF4-FFF2-40B4-BE49-F238E27FC236}">
                <a16:creationId xmlns:a16="http://schemas.microsoft.com/office/drawing/2014/main" id="{5FFB0A1E-5493-4C6A-A87D-3FDEC4AB456D}"/>
              </a:ext>
            </a:extLst>
          </p:cNvPr>
          <p:cNvSpPr>
            <a:spLocks noGrp="1"/>
          </p:cNvSpPr>
          <p:nvPr>
            <p:ph type="ftr" sz="quarter" idx="17"/>
          </p:nvPr>
        </p:nvSpPr>
        <p:spPr>
          <a:xfrm>
            <a:off x="0" y="6492875"/>
            <a:ext cx="4114800" cy="365125"/>
          </a:xfrm>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80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5D3136-F5BF-4940-AEA3-5D686ECF29B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38A8AC-8E31-43E2-A131-6FCFCD9194B6}"/>
              </a:ext>
            </a:extLst>
          </p:cNvPr>
          <p:cNvPicPr>
            <a:picLocks noChangeAspect="1"/>
          </p:cNvPicPr>
          <p:nvPr userDrawn="1"/>
        </p:nvPicPr>
        <p:blipFill>
          <a:blip r:embed="rId2"/>
          <a:stretch>
            <a:fillRect/>
          </a:stretch>
        </p:blipFill>
        <p:spPr>
          <a:xfrm>
            <a:off x="3339527" y="690465"/>
            <a:ext cx="5512945" cy="5477069"/>
          </a:xfrm>
          <a:prstGeom prst="rect">
            <a:avLst/>
          </a:prstGeom>
        </p:spPr>
      </p:pic>
      <p:sp>
        <p:nvSpPr>
          <p:cNvPr id="6" name="Footer Placeholder 1">
            <a:extLst>
              <a:ext uri="{FF2B5EF4-FFF2-40B4-BE49-F238E27FC236}">
                <a16:creationId xmlns:a16="http://schemas.microsoft.com/office/drawing/2014/main" id="{FDC6FE1C-02BA-428E-A9E9-C81BD07C3735}"/>
              </a:ext>
            </a:extLst>
          </p:cNvPr>
          <p:cNvSpPr>
            <a:spLocks noGrp="1"/>
          </p:cNvSpPr>
          <p:nvPr>
            <p:ph type="ftr" sz="quarter" idx="17"/>
          </p:nvPr>
        </p:nvSpPr>
        <p:spPr>
          <a:xfrm>
            <a:off x="0" y="6492875"/>
            <a:ext cx="4114800" cy="365125"/>
          </a:xfrm>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9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16A42B1-6B98-455C-A56C-F5DB5F0C0E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38552" y="1447800"/>
            <a:ext cx="479424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999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5FEE-FA07-4278-A6C3-0BE465A7C5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6310E-4B5E-41F2-9B00-D317F9619F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0B7E14-B5A8-4452-B433-BC4546117B31}"/>
              </a:ext>
            </a:extLst>
          </p:cNvPr>
          <p:cNvSpPr>
            <a:spLocks noGrp="1"/>
          </p:cNvSpPr>
          <p:nvPr>
            <p:ph type="dt" sz="half" idx="10"/>
          </p:nvPr>
        </p:nvSpPr>
        <p:spPr/>
        <p:txBody>
          <a:bodyPr/>
          <a:lstStyle/>
          <a:p>
            <a:fld id="{ED03032C-5A56-492B-812F-5D7EAFCD4D95}" type="datetimeFigureOut">
              <a:rPr lang="en-US" smtClean="0"/>
              <a:t>10/23/2025</a:t>
            </a:fld>
            <a:endParaRPr lang="en-US"/>
          </a:p>
        </p:txBody>
      </p:sp>
      <p:sp>
        <p:nvSpPr>
          <p:cNvPr id="5" name="Footer Placeholder 4">
            <a:extLst>
              <a:ext uri="{FF2B5EF4-FFF2-40B4-BE49-F238E27FC236}">
                <a16:creationId xmlns:a16="http://schemas.microsoft.com/office/drawing/2014/main" id="{597E221B-602F-449D-B901-2DE2D0691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7D453-3D0E-4EF9-84A4-165290DC5863}"/>
              </a:ext>
            </a:extLst>
          </p:cNvPr>
          <p:cNvSpPr>
            <a:spLocks noGrp="1"/>
          </p:cNvSpPr>
          <p:nvPr>
            <p:ph type="sldNum" sz="quarter" idx="12"/>
          </p:nvPr>
        </p:nvSpPr>
        <p:spPr/>
        <p:txBody>
          <a:bodyPr/>
          <a:lstStyle/>
          <a:p>
            <a:fld id="{B5ECA386-0197-458A-813D-EBAE79DA3DD6}" type="slidenum">
              <a:rPr lang="en-US" smtClean="0"/>
              <a:t>‹#›</a:t>
            </a:fld>
            <a:endParaRPr lang="en-US"/>
          </a:p>
        </p:txBody>
      </p:sp>
    </p:spTree>
    <p:extLst>
      <p:ext uri="{BB962C8B-B14F-4D97-AF65-F5344CB8AC3E}">
        <p14:creationId xmlns:p14="http://schemas.microsoft.com/office/powerpoint/2010/main" val="301916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 Line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467252-7B31-421A-B199-E5FD3C76D8CE}"/>
              </a:ext>
            </a:extLst>
          </p:cNvPr>
          <p:cNvSpPr>
            <a:spLocks noChangeArrowheads="1"/>
          </p:cNvSpPr>
          <p:nvPr userDrawn="1"/>
        </p:nvSpPr>
        <p:spPr bwMode="auto">
          <a:xfrm>
            <a:off x="4233" y="0"/>
            <a:ext cx="12192000" cy="1295400"/>
          </a:xfrm>
          <a:prstGeom prst="rect">
            <a:avLst/>
          </a:prstGeom>
          <a:gradFill rotWithShape="0">
            <a:gsLst>
              <a:gs pos="0">
                <a:srgbClr val="760027"/>
              </a:gs>
              <a:gs pos="43362">
                <a:srgbClr val="990033"/>
              </a:gs>
              <a:gs pos="100000">
                <a:srgbClr val="990033"/>
              </a:gs>
            </a:gsLst>
            <a:lin ang="5400000"/>
          </a:gra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sz="1800"/>
          </a:p>
        </p:txBody>
      </p:sp>
      <p:sp>
        <p:nvSpPr>
          <p:cNvPr id="5" name="Rectangle 4">
            <a:extLst>
              <a:ext uri="{FF2B5EF4-FFF2-40B4-BE49-F238E27FC236}">
                <a16:creationId xmlns:a16="http://schemas.microsoft.com/office/drawing/2014/main" id="{4106CD2F-B0A3-44C9-ABC0-B8F2881D9293}"/>
              </a:ext>
            </a:extLst>
          </p:cNvPr>
          <p:cNvSpPr/>
          <p:nvPr userDrawn="1"/>
        </p:nvSpPr>
        <p:spPr>
          <a:xfrm>
            <a:off x="0" y="6608764"/>
            <a:ext cx="12192000" cy="249237"/>
          </a:xfrm>
          <a:prstGeom prst="rect">
            <a:avLst/>
          </a:prstGeom>
          <a:solidFill>
            <a:srgbClr val="760027"/>
          </a:solidFill>
        </p:spPr>
        <p:style>
          <a:lnRef idx="1">
            <a:schemeClr val="accent1"/>
          </a:lnRef>
          <a:fillRef idx="3">
            <a:schemeClr val="accent1"/>
          </a:fillRef>
          <a:effectRef idx="2">
            <a:schemeClr val="accent1"/>
          </a:effectRef>
          <a:fontRef idx="minor">
            <a:schemeClr val="lt1"/>
          </a:fontRef>
        </p:style>
        <p:txBody>
          <a:bodyPr anchor="ctr"/>
          <a:lstStyle/>
          <a:p>
            <a:pPr algn="ctr">
              <a:spcBef>
                <a:spcPct val="50000"/>
              </a:spcBef>
              <a:defRPr/>
            </a:pPr>
            <a:endParaRPr lang="en-US" sz="2400">
              <a:solidFill>
                <a:prstClr val="white"/>
              </a:solidFill>
            </a:endParaRPr>
          </a:p>
        </p:txBody>
      </p:sp>
      <p:sp>
        <p:nvSpPr>
          <p:cNvPr id="6" name="TextBox 5">
            <a:extLst>
              <a:ext uri="{FF2B5EF4-FFF2-40B4-BE49-F238E27FC236}">
                <a16:creationId xmlns:a16="http://schemas.microsoft.com/office/drawing/2014/main" id="{F14D1AC2-8A89-4C09-B662-ADB9175BEB26}"/>
              </a:ext>
            </a:extLst>
          </p:cNvPr>
          <p:cNvSpPr txBox="1"/>
          <p:nvPr userDrawn="1"/>
        </p:nvSpPr>
        <p:spPr>
          <a:xfrm>
            <a:off x="6299200" y="6638926"/>
            <a:ext cx="5827184" cy="219075"/>
          </a:xfrm>
          <a:prstGeom prst="rect">
            <a:avLst/>
          </a:prstGeom>
          <a:noFill/>
        </p:spPr>
        <p:txBody>
          <a:bodyPr>
            <a:spAutoFit/>
          </a:bodyPr>
          <a:lstStyle/>
          <a:p>
            <a:pPr algn="r">
              <a:spcBef>
                <a:spcPct val="50000"/>
              </a:spcBef>
              <a:defRPr/>
            </a:pPr>
            <a:r>
              <a:rPr lang="en-US" sz="820" b="1">
                <a:solidFill>
                  <a:prstClr val="white"/>
                </a:solidFill>
                <a:latin typeface="Arial"/>
                <a:ea typeface="+mn-ea"/>
                <a:cs typeface="Arial"/>
              </a:rPr>
              <a:t>© 2020 Torres Law,  PLLC        Any copying or distribution is prohibited.</a:t>
            </a:r>
          </a:p>
        </p:txBody>
      </p:sp>
      <p:pic>
        <p:nvPicPr>
          <p:cNvPr id="7" name="Picture 4">
            <a:extLst>
              <a:ext uri="{FF2B5EF4-FFF2-40B4-BE49-F238E27FC236}">
                <a16:creationId xmlns:a16="http://schemas.microsoft.com/office/drawing/2014/main" id="{FF42341B-FCCA-4F3E-8BA0-79F55A3C1E5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743017" y="6135688"/>
            <a:ext cx="2258483"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Placeholder 1"/>
          <p:cNvSpPr>
            <a:spLocks noGrp="1"/>
          </p:cNvSpPr>
          <p:nvPr>
            <p:ph type="title"/>
          </p:nvPr>
        </p:nvSpPr>
        <p:spPr>
          <a:xfrm>
            <a:off x="0" y="6350"/>
            <a:ext cx="12192000" cy="1289050"/>
          </a:xfrm>
          <a:prstGeom prst="rect">
            <a:avLst/>
          </a:prstGeom>
        </p:spPr>
        <p:txBody>
          <a:bodyPr vert="horz" lIns="91440" tIns="45720" rIns="91440" bIns="45720" rtlCol="0" anchor="ctr">
            <a:noAutofit/>
          </a:bodyPr>
          <a:lstStyle>
            <a:lvl1pPr algn="ctr">
              <a:defRPr sz="4800" baseline="0">
                <a:solidFill>
                  <a:schemeClr val="bg1"/>
                </a:solidFill>
              </a:defRPr>
            </a:lvl1pPr>
          </a:lstStyle>
          <a:p>
            <a:r>
              <a:rPr lang="en-US"/>
              <a:t>Click to edit Master title style</a:t>
            </a:r>
          </a:p>
        </p:txBody>
      </p:sp>
      <p:sp>
        <p:nvSpPr>
          <p:cNvPr id="17" name="Text Placeholder 16"/>
          <p:cNvSpPr>
            <a:spLocks noGrp="1"/>
          </p:cNvSpPr>
          <p:nvPr>
            <p:ph type="body" sz="quarter" idx="10"/>
          </p:nvPr>
        </p:nvSpPr>
        <p:spPr>
          <a:xfrm>
            <a:off x="545434" y="1350963"/>
            <a:ext cx="11017917" cy="4708525"/>
          </a:xfrm>
          <a:prstGeom prst="rect">
            <a:avLst/>
          </a:prstGeom>
        </p:spPr>
        <p:txBody>
          <a:bodyPr vert="horz"/>
          <a:lstStyle>
            <a:lvl1pPr marL="457200" indent="-457200">
              <a:buFontTx/>
              <a:buBlip>
                <a:blip r:embed="rId3"/>
              </a:buBlip>
              <a:defRPr sz="2800"/>
            </a:lvl1pPr>
            <a:lvl2pPr marL="742950" indent="-111125">
              <a:buFont typeface="Courier New" panose="02070309020205020404" pitchFamily="49" charset="0"/>
              <a:buChar char="o"/>
              <a:defRPr sz="2600"/>
            </a:lvl2pPr>
            <a:lvl3pPr marL="1143000" indent="-228600">
              <a:buFont typeface="Arial" panose="020B0604020202020204" pitchFamily="34" charset="0"/>
              <a:buChar char="•"/>
              <a:defRPr/>
            </a:lvl3pPr>
            <a:lvl4pPr marL="1600200" indent="-228600">
              <a:buFont typeface="Wingdings" pitchFamily="2" charset="2"/>
              <a:buChar char="v"/>
              <a:defRPr baseline="0"/>
            </a:lvl4pPr>
            <a:lvl5pPr>
              <a:defRPr sz="1800"/>
            </a:lvl5p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9" name="Slide Number Placeholder 17">
            <a:extLst>
              <a:ext uri="{FF2B5EF4-FFF2-40B4-BE49-F238E27FC236}">
                <a16:creationId xmlns:a16="http://schemas.microsoft.com/office/drawing/2014/main" id="{26866ADA-F41B-43C9-9D4E-415597B87F17}"/>
              </a:ext>
            </a:extLst>
          </p:cNvPr>
          <p:cNvSpPr>
            <a:spLocks noGrp="1"/>
          </p:cNvSpPr>
          <p:nvPr>
            <p:ph type="sldNum" sz="quarter" idx="11"/>
          </p:nvPr>
        </p:nvSpPr>
        <p:spPr>
          <a:xfrm>
            <a:off x="0" y="6532564"/>
            <a:ext cx="524933" cy="325437"/>
          </a:xfrm>
          <a:prstGeom prst="rect">
            <a:avLst/>
          </a:prstGeom>
        </p:spPr>
        <p:txBody>
          <a:bodyPr vert="horz" wrap="square" lIns="91440" tIns="45720" rIns="91440" bIns="45720" numCol="1" anchor="b" anchorCtr="0" compatLnSpc="1">
            <a:prstTxWarp prst="textNoShape">
              <a:avLst/>
            </a:prstTxWarp>
          </a:bodyPr>
          <a:lstStyle>
            <a:lvl1pPr algn="r" eaLnBrk="1" hangingPunct="1">
              <a:spcBef>
                <a:spcPct val="50000"/>
              </a:spcBef>
              <a:defRPr sz="1000" baseline="0">
                <a:solidFill>
                  <a:schemeClr val="bg1"/>
                </a:solidFill>
              </a:defRPr>
            </a:lvl1pPr>
          </a:lstStyle>
          <a:p>
            <a:pPr>
              <a:defRPr/>
            </a:pPr>
            <a:fld id="{21CC129F-43A7-45FD-BC62-0A0D4AA51A0A}" type="slidenum">
              <a:rPr lang="en-US" altLang="en-US"/>
              <a:pPr>
                <a:defRPr/>
              </a:pPr>
              <a:t>‹#›</a:t>
            </a:fld>
            <a:endParaRPr lang="en-US" altLang="en-US"/>
          </a:p>
        </p:txBody>
      </p:sp>
    </p:spTree>
    <p:extLst>
      <p:ext uri="{BB962C8B-B14F-4D97-AF65-F5344CB8AC3E}">
        <p14:creationId xmlns:p14="http://schemas.microsoft.com/office/powerpoint/2010/main" val="2452785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5" y="5263056"/>
            <a:ext cx="1912619" cy="1572989"/>
          </a:xfrm>
          <a:prstGeom prst="line">
            <a:avLst/>
          </a:prstGeom>
          <a:ln>
            <a:solidFill>
              <a:srgbClr val="9D2D28"/>
            </a:solidFill>
          </a:ln>
        </p:spPr>
        <p:style>
          <a:lnRef idx="1">
            <a:schemeClr val="accent1"/>
          </a:lnRef>
          <a:fillRef idx="0">
            <a:schemeClr val="accent1"/>
          </a:fillRef>
          <a:effectRef idx="0">
            <a:schemeClr val="accent1"/>
          </a:effectRef>
          <a:fontRef idx="minor">
            <a:schemeClr val="tx1"/>
          </a:fontRef>
        </p:style>
      </p:cxn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005762"/>
            <a:ext cx="11150604" cy="4112463"/>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IN"/>
          </a:p>
          <a:p>
            <a:endParaRPr lang="en-IN"/>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67737A"/>
                </a:solidFill>
                <a:latin typeface="Gadugi" panose="020B0502040204020203" pitchFamily="34" charset="0"/>
                <a:ea typeface="Gadugi" panose="020B0502040204020203" pitchFamily="34" charset="0"/>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r>
              <a:rPr lang="en-IN"/>
              <a:t>© 2024 Torres Trade Law, PLLC</a:t>
            </a:r>
          </a:p>
          <a:p>
            <a:endParaRPr lang="en-IN"/>
          </a:p>
        </p:txBody>
      </p:sp>
    </p:spTree>
    <p:extLst>
      <p:ext uri="{BB962C8B-B14F-4D97-AF65-F5344CB8AC3E}">
        <p14:creationId xmlns:p14="http://schemas.microsoft.com/office/powerpoint/2010/main" val="112394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97FB43-6FC9-42AE-ACD1-2EBE73B6DF57}"/>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F0ADDB6B-495D-4A6C-AE65-0C16E70598E8}"/>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51610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A6BC500-27C6-402E-9A03-3D84CAB41C61}"/>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2022 Torres Trade Law, PLLC</a:t>
            </a:r>
          </a:p>
          <a:p>
            <a:endParaRPr lang="en-IN"/>
          </a:p>
        </p:txBody>
      </p:sp>
    </p:spTree>
    <p:extLst>
      <p:ext uri="{BB962C8B-B14F-4D97-AF65-F5344CB8AC3E}">
        <p14:creationId xmlns:p14="http://schemas.microsoft.com/office/powerpoint/2010/main" val="2227105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rgbClr val="3F3F3F"/>
          </a:soli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2022 Torres Trade Law, PLLC</a:t>
            </a:r>
          </a:p>
          <a:p>
            <a:endParaRPr lang="en-IN"/>
          </a:p>
        </p:txBody>
      </p:sp>
    </p:spTree>
    <p:extLst>
      <p:ext uri="{BB962C8B-B14F-4D97-AF65-F5344CB8AC3E}">
        <p14:creationId xmlns:p14="http://schemas.microsoft.com/office/powerpoint/2010/main" val="63316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rgbClr val="3F3F3F"/>
          </a:soli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54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gradFill flip="none" rotWithShape="1">
            <a:gsLst>
              <a:gs pos="3000">
                <a:schemeClr val="accent3">
                  <a:lumMod val="67000"/>
                </a:schemeClr>
              </a:gs>
              <a:gs pos="100000">
                <a:srgbClr val="67737A">
                  <a:alpha val="71000"/>
                </a:srgbClr>
              </a:gs>
              <a:gs pos="100000">
                <a:schemeClr val="accent3">
                  <a:lumMod val="60000"/>
                  <a:lumOff val="40000"/>
                </a:schemeClr>
              </a:gs>
            </a:gsLst>
            <a:lin ang="16200000" scaled="1"/>
            <a:tileRect/>
          </a:gra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2022 Torres Trade Law, PLLC</a:t>
            </a:r>
          </a:p>
          <a:p>
            <a:endParaRPr lang="en-IN"/>
          </a:p>
        </p:txBody>
      </p:sp>
    </p:spTree>
    <p:extLst>
      <p:ext uri="{BB962C8B-B14F-4D97-AF65-F5344CB8AC3E}">
        <p14:creationId xmlns:p14="http://schemas.microsoft.com/office/powerpoint/2010/main" val="12759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rgbClr val="9D2D28"/>
          </a:solidFill>
        </p:spPr>
        <p:txBody>
          <a:bodyPr wrap="square" anchor="ctr">
            <a:noAutofit/>
          </a:bodyPr>
          <a:lstStyle>
            <a:lvl1pPr marL="0" indent="0" algn="ctr">
              <a:buNone/>
              <a:defRPr>
                <a:solidFill>
                  <a:schemeClr val="bg1"/>
                </a:solidFill>
              </a:defRPr>
            </a:lvl1pPr>
          </a:lstStyle>
          <a:p>
            <a:r>
              <a:rPr lang="en-US"/>
              <a:t>Click icon to add picture</a:t>
            </a:r>
            <a:endParaRPr lang="en-IN"/>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a:xfrm>
            <a:off x="0" y="6492875"/>
            <a:ext cx="4114800" cy="365125"/>
          </a:xfrm>
          <a:prstGeom prst="rect">
            <a:avLst/>
          </a:prstGeom>
        </p:spPr>
        <p:txBody>
          <a:bodyPr/>
          <a:lstStyle>
            <a:lvl1pPr>
              <a:defRPr>
                <a:solidFill>
                  <a:srgbClr val="67737A"/>
                </a:solidFill>
              </a:defRPr>
            </a:lvl1pPr>
          </a:lstStyle>
          <a:p>
            <a:endParaRPr lang="en-IN"/>
          </a:p>
          <a:p>
            <a:r>
              <a:rPr lang="en-IN"/>
              <a:t>© 2022 Torres Law, PLLC</a:t>
            </a:r>
          </a:p>
          <a:p>
            <a:endParaRPr lang="en-IN"/>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a:p>
        </p:txBody>
      </p:sp>
    </p:spTree>
    <p:extLst>
      <p:ext uri="{BB962C8B-B14F-4D97-AF65-F5344CB8AC3E}">
        <p14:creationId xmlns:p14="http://schemas.microsoft.com/office/powerpoint/2010/main" val="4148446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4329404" y="-6"/>
            <a:ext cx="7862596" cy="4401332"/>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988629" y="3104997"/>
            <a:ext cx="5203369" cy="3753003"/>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rgbClr val="67737A"/>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a:p>
        </p:txBody>
      </p:sp>
      <p:pic>
        <p:nvPicPr>
          <p:cNvPr id="6" name="Picture 5">
            <a:extLst>
              <a:ext uri="{FF2B5EF4-FFF2-40B4-BE49-F238E27FC236}">
                <a16:creationId xmlns:a16="http://schemas.microsoft.com/office/drawing/2014/main" id="{E37C9EBE-B2FE-4F0E-9B86-1471BFF3A7FA}"/>
              </a:ext>
            </a:extLst>
          </p:cNvPr>
          <p:cNvPicPr>
            <a:picLocks noChangeAspect="1"/>
          </p:cNvPicPr>
          <p:nvPr userDrawn="1"/>
        </p:nvPicPr>
        <p:blipFill>
          <a:blip r:embed="rId2"/>
          <a:stretch>
            <a:fillRect/>
          </a:stretch>
        </p:blipFill>
        <p:spPr>
          <a:xfrm>
            <a:off x="11272156" y="136525"/>
            <a:ext cx="804863" cy="823913"/>
          </a:xfrm>
          <a:prstGeom prst="rect">
            <a:avLst/>
          </a:prstGeom>
        </p:spPr>
      </p:pic>
    </p:spTree>
    <p:extLst>
      <p:ext uri="{BB962C8B-B14F-4D97-AF65-F5344CB8AC3E}">
        <p14:creationId xmlns:p14="http://schemas.microsoft.com/office/powerpoint/2010/main" val="5028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a:xfrm>
            <a:off x="0" y="6492875"/>
            <a:ext cx="4114800" cy="365125"/>
          </a:xfrm>
          <a:prstGeom prst="rect">
            <a:avLst/>
          </a:prstGeom>
        </p:spPr>
        <p:txBody>
          <a:bodyPr/>
          <a:lstStyle>
            <a:lvl1pPr algn="l">
              <a:defRPr/>
            </a:lvl1pPr>
          </a:lstStyle>
          <a:p>
            <a:endParaRPr lang="en-IN"/>
          </a:p>
          <a:p>
            <a:endParaRPr lang="en-IN"/>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dirty="0"/>
          </a:p>
          <a:p>
            <a:r>
              <a:rPr lang="en-IN" dirty="0"/>
              <a:t>© 2025 Torres Trade Law, PLLC</a:t>
            </a:r>
          </a:p>
          <a:p>
            <a:endParaRPr lang="en-IN" dirty="0"/>
          </a:p>
        </p:txBody>
      </p:sp>
    </p:spTree>
    <p:extLst>
      <p:ext uri="{BB962C8B-B14F-4D97-AF65-F5344CB8AC3E}">
        <p14:creationId xmlns:p14="http://schemas.microsoft.com/office/powerpoint/2010/main" val="63418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005762"/>
            <a:ext cx="11150604" cy="4112463"/>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a:xfrm>
            <a:off x="0" y="6492875"/>
            <a:ext cx="4114800" cy="365125"/>
          </a:xfrm>
          <a:prstGeom prst="rect">
            <a:avLst/>
          </a:prstGeom>
        </p:spPr>
        <p:txBody>
          <a:bodyPr/>
          <a:lstStyle>
            <a:lvl1pPr algn="l">
              <a:defRPr/>
            </a:lvl1pPr>
          </a:lstStyle>
          <a:p>
            <a:endParaRPr lang="en-IN"/>
          </a:p>
          <a:p>
            <a:endParaRPr lang="en-IN"/>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67737A"/>
                </a:solidFill>
                <a:latin typeface="Gadugi" panose="020B0502040204020203" pitchFamily="34" charset="0"/>
                <a:ea typeface="Gadugi" panose="020B0502040204020203" pitchFamily="34" charset="0"/>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r>
              <a:rPr lang="en-IN"/>
              <a:t>© 2025 Torres Trade Law, PLLC</a:t>
            </a:r>
          </a:p>
          <a:p>
            <a:endParaRPr lang="en-IN"/>
          </a:p>
        </p:txBody>
      </p:sp>
    </p:spTree>
    <p:extLst>
      <p:ext uri="{BB962C8B-B14F-4D97-AF65-F5344CB8AC3E}">
        <p14:creationId xmlns:p14="http://schemas.microsoft.com/office/powerpoint/2010/main" val="230906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rgbClr val="9D2D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Text here</a:t>
            </a:r>
          </a:p>
        </p:txBody>
      </p:sp>
      <p:sp>
        <p:nvSpPr>
          <p:cNvPr id="8" name="Footer Placeholder 1">
            <a:extLst>
              <a:ext uri="{FF2B5EF4-FFF2-40B4-BE49-F238E27FC236}">
                <a16:creationId xmlns:a16="http://schemas.microsoft.com/office/drawing/2014/main" id="{FCC14BE9-8226-4602-B005-2A4C9A084800}"/>
              </a:ext>
            </a:extLst>
          </p:cNvPr>
          <p:cNvSpPr>
            <a:spLocks noGrp="1"/>
          </p:cNvSpPr>
          <p:nvPr>
            <p:ph type="ftr" sz="quarter" idx="17"/>
          </p:nvPr>
        </p:nvSpPr>
        <p:spPr>
          <a:xfrm>
            <a:off x="0" y="6173787"/>
            <a:ext cx="4114800" cy="365125"/>
          </a:xfrm>
          <a:prstGeom prst="rect">
            <a:avLst/>
          </a:prstGeom>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0853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a:solidFill>
                  <a:schemeClr val="bg1"/>
                </a:solidFill>
                <a:latin typeface="Arial Black" panose="020B0A04020102020204" pitchFamily="34" charset="0"/>
              </a:rPr>
              <a:t>FR</a:t>
            </a:r>
            <a:endParaRPr lang="en-IN" sz="3400" b="1">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GB" noProof="0"/>
          </a:p>
        </p:txBody>
      </p:sp>
    </p:spTree>
    <p:extLst>
      <p:ext uri="{BB962C8B-B14F-4D97-AF65-F5344CB8AC3E}">
        <p14:creationId xmlns:p14="http://schemas.microsoft.com/office/powerpoint/2010/main" val="36587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9241"/>
            <a:ext cx="11747500" cy="6299203"/>
          </a:xfrm>
          <a:prstGeom prst="rtTriangle">
            <a:avLst/>
          </a:pr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44500" y="518505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209940" y="351388"/>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a:t>Add Caption Here</a:t>
            </a:r>
            <a:endParaRPr lang="en-IN"/>
          </a:p>
        </p:txBody>
      </p:sp>
      <p:sp>
        <p:nvSpPr>
          <p:cNvPr id="7" name="Footer Placeholder 1">
            <a:extLst>
              <a:ext uri="{FF2B5EF4-FFF2-40B4-BE49-F238E27FC236}">
                <a16:creationId xmlns:a16="http://schemas.microsoft.com/office/drawing/2014/main" id="{7C54CCEE-FB36-48BB-AC8F-D0C143E96540}"/>
              </a:ext>
            </a:extLst>
          </p:cNvPr>
          <p:cNvSpPr>
            <a:spLocks noGrp="1"/>
          </p:cNvSpPr>
          <p:nvPr>
            <p:ph type="ftr" sz="quarter" idx="17"/>
          </p:nvPr>
        </p:nvSpPr>
        <p:spPr>
          <a:xfrm>
            <a:off x="0" y="6492875"/>
            <a:ext cx="4114800" cy="365125"/>
          </a:xfrm>
          <a:prstGeom prst="rect">
            <a:avLst/>
          </a:prstGeom>
        </p:spPr>
        <p:txBody>
          <a:bodyPr/>
          <a:lstStyle/>
          <a:p>
            <a:pPr>
              <a:defRPr/>
            </a:pPr>
            <a:endParaRPr lang="en-IN">
              <a:solidFill>
                <a:srgbClr val="A5A5A5"/>
              </a:solidFill>
            </a:endParaRPr>
          </a:p>
          <a:p>
            <a:pPr>
              <a:defRPr/>
            </a:pPr>
            <a:r>
              <a:rPr lang="en-IN">
                <a:solidFill>
                  <a:srgbClr val="A5A5A5"/>
                </a:solidFill>
              </a:rPr>
              <a:t>© 2021 Torres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8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a:t>© 2018 Torres Law, PPLC</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endParaRPr lang="en-ZA"/>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388931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64033" y="4244545"/>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5222" y="89261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sp>
        <p:nvSpPr>
          <p:cNvPr id="17" name="Footer Placeholder 1">
            <a:extLst>
              <a:ext uri="{FF2B5EF4-FFF2-40B4-BE49-F238E27FC236}">
                <a16:creationId xmlns:a16="http://schemas.microsoft.com/office/drawing/2014/main" id="{5C5660BE-FBBA-47D3-9D22-AE33F49AB7E6}"/>
              </a:ext>
            </a:extLst>
          </p:cNvPr>
          <p:cNvSpPr>
            <a:spLocks noGrp="1"/>
          </p:cNvSpPr>
          <p:nvPr>
            <p:ph type="ftr" sz="quarter" idx="19"/>
          </p:nvPr>
        </p:nvSpPr>
        <p:spPr>
          <a:xfrm>
            <a:off x="0" y="6492875"/>
            <a:ext cx="4114800" cy="365125"/>
          </a:xfrm>
          <a:prstGeom prst="rect">
            <a:avLst/>
          </a:prstGeom>
        </p:spPr>
        <p:txBody>
          <a:bodyPr/>
          <a:lstStyle/>
          <a:p>
            <a:pPr>
              <a:defRPr/>
            </a:pPr>
            <a:endParaRPr lang="en-IN">
              <a:solidFill>
                <a:srgbClr val="A5A5A5"/>
              </a:solidFill>
            </a:endParaRPr>
          </a:p>
          <a:p>
            <a:pPr>
              <a:defRPr/>
            </a:pPr>
            <a:r>
              <a:rPr lang="en-IN">
                <a:solidFill>
                  <a:srgbClr val="A5A5A5"/>
                </a:solidFill>
              </a:rPr>
              <a:t>© 2021 Torres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045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a:solidFill>
            <a:srgbClr val="67737A"/>
          </a:solidFill>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bg1"/>
                </a:solidFill>
              </a:defRPr>
            </a:lvl1pPr>
          </a:lstStyle>
          <a:p>
            <a:r>
              <a:rPr lang="en-US"/>
              <a:t>Click to Edit Master Title Style </a:t>
            </a:r>
            <a:endParaRPr lang="en-IN"/>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a:p>
        </p:txBody>
      </p:sp>
    </p:spTree>
    <p:extLst>
      <p:ext uri="{BB962C8B-B14F-4D97-AF65-F5344CB8AC3E}">
        <p14:creationId xmlns:p14="http://schemas.microsoft.com/office/powerpoint/2010/main" val="327668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gradFill flip="none" rotWithShape="1">
            <a:gsLst>
              <a:gs pos="3000">
                <a:schemeClr val="accent3">
                  <a:lumMod val="67000"/>
                </a:schemeClr>
              </a:gs>
              <a:gs pos="100000">
                <a:srgbClr val="67737A">
                  <a:alpha val="71000"/>
                </a:srgbClr>
              </a:gs>
              <a:gs pos="100000">
                <a:schemeClr val="accent3">
                  <a:lumMod val="60000"/>
                  <a:lumOff val="40000"/>
                </a:schemeClr>
              </a:gs>
            </a:gsLst>
            <a:lin ang="16200000" scaled="1"/>
            <a:tileRect/>
          </a:gra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890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EF4C62-7289-467D-8596-F5CE51D57BBD}"/>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EE150A92-7989-446D-AED3-C341EDB9F63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81F7F180-C1E0-4349-8A1E-2F629785725A}"/>
              </a:ext>
            </a:extLst>
          </p:cNvPr>
          <p:cNvPicPr>
            <a:picLocks noChangeAspect="1"/>
          </p:cNvPicPr>
          <p:nvPr userDrawn="1"/>
        </p:nvPicPr>
        <p:blipFill>
          <a:blip r:embed="rId2"/>
          <a:stretch>
            <a:fillRect/>
          </a:stretch>
        </p:blipFill>
        <p:spPr>
          <a:xfrm>
            <a:off x="2394212" y="714355"/>
            <a:ext cx="7403576" cy="5429290"/>
          </a:xfrm>
          <a:prstGeom prst="rect">
            <a:avLst/>
          </a:prstGeom>
        </p:spPr>
      </p:pic>
    </p:spTree>
    <p:extLst>
      <p:ext uri="{BB962C8B-B14F-4D97-AF65-F5344CB8AC3E}">
        <p14:creationId xmlns:p14="http://schemas.microsoft.com/office/powerpoint/2010/main" val="261901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ACAA2E-24D3-4681-AD1A-3DDA1CDE0E7E}"/>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580DEA11-6566-4481-8B26-CC13F771777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DE3DB761-7C66-4BA1-AD2C-CE10A6838E6E}"/>
              </a:ext>
            </a:extLst>
          </p:cNvPr>
          <p:cNvPicPr>
            <a:picLocks noChangeAspect="1"/>
          </p:cNvPicPr>
          <p:nvPr userDrawn="1"/>
        </p:nvPicPr>
        <p:blipFill>
          <a:blip r:embed="rId2"/>
          <a:stretch>
            <a:fillRect/>
          </a:stretch>
        </p:blipFill>
        <p:spPr>
          <a:xfrm>
            <a:off x="2463474" y="765148"/>
            <a:ext cx="7265051" cy="5327704"/>
          </a:xfrm>
          <a:prstGeom prst="rect">
            <a:avLst/>
          </a:prstGeom>
        </p:spPr>
      </p:pic>
    </p:spTree>
    <p:extLst>
      <p:ext uri="{BB962C8B-B14F-4D97-AF65-F5344CB8AC3E}">
        <p14:creationId xmlns:p14="http://schemas.microsoft.com/office/powerpoint/2010/main" val="285030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3EA587-720F-48FE-AFD7-C7B05D7B041A}"/>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A6100245-E669-452D-8F6F-C1166D326B2F}"/>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7159958A-014F-4DD1-8066-164B69065511}"/>
              </a:ext>
            </a:extLst>
          </p:cNvPr>
          <p:cNvPicPr>
            <a:picLocks noChangeAspect="1"/>
          </p:cNvPicPr>
          <p:nvPr userDrawn="1"/>
        </p:nvPicPr>
        <p:blipFill>
          <a:blip r:embed="rId2"/>
          <a:stretch>
            <a:fillRect/>
          </a:stretch>
        </p:blipFill>
        <p:spPr>
          <a:xfrm>
            <a:off x="1091628" y="2301087"/>
            <a:ext cx="10008743" cy="2255825"/>
          </a:xfrm>
          <a:prstGeom prst="rect">
            <a:avLst/>
          </a:prstGeom>
        </p:spPr>
      </p:pic>
    </p:spTree>
    <p:extLst>
      <p:ext uri="{BB962C8B-B14F-4D97-AF65-F5344CB8AC3E}">
        <p14:creationId xmlns:p14="http://schemas.microsoft.com/office/powerpoint/2010/main" val="83259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E3BE8D-CE9D-42BF-8F73-8CD14BCB7CE3}"/>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3A1E6B7F-7734-43B1-932E-95E75135F456}"/>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AF288175-F911-491F-BB65-E308441C2743}"/>
              </a:ext>
            </a:extLst>
          </p:cNvPr>
          <p:cNvPicPr>
            <a:picLocks noChangeAspect="1"/>
          </p:cNvPicPr>
          <p:nvPr userDrawn="1"/>
        </p:nvPicPr>
        <p:blipFill>
          <a:blip r:embed="rId2"/>
          <a:stretch>
            <a:fillRect/>
          </a:stretch>
        </p:blipFill>
        <p:spPr>
          <a:xfrm>
            <a:off x="884275" y="2254353"/>
            <a:ext cx="10423449" cy="2349294"/>
          </a:xfrm>
          <a:prstGeom prst="rect">
            <a:avLst/>
          </a:prstGeom>
        </p:spPr>
      </p:pic>
    </p:spTree>
    <p:extLst>
      <p:ext uri="{BB962C8B-B14F-4D97-AF65-F5344CB8AC3E}">
        <p14:creationId xmlns:p14="http://schemas.microsoft.com/office/powerpoint/2010/main" val="22159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54D-F7E7-405B-9018-4DA63ABC5726}"/>
              </a:ext>
            </a:extLst>
          </p:cNvPr>
          <p:cNvPicPr>
            <a:picLocks noChangeAspect="1"/>
          </p:cNvPicPr>
          <p:nvPr userDrawn="1"/>
        </p:nvPicPr>
        <p:blipFill>
          <a:blip r:embed="rId2"/>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2737A6FD-F8E6-42A7-B547-4DC04E1D95A3}"/>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0380FABA-0028-4725-89D4-B77625A70FBF}"/>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12152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CDB9AE-49B6-4E1B-994F-E0E6D20D4E8E}"/>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6424238A-368B-44C1-BD93-BDB20EF11181}"/>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
        <p:nvSpPr>
          <p:cNvPr id="4" name="Slide Number Placeholder 3">
            <a:extLst>
              <a:ext uri="{FF2B5EF4-FFF2-40B4-BE49-F238E27FC236}">
                <a16:creationId xmlns:a16="http://schemas.microsoft.com/office/drawing/2014/main" id="{A1548F2C-BC3C-444E-9AC6-ED52395E7501}"/>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155940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B8D0C-9ECE-4B3C-8C72-72E9AA2AA979}"/>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801D297C-273E-4399-AF4F-E254AF378FBA}"/>
              </a:ext>
            </a:extLst>
          </p:cNvPr>
          <p:cNvPicPr>
            <a:picLocks noChangeAspect="1"/>
          </p:cNvPicPr>
          <p:nvPr userDrawn="1"/>
        </p:nvPicPr>
        <p:blipFill>
          <a:blip r:embed="rId2"/>
          <a:stretch>
            <a:fillRect/>
          </a:stretch>
        </p:blipFill>
        <p:spPr>
          <a:xfrm>
            <a:off x="1504184" y="0"/>
            <a:ext cx="9183632" cy="6858000"/>
          </a:xfrm>
          <a:prstGeom prst="rect">
            <a:avLst/>
          </a:prstGeom>
        </p:spPr>
      </p:pic>
      <p:sp>
        <p:nvSpPr>
          <p:cNvPr id="3" name="Footer Placeholder 2">
            <a:extLst>
              <a:ext uri="{FF2B5EF4-FFF2-40B4-BE49-F238E27FC236}">
                <a16:creationId xmlns:a16="http://schemas.microsoft.com/office/drawing/2014/main" id="{521F1A00-5A57-4C9F-A9B0-28D1C9AFA840}"/>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2021 Torres Law, PLLC</a:t>
            </a:r>
          </a:p>
          <a:p>
            <a:endParaRPr lang="en-IN"/>
          </a:p>
        </p:txBody>
      </p:sp>
    </p:spTree>
    <p:extLst>
      <p:ext uri="{BB962C8B-B14F-4D97-AF65-F5344CB8AC3E}">
        <p14:creationId xmlns:p14="http://schemas.microsoft.com/office/powerpoint/2010/main" val="33420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FDB2A-E04F-4740-86BB-F2E5C38BAD5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01651" y="-3783"/>
            <a:ext cx="9188698" cy="6861783"/>
          </a:xfrm>
          <a:prstGeom prst="rect">
            <a:avLst/>
          </a:prstGeom>
          <a:solidFill>
            <a:schemeClr val="tx2"/>
          </a:solidFill>
        </p:spPr>
      </p:pic>
      <p:sp>
        <p:nvSpPr>
          <p:cNvPr id="5" name="Footer Placeholder 4">
            <a:extLst>
              <a:ext uri="{FF2B5EF4-FFF2-40B4-BE49-F238E27FC236}">
                <a16:creationId xmlns:a16="http://schemas.microsoft.com/office/drawing/2014/main" id="{9B1EA86A-5ED4-4D98-8BC3-56F83064C8E2}"/>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r>
              <a:rPr lang="en-IN"/>
              <a:t>© 2020 Torres Law, PLLC</a:t>
            </a:r>
          </a:p>
          <a:p>
            <a:endParaRPr lang="en-IN"/>
          </a:p>
        </p:txBody>
      </p:sp>
    </p:spTree>
    <p:extLst>
      <p:ext uri="{BB962C8B-B14F-4D97-AF65-F5344CB8AC3E}">
        <p14:creationId xmlns:p14="http://schemas.microsoft.com/office/powerpoint/2010/main" val="68727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860326-7E7F-49E0-A566-25A903E96A4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D6371223-714D-4DA8-91F9-6E599171228A}"/>
              </a:ext>
            </a:extLst>
          </p:cNvPr>
          <p:cNvPicPr>
            <a:picLocks noChangeAspect="1"/>
          </p:cNvPicPr>
          <p:nvPr userDrawn="1"/>
        </p:nvPicPr>
        <p:blipFill>
          <a:blip r:embed="rId2"/>
          <a:stretch>
            <a:fillRect/>
          </a:stretch>
        </p:blipFill>
        <p:spPr>
          <a:xfrm>
            <a:off x="1354777" y="0"/>
            <a:ext cx="9351818" cy="6858000"/>
          </a:xfrm>
          <a:prstGeom prst="rect">
            <a:avLst/>
          </a:prstGeom>
        </p:spPr>
      </p:pic>
      <p:sp>
        <p:nvSpPr>
          <p:cNvPr id="3" name="Footer Placeholder 2">
            <a:extLst>
              <a:ext uri="{FF2B5EF4-FFF2-40B4-BE49-F238E27FC236}">
                <a16:creationId xmlns:a16="http://schemas.microsoft.com/office/drawing/2014/main" id="{6DBBB54A-26AB-4FDB-B4CD-383502C2FE01}"/>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2020 Torres Law, PLLC</a:t>
            </a:r>
          </a:p>
          <a:p>
            <a:endParaRPr lang="en-IN"/>
          </a:p>
        </p:txBody>
      </p:sp>
    </p:spTree>
    <p:extLst>
      <p:ext uri="{BB962C8B-B14F-4D97-AF65-F5344CB8AC3E}">
        <p14:creationId xmlns:p14="http://schemas.microsoft.com/office/powerpoint/2010/main" val="228642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936BCF-0C87-421F-9308-11975F863AC8}"/>
              </a:ext>
            </a:extLst>
          </p:cNvPr>
          <p:cNvSpPr>
            <a:spLocks noGrp="1"/>
          </p:cNvSpPr>
          <p:nvPr>
            <p:ph type="ftr" sz="quarter" idx="10"/>
          </p:nvPr>
        </p:nvSpPr>
        <p:spPr>
          <a:xfrm>
            <a:off x="0" y="6492875"/>
            <a:ext cx="4114800" cy="365125"/>
          </a:xfrm>
          <a:prstGeom prst="rect">
            <a:avLst/>
          </a:prstGeom>
        </p:spPr>
        <p:txBody>
          <a:bodyPr/>
          <a:lstStyle/>
          <a:p>
            <a:endParaRPr lang="en-IN"/>
          </a:p>
          <a:p>
            <a:r>
              <a:rPr lang="en-IN"/>
              <a:t>© 2020 Torres Law, PLLC</a:t>
            </a:r>
          </a:p>
          <a:p>
            <a:endParaRPr lang="en-IN"/>
          </a:p>
        </p:txBody>
      </p:sp>
      <p:sp>
        <p:nvSpPr>
          <p:cNvPr id="4" name="Slide Number Placeholder 3">
            <a:extLst>
              <a:ext uri="{FF2B5EF4-FFF2-40B4-BE49-F238E27FC236}">
                <a16:creationId xmlns:a16="http://schemas.microsoft.com/office/drawing/2014/main" id="{5A5D3136-F5BF-4940-AEA3-5D686ECF29B7}"/>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B238A8AC-8E31-43E2-A131-6FCFCD9194B6}"/>
              </a:ext>
            </a:extLst>
          </p:cNvPr>
          <p:cNvPicPr>
            <a:picLocks noChangeAspect="1"/>
          </p:cNvPicPr>
          <p:nvPr userDrawn="1"/>
        </p:nvPicPr>
        <p:blipFill>
          <a:blip r:embed="rId2"/>
          <a:stretch>
            <a:fillRect/>
          </a:stretch>
        </p:blipFill>
        <p:spPr>
          <a:xfrm>
            <a:off x="3339527" y="690465"/>
            <a:ext cx="5512945" cy="5477069"/>
          </a:xfrm>
          <a:prstGeom prst="rect">
            <a:avLst/>
          </a:prstGeom>
        </p:spPr>
      </p:pic>
    </p:spTree>
    <p:extLst>
      <p:ext uri="{BB962C8B-B14F-4D97-AF65-F5344CB8AC3E}">
        <p14:creationId xmlns:p14="http://schemas.microsoft.com/office/powerpoint/2010/main" val="141541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rgbClr val="9D2D28"/>
          </a:solidFill>
        </p:spPr>
        <p:txBody>
          <a:bodyPr wrap="square" anchor="ctr">
            <a:noAutofit/>
          </a:bodyPr>
          <a:lstStyle>
            <a:lvl1pPr marL="0" indent="0" algn="ctr">
              <a:buNone/>
              <a:defRPr>
                <a:solidFill>
                  <a:schemeClr val="bg1"/>
                </a:solidFill>
              </a:defRPr>
            </a:lvl1pPr>
          </a:lstStyle>
          <a:p>
            <a:r>
              <a:rPr lang="en-US"/>
              <a:t>Click icon to add picture</a:t>
            </a:r>
            <a:endParaRPr lang="en-IN"/>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lvl1pPr>
              <a:defRPr>
                <a:solidFill>
                  <a:srgbClr val="67737A"/>
                </a:solidFill>
              </a:defRPr>
            </a:lvl1pPr>
          </a:lstStyle>
          <a:p>
            <a:pPr>
              <a:defRPr/>
            </a:pPr>
            <a:endParaRPr lang="en-IN"/>
          </a:p>
          <a:p>
            <a:pPr>
              <a:defRPr/>
            </a:pPr>
            <a:r>
              <a:rPr lang="en-IN"/>
              <a:t>© 2024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67737A"/>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8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16A42B1-6B98-455C-A56C-F5DB5F0C0E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38552" y="1447800"/>
            <a:ext cx="479424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3727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4329404" y="-6"/>
            <a:ext cx="7862596" cy="4401332"/>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7C9EBE-B2FE-4F0E-9B86-1471BFF3A7FA}"/>
              </a:ext>
            </a:extLst>
          </p:cNvPr>
          <p:cNvPicPr>
            <a:picLocks noChangeAspect="1"/>
          </p:cNvPicPr>
          <p:nvPr userDrawn="1"/>
        </p:nvPicPr>
        <p:blipFill>
          <a:blip r:embed="rId2"/>
          <a:stretch>
            <a:fillRect/>
          </a:stretch>
        </p:blipFill>
        <p:spPr>
          <a:xfrm>
            <a:off x="11257109" y="194455"/>
            <a:ext cx="804863" cy="823913"/>
          </a:xfrm>
          <a:prstGeom prst="rect">
            <a:avLst/>
          </a:prstGeom>
        </p:spPr>
      </p:pic>
      <p:sp>
        <p:nvSpPr>
          <p:cNvPr id="13" name="Footer Placeholder 4">
            <a:extLst>
              <a:ext uri="{FF2B5EF4-FFF2-40B4-BE49-F238E27FC236}">
                <a16:creationId xmlns:a16="http://schemas.microsoft.com/office/drawing/2014/main" id="{95FECB0B-EA25-4BD0-81F9-8561737D4CE9}"/>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rPr>
              <a:t>© 2025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2" name="Isosceles Triangle 1">
            <a:extLst>
              <a:ext uri="{FF2B5EF4-FFF2-40B4-BE49-F238E27FC236}">
                <a16:creationId xmlns:a16="http://schemas.microsoft.com/office/drawing/2014/main" id="{12405328-8C7A-4823-9EB9-3375898D2B37}"/>
              </a:ext>
            </a:extLst>
          </p:cNvPr>
          <p:cNvSpPr/>
          <p:nvPr userDrawn="1"/>
        </p:nvSpPr>
        <p:spPr>
          <a:xfrm rot="1578076">
            <a:off x="7838373" y="2142029"/>
            <a:ext cx="4897684" cy="6129882"/>
          </a:xfrm>
          <a:custGeom>
            <a:avLst/>
            <a:gdLst>
              <a:gd name="connsiteX0" fmla="*/ 0 w 6824631"/>
              <a:gd name="connsiteY0" fmla="*/ 6868655 h 6868655"/>
              <a:gd name="connsiteX1" fmla="*/ 3412316 w 6824631"/>
              <a:gd name="connsiteY1" fmla="*/ 0 h 6868655"/>
              <a:gd name="connsiteX2" fmla="*/ 6824631 w 6824631"/>
              <a:gd name="connsiteY2" fmla="*/ 6868655 h 6868655"/>
              <a:gd name="connsiteX3" fmla="*/ 0 w 6824631"/>
              <a:gd name="connsiteY3" fmla="*/ 6868655 h 6868655"/>
              <a:gd name="connsiteX0" fmla="*/ 0 w 6824631"/>
              <a:gd name="connsiteY0" fmla="*/ 6151702 h 6151702"/>
              <a:gd name="connsiteX1" fmla="*/ 3024862 w 6824631"/>
              <a:gd name="connsiteY1" fmla="*/ 0 h 6151702"/>
              <a:gd name="connsiteX2" fmla="*/ 6824631 w 6824631"/>
              <a:gd name="connsiteY2" fmla="*/ 6151702 h 6151702"/>
              <a:gd name="connsiteX3" fmla="*/ 0 w 6824631"/>
              <a:gd name="connsiteY3" fmla="*/ 6151702 h 6151702"/>
              <a:gd name="connsiteX0" fmla="*/ 0 w 4733206"/>
              <a:gd name="connsiteY0" fmla="*/ 6151702 h 6151702"/>
              <a:gd name="connsiteX1" fmla="*/ 3024862 w 4733206"/>
              <a:gd name="connsiteY1" fmla="*/ 0 h 6151702"/>
              <a:gd name="connsiteX2" fmla="*/ 4733206 w 4733206"/>
              <a:gd name="connsiteY2" fmla="*/ 3615430 h 6151702"/>
              <a:gd name="connsiteX3" fmla="*/ 0 w 4733206"/>
              <a:gd name="connsiteY3" fmla="*/ 6151702 h 6151702"/>
              <a:gd name="connsiteX0" fmla="*/ 0 w 4890741"/>
              <a:gd name="connsiteY0" fmla="*/ 6151702 h 6151702"/>
              <a:gd name="connsiteX1" fmla="*/ 3024862 w 4890741"/>
              <a:gd name="connsiteY1" fmla="*/ 0 h 6151702"/>
              <a:gd name="connsiteX2" fmla="*/ 4890741 w 4890741"/>
              <a:gd name="connsiteY2" fmla="*/ 3680725 h 6151702"/>
              <a:gd name="connsiteX3" fmla="*/ 0 w 4890741"/>
              <a:gd name="connsiteY3" fmla="*/ 6151702 h 6151702"/>
              <a:gd name="connsiteX0" fmla="*/ 0 w 4897684"/>
              <a:gd name="connsiteY0" fmla="*/ 6101450 h 6101450"/>
              <a:gd name="connsiteX1" fmla="*/ 3031805 w 4897684"/>
              <a:gd name="connsiteY1" fmla="*/ 0 h 6101450"/>
              <a:gd name="connsiteX2" fmla="*/ 4897684 w 4897684"/>
              <a:gd name="connsiteY2" fmla="*/ 3680725 h 6101450"/>
              <a:gd name="connsiteX3" fmla="*/ 0 w 4897684"/>
              <a:gd name="connsiteY3" fmla="*/ 6101450 h 6101450"/>
              <a:gd name="connsiteX0" fmla="*/ 0 w 4897684"/>
              <a:gd name="connsiteY0" fmla="*/ 6129882 h 6129882"/>
              <a:gd name="connsiteX1" fmla="*/ 3089330 w 4897684"/>
              <a:gd name="connsiteY1" fmla="*/ 0 h 6129882"/>
              <a:gd name="connsiteX2" fmla="*/ 4897684 w 4897684"/>
              <a:gd name="connsiteY2" fmla="*/ 3709157 h 6129882"/>
              <a:gd name="connsiteX3" fmla="*/ 0 w 4897684"/>
              <a:gd name="connsiteY3" fmla="*/ 6129882 h 6129882"/>
            </a:gdLst>
            <a:ahLst/>
            <a:cxnLst>
              <a:cxn ang="0">
                <a:pos x="connsiteX0" y="connsiteY0"/>
              </a:cxn>
              <a:cxn ang="0">
                <a:pos x="connsiteX1" y="connsiteY1"/>
              </a:cxn>
              <a:cxn ang="0">
                <a:pos x="connsiteX2" y="connsiteY2"/>
              </a:cxn>
              <a:cxn ang="0">
                <a:pos x="connsiteX3" y="connsiteY3"/>
              </a:cxn>
            </a:cxnLst>
            <a:rect l="l" t="t" r="r" b="b"/>
            <a:pathLst>
              <a:path w="4897684" h="6129882">
                <a:moveTo>
                  <a:pt x="0" y="6129882"/>
                </a:moveTo>
                <a:lnTo>
                  <a:pt x="3089330" y="0"/>
                </a:lnTo>
                <a:lnTo>
                  <a:pt x="4897684" y="3709157"/>
                </a:lnTo>
                <a:lnTo>
                  <a:pt x="0" y="6129882"/>
                </a:lnTo>
                <a:close/>
              </a:path>
            </a:pathLst>
          </a:cu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503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97FB43-6FC9-42AE-ACD1-2EBE73B6DF57}"/>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F0ADDB6B-495D-4A6C-AE65-0C16E70598E8}"/>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11911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E1099AB-ABB9-4706-9E38-357EC2AB4032}"/>
              </a:ext>
            </a:extLst>
          </p:cNvPr>
          <p:cNvSpPr/>
          <p:nvPr userDrawn="1"/>
        </p:nvSpPr>
        <p:spPr>
          <a:xfrm>
            <a:off x="0" y="0"/>
            <a:ext cx="12192000" cy="6858000"/>
          </a:xfrm>
          <a:prstGeom prst="rect">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ight Triangle 10">
            <a:extLst>
              <a:ext uri="{FF2B5EF4-FFF2-40B4-BE49-F238E27FC236}">
                <a16:creationId xmlns:a16="http://schemas.microsoft.com/office/drawing/2014/main" id="{037924D2-2AB4-4BE1-9687-836615C72DFC}"/>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6" name="Straight Connector 15">
            <a:extLst>
              <a:ext uri="{FF2B5EF4-FFF2-40B4-BE49-F238E27FC236}">
                <a16:creationId xmlns:a16="http://schemas.microsoft.com/office/drawing/2014/main" id="{A93BC534-BFA1-4292-899F-03AC711BF7C5}"/>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4">
            <a:extLst>
              <a:ext uri="{FF2B5EF4-FFF2-40B4-BE49-F238E27FC236}">
                <a16:creationId xmlns:a16="http://schemas.microsoft.com/office/drawing/2014/main" id="{73B47EE6-EDE6-4881-B456-B37D9C1ADE3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8" name="Straight Connector 17">
            <a:extLst>
              <a:ext uri="{FF2B5EF4-FFF2-40B4-BE49-F238E27FC236}">
                <a16:creationId xmlns:a16="http://schemas.microsoft.com/office/drawing/2014/main" id="{EBEE4DB5-5DEF-4DDB-9764-FD834B9DCAE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2006084"/>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sp>
        <p:nvSpPr>
          <p:cNvPr id="3" name="Subtitle 2" title="Subtitle">
            <a:extLst>
              <a:ext uri="{FF2B5EF4-FFF2-40B4-BE49-F238E27FC236}">
                <a16:creationId xmlns:a16="http://schemas.microsoft.com/office/drawing/2014/main" id="{06317687-D49E-41F7-A330-C78C728F0D12}"/>
              </a:ext>
            </a:extLst>
          </p:cNvPr>
          <p:cNvSpPr>
            <a:spLocks noGrp="1"/>
          </p:cNvSpPr>
          <p:nvPr>
            <p:ph type="subTitle" idx="1" hasCustomPrompt="1"/>
          </p:nvPr>
        </p:nvSpPr>
        <p:spPr>
          <a:xfrm>
            <a:off x="6375214" y="3640998"/>
            <a:ext cx="4854339" cy="1257574"/>
          </a:xfrm>
          <a:prstGeom prst="rect">
            <a:avLst/>
          </a:prstGeom>
        </p:spPr>
        <p:txBody>
          <a:bodyPr/>
          <a:lstStyle>
            <a:lvl1pPr marL="0" indent="0" algn="l">
              <a:buNone/>
              <a:defRPr sz="2400" b="0" i="0" spc="300">
                <a:solidFill>
                  <a:schemeClr val="tx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cxnSp>
        <p:nvCxnSpPr>
          <p:cNvPr id="9" name="Straight Connector 8">
            <a:extLst>
              <a:ext uri="{FF2B5EF4-FFF2-40B4-BE49-F238E27FC236}">
                <a16:creationId xmlns:a16="http://schemas.microsoft.com/office/drawing/2014/main" id="{162849C0-AA0D-4E1A-B4B6-E6A5917AC0A5}"/>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Footer Placeholder 4">
            <a:extLst>
              <a:ext uri="{FF2B5EF4-FFF2-40B4-BE49-F238E27FC236}">
                <a16:creationId xmlns:a16="http://schemas.microsoft.com/office/drawing/2014/main" id="{6A6BC500-27C6-402E-9A03-3D84CAB41C61}"/>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2018 Torres Law, PPLC</a:t>
            </a:r>
          </a:p>
          <a:p>
            <a:endParaRPr lang="en-IN"/>
          </a:p>
        </p:txBody>
      </p:sp>
    </p:spTree>
    <p:extLst>
      <p:ext uri="{BB962C8B-B14F-4D97-AF65-F5344CB8AC3E}">
        <p14:creationId xmlns:p14="http://schemas.microsoft.com/office/powerpoint/2010/main" val="70274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solidFill>
            <a:srgbClr val="3F3F3F"/>
          </a:soli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F3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2018 Torres Law, PPLC</a:t>
            </a:r>
          </a:p>
          <a:p>
            <a:endParaRPr lang="en-IN"/>
          </a:p>
        </p:txBody>
      </p:sp>
    </p:spTree>
    <p:extLst>
      <p:ext uri="{BB962C8B-B14F-4D97-AF65-F5344CB8AC3E}">
        <p14:creationId xmlns:p14="http://schemas.microsoft.com/office/powerpoint/2010/main" val="296741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3B31A5E-1244-4689-B513-C78E3C4E53B2}"/>
              </a:ext>
            </a:extLst>
          </p:cNvPr>
          <p:cNvSpPr/>
          <p:nvPr userDrawn="1"/>
        </p:nvSpPr>
        <p:spPr>
          <a:xfrm>
            <a:off x="0" y="0"/>
            <a:ext cx="12192000" cy="6858000"/>
          </a:xfrm>
          <a:prstGeom prst="rect">
            <a:avLst/>
          </a:prstGeom>
          <a:gradFill flip="none" rotWithShape="1">
            <a:gsLst>
              <a:gs pos="3000">
                <a:schemeClr val="accent3">
                  <a:lumMod val="67000"/>
                </a:schemeClr>
              </a:gs>
              <a:gs pos="100000">
                <a:srgbClr val="67737A">
                  <a:alpha val="71000"/>
                </a:srgbClr>
              </a:gs>
              <a:gs pos="100000">
                <a:schemeClr val="accent3">
                  <a:lumMod val="60000"/>
                  <a:lumOff val="40000"/>
                </a:schemeClr>
              </a:gs>
            </a:gsLst>
            <a:lin ang="16200000" scaled="1"/>
            <a:tileRect/>
          </a:gradFill>
          <a:ln>
            <a:solidFill>
              <a:srgbClr val="6773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ight Triangle 18">
            <a:extLst>
              <a:ext uri="{FF2B5EF4-FFF2-40B4-BE49-F238E27FC236}">
                <a16:creationId xmlns:a16="http://schemas.microsoft.com/office/drawing/2014/main" id="{71D0E8AA-902F-440D-9C55-2A391C22396A}"/>
              </a:ext>
            </a:extLst>
          </p:cNvPr>
          <p:cNvSpPr/>
          <p:nvPr userDrawn="1"/>
        </p:nvSpPr>
        <p:spPr>
          <a:xfrm flipV="1">
            <a:off x="0" y="-6"/>
            <a:ext cx="10625328" cy="5404110"/>
          </a:xfrm>
          <a:prstGeom prst="rtTriangle">
            <a:avLst/>
          </a:prstGeom>
          <a:solidFill>
            <a:srgbClr val="383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Parallelogram 16">
            <a:extLst>
              <a:ext uri="{FF2B5EF4-FFF2-40B4-BE49-F238E27FC236}">
                <a16:creationId xmlns:a16="http://schemas.microsoft.com/office/drawing/2014/main" id="{7D937721-835D-4D84-94A3-6C79D4639514}"/>
              </a:ext>
            </a:extLst>
          </p:cNvPr>
          <p:cNvSpPr/>
          <p:nvPr userDrawn="1"/>
        </p:nvSpPr>
        <p:spPr>
          <a:xfrm rot="19922473">
            <a:off x="-621829" y="3597541"/>
            <a:ext cx="3790261" cy="1746952"/>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18" name="Straight Connector 17">
            <a:extLst>
              <a:ext uri="{FF2B5EF4-FFF2-40B4-BE49-F238E27FC236}">
                <a16:creationId xmlns:a16="http://schemas.microsoft.com/office/drawing/2014/main" id="{732BB30B-8262-4715-998F-AAF6A81ADFD3}"/>
              </a:ext>
            </a:extLst>
          </p:cNvPr>
          <p:cNvCxnSpPr>
            <a:cxnSpLocks/>
          </p:cNvCxnSpPr>
          <p:nvPr userDrawn="1"/>
        </p:nvCxnSpPr>
        <p:spPr>
          <a:xfrm flipV="1">
            <a:off x="0" y="1010090"/>
            <a:ext cx="1785257" cy="90750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0" name="Title 1" title="Title">
            <a:extLst>
              <a:ext uri="{FF2B5EF4-FFF2-40B4-BE49-F238E27FC236}">
                <a16:creationId xmlns:a16="http://schemas.microsoft.com/office/drawing/2014/main" id="{4D7EF399-DAA5-44EC-B712-79C755FE84CB}"/>
              </a:ext>
            </a:extLst>
          </p:cNvPr>
          <p:cNvSpPr>
            <a:spLocks noGrp="1"/>
          </p:cNvSpPr>
          <p:nvPr>
            <p:ph type="title" hasCustomPrompt="1"/>
          </p:nvPr>
        </p:nvSpPr>
        <p:spPr>
          <a:xfrm>
            <a:off x="6283842" y="1987420"/>
            <a:ext cx="4911633" cy="1789855"/>
          </a:xfrm>
          <a:prstGeom prst="rect">
            <a:avLst/>
          </a:prstGeom>
        </p:spPr>
        <p:txBody>
          <a:bodyPr anchor="b">
            <a:normAutofit/>
          </a:bodyPr>
          <a:lstStyle>
            <a:lvl1pPr>
              <a:defRPr sz="4000" b="1">
                <a:solidFill>
                  <a:srgbClr val="9D2D28"/>
                </a:solidFill>
                <a:latin typeface="+mj-lt"/>
                <a:cs typeface="Calibri Light" panose="020F0302020204030204" pitchFamily="34" charset="0"/>
              </a:defRPr>
            </a:lvl1pPr>
          </a:lstStyle>
          <a:p>
            <a:r>
              <a:rPr lang="en-IN"/>
              <a:t>Click To Edit Master Title Style</a:t>
            </a:r>
            <a:endParaRPr lang="en-US"/>
          </a:p>
        </p:txBody>
      </p:sp>
      <p:sp>
        <p:nvSpPr>
          <p:cNvPr id="101" name="Text Placeholder 2" title="Subtitle">
            <a:extLst>
              <a:ext uri="{FF2B5EF4-FFF2-40B4-BE49-F238E27FC236}">
                <a16:creationId xmlns:a16="http://schemas.microsoft.com/office/drawing/2014/main" id="{26D13BFA-61B0-402F-8611-02D3DFDBEBCB}"/>
              </a:ext>
            </a:extLst>
          </p:cNvPr>
          <p:cNvSpPr>
            <a:spLocks noGrp="1"/>
          </p:cNvSpPr>
          <p:nvPr>
            <p:ph type="body" idx="1" hasCustomPrompt="1"/>
          </p:nvPr>
        </p:nvSpPr>
        <p:spPr>
          <a:xfrm>
            <a:off x="6283842" y="3792046"/>
            <a:ext cx="4911633" cy="910580"/>
          </a:xfrm>
          <a:prstGeom prst="rect">
            <a:avLst/>
          </a:prstGeom>
        </p:spPr>
        <p:txBody>
          <a:bodyPr>
            <a:normAutofit/>
          </a:bodyPr>
          <a:lstStyle>
            <a:lvl1pPr marL="0" indent="0">
              <a:buNone/>
              <a:defRPr sz="2000" b="0" i="0" spc="300">
                <a:solidFill>
                  <a:schemeClr val="tx1"/>
                </a:solidFill>
                <a:latin typeface="+mn-lt"/>
                <a:cs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21" name="Straight Connector 20">
            <a:extLst>
              <a:ext uri="{FF2B5EF4-FFF2-40B4-BE49-F238E27FC236}">
                <a16:creationId xmlns:a16="http://schemas.microsoft.com/office/drawing/2014/main" id="{DA0A0C24-D997-4E78-951F-AFB51C70EFCC}"/>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Parallelogram 24">
            <a:extLst>
              <a:ext uri="{FF2B5EF4-FFF2-40B4-BE49-F238E27FC236}">
                <a16:creationId xmlns:a16="http://schemas.microsoft.com/office/drawing/2014/main" id="{E123A0CF-50D6-46EC-8BF6-43E38AFCD588}"/>
              </a:ext>
            </a:extLst>
          </p:cNvPr>
          <p:cNvSpPr/>
          <p:nvPr userDrawn="1"/>
        </p:nvSpPr>
        <p:spPr>
          <a:xfrm>
            <a:off x="7754112" y="0"/>
            <a:ext cx="2258568" cy="742819"/>
          </a:xfrm>
          <a:prstGeom prst="parallelogram">
            <a:avLst>
              <a:gd name="adj" fmla="val 195850"/>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26" name="Straight Connector 25">
            <a:extLst>
              <a:ext uri="{FF2B5EF4-FFF2-40B4-BE49-F238E27FC236}">
                <a16:creationId xmlns:a16="http://schemas.microsoft.com/office/drawing/2014/main" id="{2B2F1D2E-B631-4CB1-9448-2B50F8C46316}"/>
              </a:ext>
            </a:extLst>
          </p:cNvPr>
          <p:cNvCxnSpPr>
            <a:cxnSpLocks/>
          </p:cNvCxnSpPr>
          <p:nvPr userDrawn="1"/>
        </p:nvCxnSpPr>
        <p:spPr>
          <a:xfrm flipV="1">
            <a:off x="0" y="408562"/>
            <a:ext cx="6595353" cy="340314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95572AA9-EFAE-4771-B1EE-47E361173778}"/>
              </a:ext>
            </a:extLst>
          </p:cNvPr>
          <p:cNvSpPr>
            <a:spLocks noGrp="1"/>
          </p:cNvSpPr>
          <p:nvPr>
            <p:ph type="pic" sz="quarter" idx="13"/>
          </p:nvPr>
        </p:nvSpPr>
        <p:spPr>
          <a:xfrm>
            <a:off x="1683398" y="860944"/>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chor="ctr">
            <a:noAutofit/>
          </a:bodyPr>
          <a:lstStyle>
            <a:lvl1pPr marL="0" indent="0" algn="ctr">
              <a:buNone/>
              <a:defRPr>
                <a:solidFill>
                  <a:schemeClr val="bg2"/>
                </a:solidFill>
              </a:defRPr>
            </a:lvl1pPr>
          </a:lstStyle>
          <a:p>
            <a:r>
              <a:rPr lang="en-US"/>
              <a:t>Click icon to add picture</a:t>
            </a:r>
            <a:endParaRPr lang="en-IN"/>
          </a:p>
        </p:txBody>
      </p:sp>
      <p:cxnSp>
        <p:nvCxnSpPr>
          <p:cNvPr id="16" name="Straight Connector 15">
            <a:extLst>
              <a:ext uri="{FF2B5EF4-FFF2-40B4-BE49-F238E27FC236}">
                <a16:creationId xmlns:a16="http://schemas.microsoft.com/office/drawing/2014/main" id="{5CF69447-82AD-475F-A3AE-3D7FF61DBFE2}"/>
              </a:ext>
            </a:extLst>
          </p:cNvPr>
          <p:cNvCxnSpPr>
            <a:cxnSpLocks/>
          </p:cNvCxnSpPr>
          <p:nvPr userDrawn="1"/>
        </p:nvCxnSpPr>
        <p:spPr>
          <a:xfrm flipV="1">
            <a:off x="-17837" y="5266944"/>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Parallelogram 23">
            <a:extLst>
              <a:ext uri="{FF2B5EF4-FFF2-40B4-BE49-F238E27FC236}">
                <a16:creationId xmlns:a16="http://schemas.microsoft.com/office/drawing/2014/main" id="{FC8C82F3-94EE-4B4F-A01D-993A41BC00B1}"/>
              </a:ext>
            </a:extLst>
          </p:cNvPr>
          <p:cNvSpPr/>
          <p:nvPr userDrawn="1"/>
        </p:nvSpPr>
        <p:spPr>
          <a:xfrm rot="19958790">
            <a:off x="-139035" y="3407045"/>
            <a:ext cx="1438399" cy="236580"/>
          </a:xfrm>
          <a:prstGeom prst="parallelogram">
            <a:avLst>
              <a:gd name="adj" fmla="val 53218"/>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Footer Placeholder 4">
            <a:extLst>
              <a:ext uri="{FF2B5EF4-FFF2-40B4-BE49-F238E27FC236}">
                <a16:creationId xmlns:a16="http://schemas.microsoft.com/office/drawing/2014/main" id="{2B74F1A9-7EBA-47D2-A81B-5730B2AC2B44}"/>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2018 Torres Law, PPLC</a:t>
            </a:r>
          </a:p>
          <a:p>
            <a:endParaRPr lang="en-IN"/>
          </a:p>
        </p:txBody>
      </p:sp>
    </p:spTree>
    <p:extLst>
      <p:ext uri="{BB962C8B-B14F-4D97-AF65-F5344CB8AC3E}">
        <p14:creationId xmlns:p14="http://schemas.microsoft.com/office/powerpoint/2010/main" val="179619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83">
          <p15:clr>
            <a:srgbClr val="FBAE40"/>
          </p15:clr>
        </p15:guide>
        <p15:guide id="2" pos="3840">
          <p15:clr>
            <a:srgbClr val="FBAE40"/>
          </p15:clr>
        </p15:guide>
        <p15:guide id="3" pos="143">
          <p15:clr>
            <a:srgbClr val="FBAE40"/>
          </p15:clr>
        </p15:guide>
        <p15:guide id="4" orient="horz" pos="4170">
          <p15:clr>
            <a:srgbClr val="FBAE40"/>
          </p15:clr>
        </p15:guide>
        <p15:guide id="5" pos="7537">
          <p15:clr>
            <a:srgbClr val="FBAE40"/>
          </p15:clr>
        </p15:guide>
        <p15:guide id="6" orient="horz" pos="142">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Layout 01">
    <p:spTree>
      <p:nvGrpSpPr>
        <p:cNvPr id="1" name=""/>
        <p:cNvGrpSpPr/>
        <p:nvPr/>
      </p:nvGrpSpPr>
      <p:grpSpPr>
        <a:xfrm>
          <a:off x="0" y="0"/>
          <a:ext cx="0" cy="0"/>
          <a:chOff x="0" y="0"/>
          <a:chExt cx="0" cy="0"/>
        </a:xfrm>
      </p:grpSpPr>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4" name="Right Triangle 23">
            <a:extLst>
              <a:ext uri="{FF2B5EF4-FFF2-40B4-BE49-F238E27FC236}">
                <a16:creationId xmlns:a16="http://schemas.microsoft.com/office/drawing/2014/main" id="{BD6ACE60-499D-41AB-89C4-D537D7C3D22A}"/>
              </a:ext>
            </a:extLst>
          </p:cNvPr>
          <p:cNvSpPr/>
          <p:nvPr userDrawn="1"/>
        </p:nvSpPr>
        <p:spPr>
          <a:xfrm flipH="1" flipV="1">
            <a:off x="1839686" y="-6"/>
            <a:ext cx="10352314" cy="5638806"/>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6375400" y="5047077"/>
            <a:ext cx="1524574" cy="18034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3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2" name="Title 1" title="Title ">
            <a:extLst>
              <a:ext uri="{FF2B5EF4-FFF2-40B4-BE49-F238E27FC236}">
                <a16:creationId xmlns:a16="http://schemas.microsoft.com/office/drawing/2014/main" id="{20237B57-91C6-4F8B-8AA0-18FA50B0FD1D}"/>
              </a:ext>
            </a:extLst>
          </p:cNvPr>
          <p:cNvSpPr>
            <a:spLocks noGrp="1"/>
          </p:cNvSpPr>
          <p:nvPr userDrawn="1">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15" name="Picture Placeholder 14">
            <a:extLst>
              <a:ext uri="{FF2B5EF4-FFF2-40B4-BE49-F238E27FC236}">
                <a16:creationId xmlns:a16="http://schemas.microsoft.com/office/drawing/2014/main" id="{FE1FADFB-0A3D-40F7-9B40-368DECD971E1}"/>
              </a:ext>
            </a:extLst>
          </p:cNvPr>
          <p:cNvSpPr>
            <a:spLocks noGrp="1"/>
          </p:cNvSpPr>
          <p:nvPr>
            <p:ph type="pic" sz="quarter" idx="10"/>
          </p:nvPr>
        </p:nvSpPr>
        <p:spPr>
          <a:xfrm>
            <a:off x="6604000" y="0"/>
            <a:ext cx="5588000" cy="6872249"/>
          </a:xfrm>
          <a:custGeom>
            <a:avLst/>
            <a:gdLst>
              <a:gd name="connsiteX0" fmla="*/ 3876237 w 5588000"/>
              <a:gd name="connsiteY0" fmla="*/ 5431883 h 6872249"/>
              <a:gd name="connsiteX1" fmla="*/ 4953000 w 5588000"/>
              <a:gd name="connsiteY1" fmla="*/ 5431883 h 6872249"/>
              <a:gd name="connsiteX2" fmla="*/ 3769163 w 5588000"/>
              <a:gd name="connsiteY2" fmla="*/ 6872249 h 6872249"/>
              <a:gd name="connsiteX3" fmla="*/ 2692400 w 5588000"/>
              <a:gd name="connsiteY3" fmla="*/ 6872249 h 6872249"/>
              <a:gd name="connsiteX4" fmla="*/ 2479230 w 5588000"/>
              <a:gd name="connsiteY4" fmla="*/ 2870200 h 6872249"/>
              <a:gd name="connsiteX5" fmla="*/ 3175000 w 5588000"/>
              <a:gd name="connsiteY5" fmla="*/ 2870200 h 6872249"/>
              <a:gd name="connsiteX6" fmla="*/ 1965770 w 5588000"/>
              <a:gd name="connsiteY6" fmla="*/ 4310566 h 6872249"/>
              <a:gd name="connsiteX7" fmla="*/ 1270000 w 5588000"/>
              <a:gd name="connsiteY7" fmla="*/ 4310566 h 6872249"/>
              <a:gd name="connsiteX8" fmla="*/ 5575300 w 5588000"/>
              <a:gd name="connsiteY8" fmla="*/ 139700 h 6872249"/>
              <a:gd name="connsiteX9" fmla="*/ 5575300 w 5588000"/>
              <a:gd name="connsiteY9" fmla="*/ 3238583 h 6872249"/>
              <a:gd name="connsiteX10" fmla="*/ 2571663 w 5588000"/>
              <a:gd name="connsiteY10" fmla="*/ 6858000 h 6872249"/>
              <a:gd name="connsiteX11" fmla="*/ 0 w 5588000"/>
              <a:gd name="connsiteY11" fmla="*/ 6858000 h 6872249"/>
              <a:gd name="connsiteX12" fmla="*/ 4256761 w 5588000"/>
              <a:gd name="connsiteY12" fmla="*/ 0 h 6872249"/>
              <a:gd name="connsiteX13" fmla="*/ 5588000 w 5588000"/>
              <a:gd name="connsiteY13" fmla="*/ 0 h 6872249"/>
              <a:gd name="connsiteX14" fmla="*/ 3274339 w 5588000"/>
              <a:gd name="connsiteY14" fmla="*/ 2755900 h 6872249"/>
              <a:gd name="connsiteX15" fmla="*/ 1943100 w 5588000"/>
              <a:gd name="connsiteY15" fmla="*/ 2755900 h 6872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88000" h="6872249">
                <a:moveTo>
                  <a:pt x="3876237" y="5431883"/>
                </a:moveTo>
                <a:lnTo>
                  <a:pt x="4953000" y="5431883"/>
                </a:lnTo>
                <a:lnTo>
                  <a:pt x="3769163" y="6872249"/>
                </a:lnTo>
                <a:lnTo>
                  <a:pt x="2692400" y="6872249"/>
                </a:lnTo>
                <a:close/>
                <a:moveTo>
                  <a:pt x="2479230" y="2870200"/>
                </a:moveTo>
                <a:lnTo>
                  <a:pt x="3175000" y="2870200"/>
                </a:lnTo>
                <a:lnTo>
                  <a:pt x="1965770" y="4310566"/>
                </a:lnTo>
                <a:lnTo>
                  <a:pt x="1270000" y="4310566"/>
                </a:lnTo>
                <a:close/>
                <a:moveTo>
                  <a:pt x="5575300" y="139700"/>
                </a:moveTo>
                <a:lnTo>
                  <a:pt x="5575300" y="3238583"/>
                </a:lnTo>
                <a:lnTo>
                  <a:pt x="2571663" y="6858000"/>
                </a:lnTo>
                <a:lnTo>
                  <a:pt x="0" y="6858000"/>
                </a:lnTo>
                <a:close/>
                <a:moveTo>
                  <a:pt x="4256761" y="0"/>
                </a:moveTo>
                <a:lnTo>
                  <a:pt x="5588000" y="0"/>
                </a:lnTo>
                <a:lnTo>
                  <a:pt x="3274339" y="2755900"/>
                </a:lnTo>
                <a:lnTo>
                  <a:pt x="1943100" y="2755900"/>
                </a:lnTo>
                <a:close/>
              </a:path>
            </a:pathLst>
          </a:custGeom>
          <a:solidFill>
            <a:srgbClr val="9D2D28"/>
          </a:solidFill>
        </p:spPr>
        <p:txBody>
          <a:bodyPr wrap="square" anchor="ctr">
            <a:noAutofit/>
          </a:bodyPr>
          <a:lstStyle>
            <a:lvl1pPr marL="0" indent="0" algn="ctr">
              <a:buNone/>
              <a:defRPr>
                <a:solidFill>
                  <a:schemeClr val="bg1"/>
                </a:solidFill>
              </a:defRPr>
            </a:lvl1pPr>
          </a:lstStyle>
          <a:p>
            <a:r>
              <a:rPr lang="en-US"/>
              <a:t>Click icon to add picture</a:t>
            </a:r>
            <a:endParaRPr lang="en-IN"/>
          </a:p>
        </p:txBody>
      </p:sp>
      <p:sp>
        <p:nvSpPr>
          <p:cNvPr id="4" name="Footer Placeholder 3">
            <a:extLst>
              <a:ext uri="{FF2B5EF4-FFF2-40B4-BE49-F238E27FC236}">
                <a16:creationId xmlns:a16="http://schemas.microsoft.com/office/drawing/2014/main" id="{5ADB14A5-A767-774C-85B8-68EF914689F6}"/>
              </a:ext>
            </a:extLst>
          </p:cNvPr>
          <p:cNvSpPr>
            <a:spLocks noGrp="1"/>
          </p:cNvSpPr>
          <p:nvPr>
            <p:ph type="ftr" sz="quarter" idx="14"/>
          </p:nvPr>
        </p:nvSpPr>
        <p:spPr/>
        <p:txBody>
          <a:bodyPr/>
          <a:lstStyle>
            <a:lvl1pPr>
              <a:defRPr>
                <a:solidFill>
                  <a:srgbClr val="67737A"/>
                </a:solidFill>
              </a:defRPr>
            </a:lvl1pPr>
          </a:lstStyle>
          <a:p>
            <a:r>
              <a:rPr lang="en-IN"/>
              <a:t>© 2023 Torres Trade Law, PLLC</a:t>
            </a:r>
          </a:p>
        </p:txBody>
      </p:sp>
      <p:sp>
        <p:nvSpPr>
          <p:cNvPr id="6" name="Slide Number Placeholder 5">
            <a:extLst>
              <a:ext uri="{FF2B5EF4-FFF2-40B4-BE49-F238E27FC236}">
                <a16:creationId xmlns:a16="http://schemas.microsoft.com/office/drawing/2014/main" id="{D4B9B51B-EAA9-4B4D-A4F6-470CD95DAA79}"/>
              </a:ext>
            </a:extLst>
          </p:cNvPr>
          <p:cNvSpPr>
            <a:spLocks noGrp="1"/>
          </p:cNvSpPr>
          <p:nvPr>
            <p:ph type="sldNum" sz="quarter" idx="15"/>
          </p:nvPr>
        </p:nvSpPr>
        <p:spPr/>
        <p:txBody>
          <a:bodyPr/>
          <a:lstStyle/>
          <a:p>
            <a:fld id="{8699F50C-BE38-4BD0-BA84-9B090E1F2B9B}" type="slidenum">
              <a:rPr lang="en-IN" smtClean="0"/>
              <a:t>‹#›</a:t>
            </a:fld>
            <a:endParaRPr lang="en-IN"/>
          </a:p>
        </p:txBody>
      </p:sp>
    </p:spTree>
    <p:extLst>
      <p:ext uri="{BB962C8B-B14F-4D97-AF65-F5344CB8AC3E}">
        <p14:creationId xmlns:p14="http://schemas.microsoft.com/office/powerpoint/2010/main" val="4181430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4329404" y="-6"/>
            <a:ext cx="7862596" cy="4401332"/>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988629" y="3104997"/>
            <a:ext cx="5203369" cy="3753003"/>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rgbClr val="67737A"/>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fld id="{8699F50C-BE38-4BD0-BA84-9B090E1F2B9B}" type="slidenum">
              <a:rPr lang="en-IN" smtClean="0"/>
              <a:t>‹#›</a:t>
            </a:fld>
            <a:endParaRPr lang="en-IN"/>
          </a:p>
        </p:txBody>
      </p:sp>
      <p:pic>
        <p:nvPicPr>
          <p:cNvPr id="6" name="Picture 5">
            <a:extLst>
              <a:ext uri="{FF2B5EF4-FFF2-40B4-BE49-F238E27FC236}">
                <a16:creationId xmlns:a16="http://schemas.microsoft.com/office/drawing/2014/main" id="{E37C9EBE-B2FE-4F0E-9B86-1471BFF3A7FA}"/>
              </a:ext>
            </a:extLst>
          </p:cNvPr>
          <p:cNvPicPr>
            <a:picLocks noChangeAspect="1"/>
          </p:cNvPicPr>
          <p:nvPr userDrawn="1"/>
        </p:nvPicPr>
        <p:blipFill>
          <a:blip r:embed="rId2"/>
          <a:stretch>
            <a:fillRect/>
          </a:stretch>
        </p:blipFill>
        <p:spPr>
          <a:xfrm>
            <a:off x="11272156" y="136525"/>
            <a:ext cx="804863" cy="823913"/>
          </a:xfrm>
          <a:prstGeom prst="rect">
            <a:avLst/>
          </a:prstGeom>
        </p:spPr>
      </p:pic>
      <p:sp>
        <p:nvSpPr>
          <p:cNvPr id="13" name="Footer Placeholder 4">
            <a:extLst>
              <a:ext uri="{FF2B5EF4-FFF2-40B4-BE49-F238E27FC236}">
                <a16:creationId xmlns:a16="http://schemas.microsoft.com/office/drawing/2014/main" id="{95FECB0B-EA25-4BD0-81F9-8561737D4CE9}"/>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t>© 2023 Torres Trade Law, PLLC</a:t>
            </a:r>
          </a:p>
        </p:txBody>
      </p:sp>
    </p:spTree>
    <p:extLst>
      <p:ext uri="{BB962C8B-B14F-4D97-AF65-F5344CB8AC3E}">
        <p14:creationId xmlns:p14="http://schemas.microsoft.com/office/powerpoint/2010/main" val="88028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5" y="5263056"/>
            <a:ext cx="1912619" cy="1572989"/>
          </a:xfrm>
          <a:prstGeom prst="line">
            <a:avLst/>
          </a:prstGeom>
          <a:ln>
            <a:solidFill>
              <a:srgbClr val="9D2D28"/>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IN"/>
          </a:p>
          <a:p>
            <a:endParaRPr lang="en-IN"/>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t>© 2023 Torres Trade Law, PLLC</a:t>
            </a:r>
          </a:p>
        </p:txBody>
      </p:sp>
    </p:spTree>
    <p:extLst>
      <p:ext uri="{BB962C8B-B14F-4D97-AF65-F5344CB8AC3E}">
        <p14:creationId xmlns:p14="http://schemas.microsoft.com/office/powerpoint/2010/main" val="173422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5" y="5263056"/>
            <a:ext cx="1912619" cy="1572989"/>
          </a:xfrm>
          <a:prstGeom prst="line">
            <a:avLst/>
          </a:prstGeom>
          <a:ln>
            <a:solidFill>
              <a:srgbClr val="9D2D28"/>
            </a:solidFill>
          </a:ln>
        </p:spPr>
        <p:style>
          <a:lnRef idx="1">
            <a:schemeClr val="accent1"/>
          </a:lnRef>
          <a:fillRef idx="0">
            <a:schemeClr val="accent1"/>
          </a:fillRef>
          <a:effectRef idx="0">
            <a:schemeClr val="accent1"/>
          </a:effectRef>
          <a:fontRef idx="minor">
            <a:schemeClr val="tx1"/>
          </a:fontRef>
        </p:style>
      </p:cxn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005762"/>
            <a:ext cx="11150604" cy="4112463"/>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endParaRPr lang="en-IN"/>
          </a:p>
          <a:p>
            <a:endParaRPr lang="en-IN"/>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rgbClr val="67737A"/>
                </a:solidFill>
                <a:latin typeface="Gadugi" panose="020B0502040204020203" pitchFamily="34" charset="0"/>
                <a:ea typeface="Gadugi" panose="020B0502040204020203" pitchFamily="34" charset="0"/>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r>
              <a:rPr lang="en-IN"/>
              <a:t>© 2024 Torres Trade Law, PLLC</a:t>
            </a:r>
          </a:p>
          <a:p>
            <a:endParaRPr lang="en-IN"/>
          </a:p>
        </p:txBody>
      </p:sp>
    </p:spTree>
    <p:extLst>
      <p:ext uri="{BB962C8B-B14F-4D97-AF65-F5344CB8AC3E}">
        <p14:creationId xmlns:p14="http://schemas.microsoft.com/office/powerpoint/2010/main" val="292986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Layout 02">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805F1696-7D6B-4055-94C3-E4C179F63596}"/>
              </a:ext>
            </a:extLst>
          </p:cNvPr>
          <p:cNvSpPr/>
          <p:nvPr userDrawn="1"/>
        </p:nvSpPr>
        <p:spPr>
          <a:xfrm flipH="1" flipV="1">
            <a:off x="4329404" y="-6"/>
            <a:ext cx="7862596" cy="4401332"/>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8" name="Picture Placeholder 17">
            <a:extLst>
              <a:ext uri="{FF2B5EF4-FFF2-40B4-BE49-F238E27FC236}">
                <a16:creationId xmlns:a16="http://schemas.microsoft.com/office/drawing/2014/main" id="{8B9EC3A9-7039-403A-9414-429521308AE7}"/>
              </a:ext>
            </a:extLst>
          </p:cNvPr>
          <p:cNvSpPr>
            <a:spLocks noGrp="1"/>
          </p:cNvSpPr>
          <p:nvPr>
            <p:ph type="pic" sz="quarter" idx="14"/>
          </p:nvPr>
        </p:nvSpPr>
        <p:spPr>
          <a:xfrm>
            <a:off x="6988629" y="3104997"/>
            <a:ext cx="5203369" cy="3753003"/>
          </a:xfrm>
          <a:custGeom>
            <a:avLst/>
            <a:gdLst>
              <a:gd name="connsiteX0" fmla="*/ 6021821 w 6021821"/>
              <a:gd name="connsiteY0" fmla="*/ 0 h 5422900"/>
              <a:gd name="connsiteX1" fmla="*/ 6021821 w 6021821"/>
              <a:gd name="connsiteY1" fmla="*/ 5422900 h 5422900"/>
              <a:gd name="connsiteX2" fmla="*/ 0 w 6021821"/>
              <a:gd name="connsiteY2" fmla="*/ 5422900 h 5422900"/>
            </a:gdLst>
            <a:ahLst/>
            <a:cxnLst>
              <a:cxn ang="0">
                <a:pos x="connsiteX0" y="connsiteY0"/>
              </a:cxn>
              <a:cxn ang="0">
                <a:pos x="connsiteX1" y="connsiteY1"/>
              </a:cxn>
              <a:cxn ang="0">
                <a:pos x="connsiteX2" y="connsiteY2"/>
              </a:cxn>
            </a:cxnLst>
            <a:rect l="l" t="t" r="r" b="b"/>
            <a:pathLst>
              <a:path w="6021821" h="5422900">
                <a:moveTo>
                  <a:pt x="6021821" y="0"/>
                </a:moveTo>
                <a:lnTo>
                  <a:pt x="6021821" y="5422900"/>
                </a:lnTo>
                <a:lnTo>
                  <a:pt x="0" y="5422900"/>
                </a:lnTo>
                <a:close/>
              </a:path>
            </a:pathLst>
          </a:custGeom>
          <a:solidFill>
            <a:srgbClr val="67737A"/>
          </a:solidFill>
        </p:spPr>
        <p:txBody>
          <a:bodyPr wrap="square" rIns="457200" anchor="ctr">
            <a:noAutofit/>
          </a:bodyPr>
          <a:lstStyle>
            <a:lvl1pPr marL="0" indent="0" algn="r">
              <a:buNone/>
              <a:defRPr>
                <a:solidFill>
                  <a:schemeClr val="tx1"/>
                </a:solidFill>
              </a:defRPr>
            </a:lvl1pPr>
          </a:lstStyle>
          <a:p>
            <a:r>
              <a:rPr lang="en-US"/>
              <a:t>Click icon to add picture</a:t>
            </a:r>
            <a:endParaRPr lang="en-IN"/>
          </a:p>
        </p:txBody>
      </p:sp>
      <p:sp>
        <p:nvSpPr>
          <p:cNvPr id="3" name="Content Placeholder 2" title="Bullet Points">
            <a:extLst>
              <a:ext uri="{FF2B5EF4-FFF2-40B4-BE49-F238E27FC236}">
                <a16:creationId xmlns:a16="http://schemas.microsoft.com/office/drawing/2014/main" id="{BFD7EA17-BE66-4636-9684-F93562587911}"/>
              </a:ext>
            </a:extLst>
          </p:cNvPr>
          <p:cNvSpPr>
            <a:spLocks noGrp="1"/>
          </p:cNvSpPr>
          <p:nvPr>
            <p:ph idx="1"/>
          </p:nvPr>
        </p:nvSpPr>
        <p:spPr>
          <a:xfrm>
            <a:off x="531378" y="3129540"/>
            <a:ext cx="4942829" cy="2958275"/>
          </a:xfrm>
          <a:prstGeom prst="rect">
            <a:avLst/>
          </a:prstGeom>
        </p:spPr>
        <p:txBody>
          <a:bodyPr>
            <a:normAutofit/>
          </a:bodyPr>
          <a:lstStyle>
            <a:lvl1pPr>
              <a:buClr>
                <a:schemeClr val="accent2"/>
              </a:buClr>
              <a:defRPr sz="2400">
                <a:solidFill>
                  <a:schemeClr val="tx1"/>
                </a:solidFill>
              </a:defRPr>
            </a:lvl1pPr>
            <a:lvl2pPr>
              <a:buClr>
                <a:schemeClr val="accent2"/>
              </a:buClr>
              <a:defRPr sz="2000">
                <a:solidFill>
                  <a:schemeClr val="tx1"/>
                </a:solidFill>
              </a:defRPr>
            </a:lvl2pPr>
            <a:lvl3pPr>
              <a:buClr>
                <a:schemeClr val="accent2"/>
              </a:buClr>
              <a:defRPr sz="1800">
                <a:solidFill>
                  <a:schemeClr val="tx1"/>
                </a:solidFill>
              </a:defRPr>
            </a:lvl3pPr>
            <a:lvl4pPr>
              <a:buClr>
                <a:schemeClr val="accent2"/>
              </a:buClr>
              <a:defRPr sz="1600">
                <a:solidFill>
                  <a:schemeClr val="tx1"/>
                </a:solidFill>
              </a:defRPr>
            </a:lvl4pPr>
            <a:lvl5pPr>
              <a:buClr>
                <a:schemeClr val="accent2"/>
              </a:buCl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5" name="Parallelogram 24">
            <a:extLst>
              <a:ext uri="{FF2B5EF4-FFF2-40B4-BE49-F238E27FC236}">
                <a16:creationId xmlns:a16="http://schemas.microsoft.com/office/drawing/2014/main" id="{18C08F43-D42B-4CF1-912F-BC83D72AB415}"/>
              </a:ext>
            </a:extLst>
          </p:cNvPr>
          <p:cNvSpPr/>
          <p:nvPr userDrawn="1"/>
        </p:nvSpPr>
        <p:spPr>
          <a:xfrm flipH="1">
            <a:off x="2978150" y="-5"/>
            <a:ext cx="4121150" cy="1308105"/>
          </a:xfrm>
          <a:prstGeom prst="parallelogram">
            <a:avLst>
              <a:gd name="adj" fmla="val 1863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34" name="Straight Connector 33">
            <a:extLst>
              <a:ext uri="{FF2B5EF4-FFF2-40B4-BE49-F238E27FC236}">
                <a16:creationId xmlns:a16="http://schemas.microsoft.com/office/drawing/2014/main" id="{1411C731-2333-41B0-927A-0A48EEC79964}"/>
              </a:ext>
            </a:extLst>
          </p:cNvPr>
          <p:cNvCxnSpPr>
            <a:cxnSpLocks/>
          </p:cNvCxnSpPr>
          <p:nvPr userDrawn="1"/>
        </p:nvCxnSpPr>
        <p:spPr>
          <a:xfrm flipV="1">
            <a:off x="10352314" y="1185452"/>
            <a:ext cx="1839685" cy="163394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title="Subtitle">
            <a:extLst>
              <a:ext uri="{FF2B5EF4-FFF2-40B4-BE49-F238E27FC236}">
                <a16:creationId xmlns:a16="http://schemas.microsoft.com/office/drawing/2014/main" id="{D71EE635-EA0C-4139-8160-AE1EAD13AAEB}"/>
              </a:ext>
            </a:extLst>
          </p:cNvPr>
          <p:cNvSpPr>
            <a:spLocks noGrp="1"/>
          </p:cNvSpPr>
          <p:nvPr userDrawn="1">
            <p:ph type="body" sz="quarter" idx="13" hasCustomPrompt="1"/>
          </p:nvPr>
        </p:nvSpPr>
        <p:spPr>
          <a:xfrm>
            <a:off x="531379" y="2496102"/>
            <a:ext cx="7342621" cy="608895"/>
          </a:xfrm>
          <a:prstGeom prst="rect">
            <a:avLst/>
          </a:prstGeom>
        </p:spPr>
        <p:txBody>
          <a:bodyPr/>
          <a:lstStyle>
            <a:lvl1pPr marL="0" indent="0">
              <a:buNone/>
              <a:defRPr sz="2000" spc="300">
                <a:solidFill>
                  <a:schemeClr val="bg2">
                    <a:lumMod val="50000"/>
                  </a:schemeClr>
                </a:solidFill>
              </a:defRPr>
            </a:lvl1pPr>
            <a:lvl2pPr marL="457200" indent="0">
              <a:buNone/>
              <a:defRPr/>
            </a:lvl2pPr>
          </a:lstStyle>
          <a:p>
            <a:pPr lvl="0"/>
            <a:r>
              <a:rPr lang="en-US"/>
              <a:t>CLICK TO SUBTITLE STYLE</a:t>
            </a:r>
          </a:p>
        </p:txBody>
      </p:sp>
      <p:sp>
        <p:nvSpPr>
          <p:cNvPr id="19" name="Title 1" title="Title ">
            <a:extLst>
              <a:ext uri="{FF2B5EF4-FFF2-40B4-BE49-F238E27FC236}">
                <a16:creationId xmlns:a16="http://schemas.microsoft.com/office/drawing/2014/main" id="{2DB9D671-9FC8-4306-96B7-D9D585694B83}"/>
              </a:ext>
            </a:extLst>
          </p:cNvPr>
          <p:cNvSpPr>
            <a:spLocks noGrp="1"/>
          </p:cNvSpPr>
          <p:nvPr>
            <p:ph type="title" hasCustomPrompt="1"/>
          </p:nvPr>
        </p:nvSpPr>
        <p:spPr>
          <a:xfrm>
            <a:off x="531378" y="1241109"/>
            <a:ext cx="7342622" cy="1215566"/>
          </a:xfrm>
          <a:prstGeom prst="rect">
            <a:avLst/>
          </a:prstGeom>
        </p:spPr>
        <p:txBody>
          <a:bodyPr anchor="b">
            <a:normAutofit/>
          </a:bodyPr>
          <a:lstStyle>
            <a:lvl1pPr>
              <a:defRPr sz="4400" b="1">
                <a:solidFill>
                  <a:schemeClr val="accent1"/>
                </a:solidFill>
              </a:defRPr>
            </a:lvl1pPr>
          </a:lstStyle>
          <a:p>
            <a:r>
              <a:rPr lang="en-US"/>
              <a:t>Click to Edit </a:t>
            </a:r>
            <a:br>
              <a:rPr lang="en-US"/>
            </a:br>
            <a:r>
              <a:rPr lang="en-US"/>
              <a:t>Master Title Style </a:t>
            </a:r>
            <a:endParaRPr lang="en-IN"/>
          </a:p>
        </p:txBody>
      </p:sp>
      <p:sp>
        <p:nvSpPr>
          <p:cNvPr id="4" name="Slide Number Placeholder 3">
            <a:extLst>
              <a:ext uri="{FF2B5EF4-FFF2-40B4-BE49-F238E27FC236}">
                <a16:creationId xmlns:a16="http://schemas.microsoft.com/office/drawing/2014/main" id="{D0C29282-8AC7-494D-9A8E-A26C7F69948F}"/>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37C9EBE-B2FE-4F0E-9B86-1471BFF3A7FA}"/>
              </a:ext>
            </a:extLst>
          </p:cNvPr>
          <p:cNvPicPr>
            <a:picLocks noChangeAspect="1"/>
          </p:cNvPicPr>
          <p:nvPr userDrawn="1"/>
        </p:nvPicPr>
        <p:blipFill>
          <a:blip r:embed="rId2"/>
          <a:stretch>
            <a:fillRect/>
          </a:stretch>
        </p:blipFill>
        <p:spPr>
          <a:xfrm>
            <a:off x="11257109" y="194455"/>
            <a:ext cx="804863" cy="823913"/>
          </a:xfrm>
          <a:prstGeom prst="rect">
            <a:avLst/>
          </a:prstGeom>
        </p:spPr>
      </p:pic>
      <p:sp>
        <p:nvSpPr>
          <p:cNvPr id="13" name="Footer Placeholder 4">
            <a:extLst>
              <a:ext uri="{FF2B5EF4-FFF2-40B4-BE49-F238E27FC236}">
                <a16:creationId xmlns:a16="http://schemas.microsoft.com/office/drawing/2014/main" id="{95FECB0B-EA25-4BD0-81F9-8561737D4CE9}"/>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rPr>
              <a:t>© 2024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81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415">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rgbClr val="9D2D2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endParaRPr lang="en-IN"/>
          </a:p>
          <a:p>
            <a:r>
              <a:rPr lang="en-IN"/>
              <a:t>© 2018 Torres Law, PPLC</a:t>
            </a:r>
          </a:p>
          <a:p>
            <a:endParaRPr lang="en-IN"/>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Text here</a:t>
            </a:r>
          </a:p>
        </p:txBody>
      </p:sp>
    </p:spTree>
    <p:extLst>
      <p:ext uri="{BB962C8B-B14F-4D97-AF65-F5344CB8AC3E}">
        <p14:creationId xmlns:p14="http://schemas.microsoft.com/office/powerpoint/2010/main" val="16051381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0"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r>
              <a:rPr lang="en-US" sz="3400" b="1">
                <a:solidFill>
                  <a:schemeClr val="bg1"/>
                </a:solidFill>
                <a:latin typeface="Arial Black" panose="020B0A04020102020204" pitchFamily="34" charset="0"/>
              </a:rPr>
              <a:t>FR</a:t>
            </a:r>
            <a:endParaRPr lang="en-IN" sz="3400" b="1">
              <a:solidFill>
                <a:schemeClr val="bg1"/>
              </a:solidFill>
              <a:latin typeface="Arial Black" panose="020B0A04020102020204" pitchFamily="34" charset="0"/>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endParaRPr lang="en-IN"/>
          </a:p>
          <a:p>
            <a:r>
              <a:rPr lang="en-IN"/>
              <a:t>© 2018 Torres Law, PPLC</a:t>
            </a:r>
          </a:p>
          <a:p>
            <a:endParaRPr lang="en-IN"/>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fld id="{8699F50C-BE38-4BD0-BA84-9B090E1F2B9B}" type="slidenum">
              <a:rPr lang="en-IN" smtClean="0"/>
              <a:t>‹#›</a:t>
            </a:fld>
            <a:endParaRPr lang="en-IN"/>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GB" noProof="0"/>
          </a:p>
        </p:txBody>
      </p:sp>
    </p:spTree>
    <p:extLst>
      <p:ext uri="{BB962C8B-B14F-4D97-AF65-F5344CB8AC3E}">
        <p14:creationId xmlns:p14="http://schemas.microsoft.com/office/powerpoint/2010/main" val="254037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Large Photo">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79ED029D-F488-47E5-B064-0E35B31D23A5}"/>
              </a:ext>
            </a:extLst>
          </p:cNvPr>
          <p:cNvSpPr/>
          <p:nvPr userDrawn="1"/>
        </p:nvSpPr>
        <p:spPr>
          <a:xfrm flipV="1">
            <a:off x="0" y="-9241"/>
            <a:ext cx="11747500" cy="6299203"/>
          </a:xfrm>
          <a:prstGeom prst="rtTriangle">
            <a:avLst/>
          </a:prstGeom>
          <a:solidFill>
            <a:srgbClr val="3F3F3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cxnSp>
        <p:nvCxnSpPr>
          <p:cNvPr id="6" name="Straight Connector 5">
            <a:extLst>
              <a:ext uri="{FF2B5EF4-FFF2-40B4-BE49-F238E27FC236}">
                <a16:creationId xmlns:a16="http://schemas.microsoft.com/office/drawing/2014/main" id="{F78F4957-6DDE-40CE-9D33-00B1434FA085}"/>
              </a:ext>
            </a:extLst>
          </p:cNvPr>
          <p:cNvCxnSpPr>
            <a:cxnSpLocks/>
          </p:cNvCxnSpPr>
          <p:nvPr userDrawn="1"/>
        </p:nvCxnSpPr>
        <p:spPr>
          <a:xfrm flipV="1">
            <a:off x="444500" y="5185059"/>
            <a:ext cx="2362200" cy="124097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CB47643-0235-4ED7-8969-E41FFDA02305}"/>
              </a:ext>
            </a:extLst>
          </p:cNvPr>
          <p:cNvPicPr>
            <a:picLocks noChangeAspect="1"/>
          </p:cNvPicPr>
          <p:nvPr userDrawn="1"/>
        </p:nvPicPr>
        <p:blipFill>
          <a:blip r:embed="rId2"/>
          <a:stretch>
            <a:fillRect/>
          </a:stretch>
        </p:blipFill>
        <p:spPr>
          <a:xfrm>
            <a:off x="0" y="6534879"/>
            <a:ext cx="1719221" cy="323116"/>
          </a:xfrm>
          <a:prstGeom prst="rect">
            <a:avLst/>
          </a:prstGeom>
        </p:spPr>
      </p:pic>
      <p:sp>
        <p:nvSpPr>
          <p:cNvPr id="9" name="Title 1" title="Title ">
            <a:extLst>
              <a:ext uri="{FF2B5EF4-FFF2-40B4-BE49-F238E27FC236}">
                <a16:creationId xmlns:a16="http://schemas.microsoft.com/office/drawing/2014/main" id="{D9A8085F-72C4-4DFB-813E-C5666B0CCF3A}"/>
              </a:ext>
            </a:extLst>
          </p:cNvPr>
          <p:cNvSpPr>
            <a:spLocks noGrp="1"/>
          </p:cNvSpPr>
          <p:nvPr>
            <p:ph type="title" hasCustomPrompt="1"/>
          </p:nvPr>
        </p:nvSpPr>
        <p:spPr>
          <a:xfrm>
            <a:off x="209940" y="351388"/>
            <a:ext cx="8333222" cy="939798"/>
          </a:xfrm>
          <a:prstGeom prst="rect">
            <a:avLst/>
          </a:prstGeom>
          <a:solidFill>
            <a:schemeClr val="bg1">
              <a:alpha val="90000"/>
            </a:schemeClr>
          </a:solidFill>
        </p:spPr>
        <p:txBody>
          <a:bodyPr lIns="288000" anchor="ctr">
            <a:normAutofit/>
          </a:bodyPr>
          <a:lstStyle>
            <a:lvl1pPr>
              <a:defRPr sz="3600" b="1">
                <a:solidFill>
                  <a:schemeClr val="tx1"/>
                </a:solidFill>
              </a:defRPr>
            </a:lvl1pPr>
          </a:lstStyle>
          <a:p>
            <a:r>
              <a:rPr lang="en-US"/>
              <a:t>Add Caption Here</a:t>
            </a:r>
            <a:endParaRPr lang="en-IN"/>
          </a:p>
        </p:txBody>
      </p:sp>
    </p:spTree>
    <p:extLst>
      <p:ext uri="{BB962C8B-B14F-4D97-AF65-F5344CB8AC3E}">
        <p14:creationId xmlns:p14="http://schemas.microsoft.com/office/powerpoint/2010/main" val="2485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A6720D-B182-4290-BD91-1D1E4D930603}"/>
              </a:ext>
            </a:extLst>
          </p:cNvPr>
          <p:cNvSpPr/>
          <p:nvPr userDrawn="1"/>
        </p:nvSpPr>
        <p:spPr>
          <a:xfrm>
            <a:off x="0" y="-6"/>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a:t>© 2018 Torres Law, PPLC</a:t>
            </a:r>
          </a:p>
        </p:txBody>
      </p:sp>
      <p:sp>
        <p:nvSpPr>
          <p:cNvPr id="9" name="Text Placeholder 3">
            <a:extLst>
              <a:ext uri="{FF2B5EF4-FFF2-40B4-BE49-F238E27FC236}">
                <a16:creationId xmlns:a16="http://schemas.microsoft.com/office/drawing/2014/main" id="{A488AB73-8058-4FB5-9619-FCECCA9F3941}"/>
              </a:ext>
            </a:extLst>
          </p:cNvPr>
          <p:cNvSpPr>
            <a:spLocks noGrp="1"/>
          </p:cNvSpPr>
          <p:nvPr>
            <p:ph type="body" sz="quarter" idx="15" hasCustomPrompt="1"/>
          </p:nvPr>
        </p:nvSpPr>
        <p:spPr>
          <a:xfrm>
            <a:off x="6822929" y="3461163"/>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Name</a:t>
            </a:r>
          </a:p>
        </p:txBody>
      </p:sp>
      <p:sp>
        <p:nvSpPr>
          <p:cNvPr id="10" name="Text Placeholder 4">
            <a:extLst>
              <a:ext uri="{FF2B5EF4-FFF2-40B4-BE49-F238E27FC236}">
                <a16:creationId xmlns:a16="http://schemas.microsoft.com/office/drawing/2014/main" id="{359BE165-3EB5-4C11-8B53-6E98C0BC2E65}"/>
              </a:ext>
            </a:extLst>
          </p:cNvPr>
          <p:cNvSpPr>
            <a:spLocks noGrp="1"/>
          </p:cNvSpPr>
          <p:nvPr>
            <p:ph type="body" sz="quarter" idx="16"/>
          </p:nvPr>
        </p:nvSpPr>
        <p:spPr>
          <a:xfrm>
            <a:off x="6822929" y="3839451"/>
            <a:ext cx="3445782" cy="288000"/>
          </a:xfrm>
          <a:prstGeom prst="rect">
            <a:avLst/>
          </a:prstGeom>
        </p:spPr>
        <p:txBody>
          <a:bodyPr/>
          <a:lstStyle>
            <a:lvl1pPr marL="0" indent="0">
              <a:buNone/>
              <a:defRPr sz="1800">
                <a:latin typeface="+mn-lt"/>
                <a:cs typeface="Calibri Light" panose="020F0302020204030204" pitchFamily="34" charset="0"/>
              </a:defRPr>
            </a:lvl1pPr>
          </a:lstStyle>
          <a:p>
            <a:endParaRPr lang="en-ZA"/>
          </a:p>
        </p:txBody>
      </p:sp>
      <p:sp>
        <p:nvSpPr>
          <p:cNvPr id="11" name="Text Placeholder 5">
            <a:extLst>
              <a:ext uri="{FF2B5EF4-FFF2-40B4-BE49-F238E27FC236}">
                <a16:creationId xmlns:a16="http://schemas.microsoft.com/office/drawing/2014/main" id="{79D05293-35AD-495F-A7AE-942398090B15}"/>
              </a:ext>
            </a:extLst>
          </p:cNvPr>
          <p:cNvSpPr>
            <a:spLocks noGrp="1"/>
          </p:cNvSpPr>
          <p:nvPr>
            <p:ph type="body" sz="quarter" idx="17" hasCustomPrompt="1"/>
          </p:nvPr>
        </p:nvSpPr>
        <p:spPr>
          <a:xfrm>
            <a:off x="6822928" y="4216669"/>
            <a:ext cx="3445783" cy="289070"/>
          </a:xfrm>
          <a:prstGeom prst="rect">
            <a:avLst/>
          </a:prstGeom>
        </p:spPr>
        <p:txBody>
          <a:bodyPr/>
          <a:lstStyle>
            <a:lvl1pPr marL="0" indent="0">
              <a:buNone/>
              <a:defRPr sz="1800">
                <a:latin typeface="+mn-lt"/>
                <a:cs typeface="Calibri Light" panose="020F0302020204030204" pitchFamily="34" charset="0"/>
              </a:defRPr>
            </a:lvl1pPr>
          </a:lstStyle>
          <a:p>
            <a:r>
              <a:rPr lang="en-ZA"/>
              <a:t>Email </a:t>
            </a:r>
          </a:p>
        </p:txBody>
      </p:sp>
      <p:sp>
        <p:nvSpPr>
          <p:cNvPr id="13" name="Text Placeholder 21">
            <a:extLst>
              <a:ext uri="{FF2B5EF4-FFF2-40B4-BE49-F238E27FC236}">
                <a16:creationId xmlns:a16="http://schemas.microsoft.com/office/drawing/2014/main" id="{997A03F2-8D8A-4425-9F56-66DB33CE11A1}"/>
              </a:ext>
            </a:extLst>
          </p:cNvPr>
          <p:cNvSpPr>
            <a:spLocks noGrp="1"/>
          </p:cNvSpPr>
          <p:nvPr>
            <p:ph type="body" sz="quarter" idx="18" hasCustomPrompt="1"/>
          </p:nvPr>
        </p:nvSpPr>
        <p:spPr>
          <a:xfrm>
            <a:off x="6822929" y="4594957"/>
            <a:ext cx="3445782" cy="288000"/>
          </a:xfrm>
          <a:prstGeom prst="rect">
            <a:avLst/>
          </a:prstGeom>
        </p:spPr>
        <p:txBody>
          <a:bodyPr/>
          <a:lstStyle>
            <a:lvl1pPr marL="0" indent="0">
              <a:buNone/>
              <a:defRPr sz="1800">
                <a:latin typeface="+mn-lt"/>
                <a:cs typeface="Calibri Light" panose="020F0302020204030204" pitchFamily="34" charset="0"/>
              </a:defRPr>
            </a:lvl1pPr>
          </a:lstStyle>
          <a:p>
            <a:r>
              <a:rPr lang="en-ZA"/>
              <a:t>Company Website</a:t>
            </a:r>
          </a:p>
        </p:txBody>
      </p:sp>
      <p:sp>
        <p:nvSpPr>
          <p:cNvPr id="14" name="Shape 4157">
            <a:extLst>
              <a:ext uri="{FF2B5EF4-FFF2-40B4-BE49-F238E27FC236}">
                <a16:creationId xmlns:a16="http://schemas.microsoft.com/office/drawing/2014/main" id="{A30A8F28-98F4-425F-A750-78192A157DF4}"/>
              </a:ext>
            </a:extLst>
          </p:cNvPr>
          <p:cNvSpPr/>
          <p:nvPr userDrawn="1"/>
        </p:nvSpPr>
        <p:spPr>
          <a:xfrm>
            <a:off x="6458938" y="3505247"/>
            <a:ext cx="258875" cy="25887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19" name="Shape 4379">
            <a:extLst>
              <a:ext uri="{FF2B5EF4-FFF2-40B4-BE49-F238E27FC236}">
                <a16:creationId xmlns:a16="http://schemas.microsoft.com/office/drawing/2014/main" id="{E4408FF8-E342-42F8-BBE9-1220822B5E99}"/>
              </a:ext>
            </a:extLst>
          </p:cNvPr>
          <p:cNvSpPr/>
          <p:nvPr userDrawn="1"/>
        </p:nvSpPr>
        <p:spPr>
          <a:xfrm>
            <a:off x="6458938" y="3889314"/>
            <a:ext cx="258875" cy="1882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0" name="Shape 4487">
            <a:extLst>
              <a:ext uri="{FF2B5EF4-FFF2-40B4-BE49-F238E27FC236}">
                <a16:creationId xmlns:a16="http://schemas.microsoft.com/office/drawing/2014/main" id="{11D27456-C005-4109-9E74-0B692200A0B3}"/>
              </a:ext>
            </a:extLst>
          </p:cNvPr>
          <p:cNvSpPr/>
          <p:nvPr userDrawn="1"/>
        </p:nvSpPr>
        <p:spPr>
          <a:xfrm>
            <a:off x="6464033" y="4244545"/>
            <a:ext cx="233318" cy="2333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accent2"/>
          </a:solidFill>
          <a:ln w="12700">
            <a:miter lim="400000"/>
          </a:ln>
        </p:spPr>
        <p:txBody>
          <a:bodyPr lIns="38100" tIns="38100" rIns="38100" bIns="38100" anchor="ctr"/>
          <a:lstStyle/>
          <a:p>
            <a:pPr algn="ctr" defTabSz="457200">
              <a:lnSpc>
                <a:spcPct val="100000"/>
              </a:lnSpc>
              <a:defRPr sz="3000" spc="0">
                <a:solidFill>
                  <a:srgbClr val="FFFFFF"/>
                </a:solidFill>
                <a:effectLst>
                  <a:outerShdw blurRad="38100" dist="12700" dir="5400000" rotWithShape="0">
                    <a:srgbClr val="000000">
                      <a:alpha val="50000"/>
                    </a:srgbClr>
                  </a:outerShdw>
                </a:effectLst>
                <a:latin typeface="Gill Sans SemiBold"/>
                <a:ea typeface="Gill Sans SemiBold"/>
                <a:cs typeface="Gill Sans SemiBold"/>
                <a:sym typeface="Gill Sans SemiBold"/>
              </a:defRPr>
            </a:pPr>
            <a:endParaRPr/>
          </a:p>
        </p:txBody>
      </p:sp>
      <p:sp>
        <p:nvSpPr>
          <p:cNvPr id="21" name="Right Triangle 20">
            <a:extLst>
              <a:ext uri="{FF2B5EF4-FFF2-40B4-BE49-F238E27FC236}">
                <a16:creationId xmlns:a16="http://schemas.microsoft.com/office/drawing/2014/main" id="{FDDD2B84-3CB9-4567-8C91-C538E8A1C89F}"/>
              </a:ext>
            </a:extLst>
          </p:cNvPr>
          <p:cNvSpPr/>
          <p:nvPr userDrawn="1"/>
        </p:nvSpPr>
        <p:spPr>
          <a:xfrm flipV="1">
            <a:off x="0" y="-6"/>
            <a:ext cx="10625328" cy="5404110"/>
          </a:xfrm>
          <a:prstGeom prst="rtTriangle">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2" name="Straight Connector 21">
            <a:extLst>
              <a:ext uri="{FF2B5EF4-FFF2-40B4-BE49-F238E27FC236}">
                <a16:creationId xmlns:a16="http://schemas.microsoft.com/office/drawing/2014/main" id="{34EF3020-1476-41B1-9FE7-B476A25C53D3}"/>
              </a:ext>
            </a:extLst>
          </p:cNvPr>
          <p:cNvCxnSpPr>
            <a:cxnSpLocks/>
          </p:cNvCxnSpPr>
          <p:nvPr userDrawn="1"/>
        </p:nvCxnSpPr>
        <p:spPr>
          <a:xfrm flipV="1">
            <a:off x="0" y="0"/>
            <a:ext cx="6030686" cy="300445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B64EC3-B232-415D-8E27-EB3E24D13922}"/>
              </a:ext>
            </a:extLst>
          </p:cNvPr>
          <p:cNvCxnSpPr>
            <a:cxnSpLocks/>
          </p:cNvCxnSpPr>
          <p:nvPr userDrawn="1"/>
        </p:nvCxnSpPr>
        <p:spPr>
          <a:xfrm flipV="1">
            <a:off x="9004301" y="3924299"/>
            <a:ext cx="3187700" cy="168910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261CE2F-F199-4242-AC6C-692676B81FF1}"/>
              </a:ext>
            </a:extLst>
          </p:cNvPr>
          <p:cNvCxnSpPr>
            <a:cxnSpLocks/>
          </p:cNvCxnSpPr>
          <p:nvPr userDrawn="1"/>
        </p:nvCxnSpPr>
        <p:spPr>
          <a:xfrm flipV="1">
            <a:off x="-17837" y="4700016"/>
            <a:ext cx="1919789" cy="100105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Picture Placeholder 24">
            <a:extLst>
              <a:ext uri="{FF2B5EF4-FFF2-40B4-BE49-F238E27FC236}">
                <a16:creationId xmlns:a16="http://schemas.microsoft.com/office/drawing/2014/main" id="{89C0506D-0CA6-4583-9D04-24E7F4D16AD8}"/>
              </a:ext>
            </a:extLst>
          </p:cNvPr>
          <p:cNvSpPr>
            <a:spLocks noGrp="1"/>
          </p:cNvSpPr>
          <p:nvPr>
            <p:ph type="pic" sz="quarter" idx="13"/>
          </p:nvPr>
        </p:nvSpPr>
        <p:spPr>
          <a:xfrm>
            <a:off x="1685222" y="892618"/>
            <a:ext cx="4428523" cy="5137089"/>
          </a:xfrm>
          <a:custGeom>
            <a:avLst/>
            <a:gdLst>
              <a:gd name="connsiteX0" fmla="*/ 2214261 w 4428523"/>
              <a:gd name="connsiteY0" fmla="*/ 0 h 5137089"/>
              <a:gd name="connsiteX1" fmla="*/ 4428523 w 4428523"/>
              <a:gd name="connsiteY1" fmla="*/ 1107131 h 5137089"/>
              <a:gd name="connsiteX2" fmla="*/ 4428523 w 4428523"/>
              <a:gd name="connsiteY2" fmla="*/ 4029957 h 5137089"/>
              <a:gd name="connsiteX3" fmla="*/ 2214261 w 4428523"/>
              <a:gd name="connsiteY3" fmla="*/ 5137089 h 5137089"/>
              <a:gd name="connsiteX4" fmla="*/ 0 w 4428523"/>
              <a:gd name="connsiteY4" fmla="*/ 4029957 h 5137089"/>
              <a:gd name="connsiteX5" fmla="*/ 0 w 4428523"/>
              <a:gd name="connsiteY5" fmla="*/ 1107131 h 513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8523" h="5137089">
                <a:moveTo>
                  <a:pt x="2214261" y="0"/>
                </a:moveTo>
                <a:lnTo>
                  <a:pt x="4428523" y="1107131"/>
                </a:lnTo>
                <a:lnTo>
                  <a:pt x="4428523" y="4029957"/>
                </a:lnTo>
                <a:lnTo>
                  <a:pt x="2214261" y="5137089"/>
                </a:lnTo>
                <a:lnTo>
                  <a:pt x="0" y="4029957"/>
                </a:lnTo>
                <a:lnTo>
                  <a:pt x="0" y="1107131"/>
                </a:lnTo>
                <a:close/>
              </a:path>
            </a:pathLst>
          </a:custGeom>
        </p:spPr>
        <p:txBody>
          <a:bodyPr wrap="square">
            <a:noAutofit/>
          </a:bodyPr>
          <a:lstStyle>
            <a:lvl1pPr marL="0" indent="0">
              <a:buNone/>
              <a:defRPr>
                <a:solidFill>
                  <a:schemeClr val="bg1"/>
                </a:solidFill>
              </a:defRPr>
            </a:lvl1pPr>
          </a:lstStyle>
          <a:p>
            <a:r>
              <a:rPr lang="en-US"/>
              <a:t>Click icon to add picture</a:t>
            </a:r>
            <a:endParaRPr lang="en-IN"/>
          </a:p>
        </p:txBody>
      </p:sp>
      <p:sp>
        <p:nvSpPr>
          <p:cNvPr id="2" name="Title 1" title="Title">
            <a:extLst>
              <a:ext uri="{FF2B5EF4-FFF2-40B4-BE49-F238E27FC236}">
                <a16:creationId xmlns:a16="http://schemas.microsoft.com/office/drawing/2014/main" id="{A648E0EA-49ED-4F2D-A107-8FCE6301FC88}"/>
              </a:ext>
            </a:extLst>
          </p:cNvPr>
          <p:cNvSpPr>
            <a:spLocks noGrp="1"/>
          </p:cNvSpPr>
          <p:nvPr>
            <p:ph type="ctrTitle" hasCustomPrompt="1"/>
          </p:nvPr>
        </p:nvSpPr>
        <p:spPr>
          <a:xfrm>
            <a:off x="6375721" y="1821022"/>
            <a:ext cx="4853573" cy="1616252"/>
          </a:xfrm>
          <a:prstGeom prst="rect">
            <a:avLst/>
          </a:prstGeom>
        </p:spPr>
        <p:txBody>
          <a:bodyPr anchor="b">
            <a:normAutofit/>
          </a:bodyPr>
          <a:lstStyle>
            <a:lvl1pPr algn="l">
              <a:defRPr sz="4300" b="1">
                <a:solidFill>
                  <a:schemeClr val="accent1"/>
                </a:solidFill>
              </a:defRPr>
            </a:lvl1pPr>
          </a:lstStyle>
          <a:p>
            <a:r>
              <a:rPr lang="en-IN"/>
              <a:t>Click To Edit Master Title Style</a:t>
            </a:r>
            <a:endParaRPr lang="en-US"/>
          </a:p>
        </p:txBody>
      </p:sp>
      <p:pic>
        <p:nvPicPr>
          <p:cNvPr id="3" name="Picture 2">
            <a:extLst>
              <a:ext uri="{FF2B5EF4-FFF2-40B4-BE49-F238E27FC236}">
                <a16:creationId xmlns:a16="http://schemas.microsoft.com/office/drawing/2014/main" id="{C28EB2D8-C1A7-4411-A57F-857203200122}"/>
              </a:ext>
            </a:extLst>
          </p:cNvPr>
          <p:cNvPicPr>
            <a:picLocks noChangeAspect="1"/>
          </p:cNvPicPr>
          <p:nvPr userDrawn="1"/>
        </p:nvPicPr>
        <p:blipFill>
          <a:blip r:embed="rId2"/>
          <a:stretch>
            <a:fillRect/>
          </a:stretch>
        </p:blipFill>
        <p:spPr>
          <a:xfrm>
            <a:off x="0" y="6521803"/>
            <a:ext cx="1719221" cy="323116"/>
          </a:xfrm>
          <a:prstGeom prst="rect">
            <a:avLst/>
          </a:prstGeom>
        </p:spPr>
      </p:pic>
    </p:spTree>
    <p:extLst>
      <p:ext uri="{BB962C8B-B14F-4D97-AF65-F5344CB8AC3E}">
        <p14:creationId xmlns:p14="http://schemas.microsoft.com/office/powerpoint/2010/main" val="149645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537">
          <p15:clr>
            <a:srgbClr val="FBAE40"/>
          </p15:clr>
        </p15:guide>
        <p15:guide id="3" pos="138">
          <p15:clr>
            <a:srgbClr val="FBAE40"/>
          </p15:clr>
        </p15:guide>
        <p15:guide id="4" orient="horz" pos="4178">
          <p15:clr>
            <a:srgbClr val="FBAE40"/>
          </p15:clr>
        </p15:guide>
        <p15:guide id="5" orient="horz" pos="142">
          <p15:clr>
            <a:srgbClr val="FBAE40"/>
          </p15:clr>
        </p15:guide>
        <p15:guide id="6" pos="2457">
          <p15:clr>
            <a:srgbClr val="FBAE40"/>
          </p15:clr>
        </p15:guide>
        <p15:guide id="7" pos="43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5BB0367-1AFD-4191-AB6F-E9815D136F63}"/>
              </a:ext>
            </a:extLst>
          </p:cNvPr>
          <p:cNvSpPr/>
          <p:nvPr userDrawn="1"/>
        </p:nvSpPr>
        <p:spPr>
          <a:xfrm>
            <a:off x="0"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7" name="Group 26">
            <a:extLst>
              <a:ext uri="{FF2B5EF4-FFF2-40B4-BE49-F238E27FC236}">
                <a16:creationId xmlns:a16="http://schemas.microsoft.com/office/drawing/2014/main" id="{1B2FB48C-0C70-4DBE-B904-A134B6644DD3}"/>
              </a:ext>
            </a:extLst>
          </p:cNvPr>
          <p:cNvGrpSpPr/>
          <p:nvPr userDrawn="1"/>
        </p:nvGrpSpPr>
        <p:grpSpPr>
          <a:xfrm flipH="1">
            <a:off x="7561328" y="0"/>
            <a:ext cx="4831840" cy="3541007"/>
            <a:chOff x="-192127" y="-2"/>
            <a:chExt cx="4831840" cy="3367272"/>
          </a:xfrm>
          <a:solidFill>
            <a:srgbClr val="67737A"/>
          </a:solidFill>
        </p:grpSpPr>
        <p:sp>
          <p:nvSpPr>
            <p:cNvPr id="28" name="Diagonal Stripe 27">
              <a:extLst>
                <a:ext uri="{FF2B5EF4-FFF2-40B4-BE49-F238E27FC236}">
                  <a16:creationId xmlns:a16="http://schemas.microsoft.com/office/drawing/2014/main" id="{4F2E2158-1E6E-4E0D-BDAB-B20041C73615}"/>
                </a:ext>
              </a:extLst>
            </p:cNvPr>
            <p:cNvSpPr/>
            <p:nvPr userDrawn="1"/>
          </p:nvSpPr>
          <p:spPr>
            <a:xfrm>
              <a:off x="0" y="-1"/>
              <a:ext cx="4639713" cy="3367271"/>
            </a:xfrm>
            <a:prstGeom prst="diagStripe">
              <a:avLst>
                <a:gd name="adj" fmla="val 512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cxnSp>
          <p:nvCxnSpPr>
            <p:cNvPr id="29" name="Straight Connector 28">
              <a:extLst>
                <a:ext uri="{FF2B5EF4-FFF2-40B4-BE49-F238E27FC236}">
                  <a16:creationId xmlns:a16="http://schemas.microsoft.com/office/drawing/2014/main" id="{626D62DB-3A5A-4DA1-BFA4-D9E58676E86A}"/>
                </a:ext>
              </a:extLst>
            </p:cNvPr>
            <p:cNvCxnSpPr>
              <a:cxnSpLocks/>
            </p:cNvCxnSpPr>
            <p:nvPr userDrawn="1"/>
          </p:nvCxnSpPr>
          <p:spPr>
            <a:xfrm flipV="1">
              <a:off x="1433638" y="-2"/>
              <a:ext cx="1240971" cy="916595"/>
            </a:xfrm>
            <a:prstGeom prst="line">
              <a:avLst/>
            </a:prstGeom>
            <a:grpFill/>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id="{F5A729A7-3A5C-405C-AE06-180E7529E477}"/>
                </a:ext>
              </a:extLst>
            </p:cNvPr>
            <p:cNvSpPr/>
            <p:nvPr userDrawn="1"/>
          </p:nvSpPr>
          <p:spPr>
            <a:xfrm rot="19421162">
              <a:off x="-192127" y="1140864"/>
              <a:ext cx="1354398" cy="214994"/>
            </a:xfrm>
            <a:prstGeom prst="parallelogram">
              <a:avLst>
                <a:gd name="adj" fmla="val 720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31" name="Parallelogram 30">
            <a:extLst>
              <a:ext uri="{FF2B5EF4-FFF2-40B4-BE49-F238E27FC236}">
                <a16:creationId xmlns:a16="http://schemas.microsoft.com/office/drawing/2014/main" id="{41E23981-B12A-4AC3-A030-337BBBA5E45B}"/>
              </a:ext>
            </a:extLst>
          </p:cNvPr>
          <p:cNvSpPr/>
          <p:nvPr userDrawn="1"/>
        </p:nvSpPr>
        <p:spPr>
          <a:xfrm flipH="1">
            <a:off x="6679908" y="1"/>
            <a:ext cx="1447800" cy="639064"/>
          </a:xfrm>
          <a:prstGeom prst="parallelogram">
            <a:avLst>
              <a:gd name="adj" fmla="val 13561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IN"/>
          </a:p>
        </p:txBody>
      </p:sp>
      <p:sp>
        <p:nvSpPr>
          <p:cNvPr id="33" name="Title 1" title="Title ">
            <a:extLst>
              <a:ext uri="{FF2B5EF4-FFF2-40B4-BE49-F238E27FC236}">
                <a16:creationId xmlns:a16="http://schemas.microsoft.com/office/drawing/2014/main" id="{59067A2C-FE71-4381-BE51-08DAC5E4354A}"/>
              </a:ext>
            </a:extLst>
          </p:cNvPr>
          <p:cNvSpPr>
            <a:spLocks noGrp="1"/>
          </p:cNvSpPr>
          <p:nvPr>
            <p:ph type="title" hasCustomPrompt="1"/>
          </p:nvPr>
        </p:nvSpPr>
        <p:spPr>
          <a:xfrm>
            <a:off x="518678" y="209028"/>
            <a:ext cx="8333222" cy="1215566"/>
          </a:xfrm>
          <a:prstGeom prst="rect">
            <a:avLst/>
          </a:prstGeom>
        </p:spPr>
        <p:txBody>
          <a:bodyPr anchor="b">
            <a:normAutofit/>
          </a:bodyPr>
          <a:lstStyle>
            <a:lvl1pPr>
              <a:defRPr sz="4400" b="1">
                <a:solidFill>
                  <a:schemeClr val="bg1"/>
                </a:solidFill>
              </a:defRPr>
            </a:lvl1pPr>
          </a:lstStyle>
          <a:p>
            <a:r>
              <a:rPr lang="en-US"/>
              <a:t>Click to Edit Master Title Style </a:t>
            </a:r>
            <a:endParaRPr lang="en-IN"/>
          </a:p>
        </p:txBody>
      </p:sp>
      <p:sp>
        <p:nvSpPr>
          <p:cNvPr id="2" name="Footer Placeholder 1">
            <a:extLst>
              <a:ext uri="{FF2B5EF4-FFF2-40B4-BE49-F238E27FC236}">
                <a16:creationId xmlns:a16="http://schemas.microsoft.com/office/drawing/2014/main" id="{CB69A007-934D-7A4B-9EFA-82044EF4DC33}"/>
              </a:ext>
            </a:extLst>
          </p:cNvPr>
          <p:cNvSpPr>
            <a:spLocks noGrp="1"/>
          </p:cNvSpPr>
          <p:nvPr>
            <p:ph type="ftr" sz="quarter" idx="10"/>
          </p:nvPr>
        </p:nvSpPr>
        <p:spPr/>
        <p:txBody>
          <a:bodyPr/>
          <a:lstStyle/>
          <a:p>
            <a:endParaRPr lang="en-IN"/>
          </a:p>
          <a:p>
            <a:r>
              <a:rPr lang="en-IN"/>
              <a:t>© 2018 Torres Law, PPLC</a:t>
            </a:r>
          </a:p>
          <a:p>
            <a:endParaRPr lang="en-IN"/>
          </a:p>
        </p:txBody>
      </p:sp>
      <p:sp>
        <p:nvSpPr>
          <p:cNvPr id="3" name="Slide Number Placeholder 2">
            <a:extLst>
              <a:ext uri="{FF2B5EF4-FFF2-40B4-BE49-F238E27FC236}">
                <a16:creationId xmlns:a16="http://schemas.microsoft.com/office/drawing/2014/main" id="{5A154DC2-98C7-4D4B-A17A-AA4731217F17}"/>
              </a:ext>
            </a:extLst>
          </p:cNvPr>
          <p:cNvSpPr>
            <a:spLocks noGrp="1"/>
          </p:cNvSpPr>
          <p:nvPr>
            <p:ph type="sldNum" sz="quarter" idx="11"/>
          </p:nvPr>
        </p:nvSpPr>
        <p:spPr/>
        <p:txBody>
          <a:bodyPr/>
          <a:lstStyle/>
          <a:p>
            <a:fld id="{8699F50C-BE38-4BD0-BA84-9B090E1F2B9B}" type="slidenum">
              <a:rPr lang="en-IN" smtClean="0"/>
              <a:t>‹#›</a:t>
            </a:fld>
            <a:endParaRPr lang="en-IN"/>
          </a:p>
        </p:txBody>
      </p:sp>
    </p:spTree>
    <p:extLst>
      <p:ext uri="{BB962C8B-B14F-4D97-AF65-F5344CB8AC3E}">
        <p14:creationId xmlns:p14="http://schemas.microsoft.com/office/powerpoint/2010/main" val="134496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5EF4C62-7289-467D-8596-F5CE51D57BBD}"/>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EE150A92-7989-446D-AED3-C341EDB9F63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81F7F180-C1E0-4349-8A1E-2F629785725A}"/>
              </a:ext>
            </a:extLst>
          </p:cNvPr>
          <p:cNvPicPr>
            <a:picLocks noChangeAspect="1"/>
          </p:cNvPicPr>
          <p:nvPr userDrawn="1"/>
        </p:nvPicPr>
        <p:blipFill>
          <a:blip r:embed="rId2"/>
          <a:stretch>
            <a:fillRect/>
          </a:stretch>
        </p:blipFill>
        <p:spPr>
          <a:xfrm>
            <a:off x="2394212" y="714355"/>
            <a:ext cx="7403576" cy="5429290"/>
          </a:xfrm>
          <a:prstGeom prst="rect">
            <a:avLst/>
          </a:prstGeom>
        </p:spPr>
      </p:pic>
    </p:spTree>
    <p:extLst>
      <p:ext uri="{BB962C8B-B14F-4D97-AF65-F5344CB8AC3E}">
        <p14:creationId xmlns:p14="http://schemas.microsoft.com/office/powerpoint/2010/main" val="21687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5ACAA2E-24D3-4681-AD1A-3DDA1CDE0E7E}"/>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580DEA11-6566-4481-8B26-CC13F771777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DE3DB761-7C66-4BA1-AD2C-CE10A6838E6E}"/>
              </a:ext>
            </a:extLst>
          </p:cNvPr>
          <p:cNvPicPr>
            <a:picLocks noChangeAspect="1"/>
          </p:cNvPicPr>
          <p:nvPr userDrawn="1"/>
        </p:nvPicPr>
        <p:blipFill>
          <a:blip r:embed="rId2"/>
          <a:stretch>
            <a:fillRect/>
          </a:stretch>
        </p:blipFill>
        <p:spPr>
          <a:xfrm>
            <a:off x="2463474" y="765148"/>
            <a:ext cx="7265051" cy="5327704"/>
          </a:xfrm>
          <a:prstGeom prst="rect">
            <a:avLst/>
          </a:prstGeom>
        </p:spPr>
      </p:pic>
    </p:spTree>
    <p:extLst>
      <p:ext uri="{BB962C8B-B14F-4D97-AF65-F5344CB8AC3E}">
        <p14:creationId xmlns:p14="http://schemas.microsoft.com/office/powerpoint/2010/main" val="39074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E3EA587-720F-48FE-AFD7-C7B05D7B041A}"/>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A6100245-E669-452D-8F6F-C1166D326B2F}"/>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7159958A-014F-4DD1-8066-164B69065511}"/>
              </a:ext>
            </a:extLst>
          </p:cNvPr>
          <p:cNvPicPr>
            <a:picLocks noChangeAspect="1"/>
          </p:cNvPicPr>
          <p:nvPr userDrawn="1"/>
        </p:nvPicPr>
        <p:blipFill>
          <a:blip r:embed="rId2"/>
          <a:stretch>
            <a:fillRect/>
          </a:stretch>
        </p:blipFill>
        <p:spPr>
          <a:xfrm>
            <a:off x="1091628" y="2301087"/>
            <a:ext cx="10008743" cy="2255825"/>
          </a:xfrm>
          <a:prstGeom prst="rect">
            <a:avLst/>
          </a:prstGeom>
        </p:spPr>
      </p:pic>
    </p:spTree>
    <p:extLst>
      <p:ext uri="{BB962C8B-B14F-4D97-AF65-F5344CB8AC3E}">
        <p14:creationId xmlns:p14="http://schemas.microsoft.com/office/powerpoint/2010/main" val="8488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E3BE8D-CE9D-42BF-8F73-8CD14BCB7CE3}"/>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3A1E6B7F-7734-43B1-932E-95E75135F456}"/>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6" name="Picture 5">
            <a:extLst>
              <a:ext uri="{FF2B5EF4-FFF2-40B4-BE49-F238E27FC236}">
                <a16:creationId xmlns:a16="http://schemas.microsoft.com/office/drawing/2014/main" id="{AF288175-F911-491F-BB65-E308441C2743}"/>
              </a:ext>
            </a:extLst>
          </p:cNvPr>
          <p:cNvPicPr>
            <a:picLocks noChangeAspect="1"/>
          </p:cNvPicPr>
          <p:nvPr userDrawn="1"/>
        </p:nvPicPr>
        <p:blipFill>
          <a:blip r:embed="rId2"/>
          <a:stretch>
            <a:fillRect/>
          </a:stretch>
        </p:blipFill>
        <p:spPr>
          <a:xfrm>
            <a:off x="884275" y="2254353"/>
            <a:ext cx="10423449" cy="2349294"/>
          </a:xfrm>
          <a:prstGeom prst="rect">
            <a:avLst/>
          </a:prstGeom>
        </p:spPr>
      </p:pic>
    </p:spTree>
    <p:extLst>
      <p:ext uri="{BB962C8B-B14F-4D97-AF65-F5344CB8AC3E}">
        <p14:creationId xmlns:p14="http://schemas.microsoft.com/office/powerpoint/2010/main" val="130836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54D-F7E7-405B-9018-4DA63ABC5726}"/>
              </a:ext>
            </a:extLst>
          </p:cNvPr>
          <p:cNvPicPr>
            <a:picLocks noChangeAspect="1"/>
          </p:cNvPicPr>
          <p:nvPr userDrawn="1"/>
        </p:nvPicPr>
        <p:blipFill>
          <a:blip r:embed="rId2"/>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2737A6FD-F8E6-42A7-B547-4DC04E1D95A3}"/>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0380FABA-0028-4725-89D4-B77625A70FBF}"/>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222419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ion">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9111EB29-9262-4594-8717-356AB3816AA6}"/>
              </a:ext>
            </a:extLst>
          </p:cNvPr>
          <p:cNvSpPr/>
          <p:nvPr userDrawn="1"/>
        </p:nvSpPr>
        <p:spPr>
          <a:xfrm>
            <a:off x="0" y="1"/>
            <a:ext cx="12192000" cy="68579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01AF1CF9-9F46-4541-8FF1-B9C53244EE1A}"/>
              </a:ext>
            </a:extLst>
          </p:cNvPr>
          <p:cNvCxnSpPr>
            <a:cxnSpLocks/>
          </p:cNvCxnSpPr>
          <p:nvPr userDrawn="1"/>
        </p:nvCxnSpPr>
        <p:spPr>
          <a:xfrm flipH="1" flipV="1">
            <a:off x="-9245" y="5263056"/>
            <a:ext cx="1912619" cy="1572989"/>
          </a:xfrm>
          <a:prstGeom prst="line">
            <a:avLst/>
          </a:prstGeom>
          <a:ln>
            <a:solidFill>
              <a:srgbClr val="9D2D28"/>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Content Placeholder 3" title="Bullet Points">
            <a:extLst>
              <a:ext uri="{FF2B5EF4-FFF2-40B4-BE49-F238E27FC236}">
                <a16:creationId xmlns:a16="http://schemas.microsoft.com/office/drawing/2014/main"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19" name="Text Placeholder 4">
            <a:extLst>
              <a:ext uri="{FF2B5EF4-FFF2-40B4-BE49-F238E27FC236}">
                <a16:creationId xmlns:a16="http://schemas.microsoft.com/office/drawing/2014/main"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Content Placeholder 5" title="Bullet Points">
            <a:extLst>
              <a:ext uri="{FF2B5EF4-FFF2-40B4-BE49-F238E27FC236}">
                <a16:creationId xmlns:a16="http://schemas.microsoft.com/office/drawing/2014/main"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a:t>Edit Master text styles</a:t>
            </a:r>
          </a:p>
          <a:p>
            <a:pPr lvl="1">
              <a:buClr>
                <a:schemeClr val="accent2"/>
              </a:buClr>
            </a:pPr>
            <a:r>
              <a:rPr lang="en-US"/>
              <a:t>Second level</a:t>
            </a:r>
          </a:p>
          <a:p>
            <a:pPr lvl="2">
              <a:buClr>
                <a:schemeClr val="accent2"/>
              </a:buClr>
            </a:pPr>
            <a:r>
              <a:rPr lang="en-US"/>
              <a:t>Third level</a:t>
            </a:r>
          </a:p>
          <a:p>
            <a:pPr lvl="3">
              <a:buClr>
                <a:schemeClr val="accent2"/>
              </a:buClr>
            </a:pPr>
            <a:r>
              <a:rPr lang="en-US"/>
              <a:t>Fourth level</a:t>
            </a:r>
          </a:p>
          <a:p>
            <a:pPr lvl="4">
              <a:buClr>
                <a:schemeClr val="accent2"/>
              </a:buClr>
            </a:pPr>
            <a:r>
              <a:rPr lang="en-US"/>
              <a:t>Fifth level</a:t>
            </a:r>
            <a:endParaRPr lang="en-IN"/>
          </a:p>
        </p:txBody>
      </p:sp>
      <p:sp>
        <p:nvSpPr>
          <p:cNvPr id="24" name="Text Placeholder 4" title="Subtitle">
            <a:extLst>
              <a:ext uri="{FF2B5EF4-FFF2-40B4-BE49-F238E27FC236}">
                <a16:creationId xmlns:a16="http://schemas.microsoft.com/office/drawing/2014/main"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03E79E9C-D961-6E47-A5C6-57689BAFF243}"/>
              </a:ext>
            </a:extLst>
          </p:cNvPr>
          <p:cNvSpPr>
            <a:spLocks noGrp="1"/>
          </p:cNvSpPr>
          <p:nvPr>
            <p:ph type="ftr" sz="quarter" idx="17"/>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08BE157-60F2-194D-8C13-4AE120FC9E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27" name="Title 1" title="Title ">
            <a:extLst>
              <a:ext uri="{FF2B5EF4-FFF2-40B4-BE49-F238E27FC236}">
                <a16:creationId xmlns:a16="http://schemas.microsoft.com/office/drawing/2014/main"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Right Triangle 4">
            <a:extLst>
              <a:ext uri="{FF2B5EF4-FFF2-40B4-BE49-F238E27FC236}">
                <a16:creationId xmlns:a16="http://schemas.microsoft.com/office/drawing/2014/main" id="{EECE1729-6459-4BEB-8C81-ED2524C4FC69}"/>
              </a:ext>
            </a:extLst>
          </p:cNvPr>
          <p:cNvSpPr/>
          <p:nvPr userDrawn="1"/>
        </p:nvSpPr>
        <p:spPr>
          <a:xfrm rot="10800000">
            <a:off x="8548776" y="-2"/>
            <a:ext cx="3652469" cy="2647952"/>
          </a:xfrm>
          <a:prstGeom prst="rtTriangle">
            <a:avLst/>
          </a:prstGeom>
          <a:solidFill>
            <a:srgbClr val="9D2D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36" name="Parallelogram 35">
            <a:extLst>
              <a:ext uri="{FF2B5EF4-FFF2-40B4-BE49-F238E27FC236}">
                <a16:creationId xmlns:a16="http://schemas.microsoft.com/office/drawing/2014/main" id="{4EBB76E7-943E-4038-B700-114F66FBC609}"/>
              </a:ext>
            </a:extLst>
          </p:cNvPr>
          <p:cNvSpPr/>
          <p:nvPr userDrawn="1"/>
        </p:nvSpPr>
        <p:spPr>
          <a:xfrm flipH="1">
            <a:off x="8200613" y="-1"/>
            <a:ext cx="2125206" cy="1052423"/>
          </a:xfrm>
          <a:prstGeom prst="parallelogram">
            <a:avLst>
              <a:gd name="adj" fmla="val 135617"/>
            </a:avLst>
          </a:prstGeom>
          <a:solidFill>
            <a:srgbClr val="67737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71B71C3-B60A-4099-8FDC-2CFA4EDDE4AE}"/>
              </a:ext>
            </a:extLst>
          </p:cNvPr>
          <p:cNvPicPr>
            <a:picLocks noChangeAspect="1"/>
          </p:cNvPicPr>
          <p:nvPr userDrawn="1"/>
        </p:nvPicPr>
        <p:blipFill>
          <a:blip r:embed="rId2"/>
          <a:stretch>
            <a:fillRect/>
          </a:stretch>
        </p:blipFill>
        <p:spPr>
          <a:xfrm>
            <a:off x="11369093" y="25017"/>
            <a:ext cx="804742" cy="823031"/>
          </a:xfrm>
          <a:prstGeom prst="rect">
            <a:avLst/>
          </a:prstGeom>
        </p:spPr>
      </p:pic>
      <p:sp>
        <p:nvSpPr>
          <p:cNvPr id="16" name="Footer Placeholder 4">
            <a:extLst>
              <a:ext uri="{FF2B5EF4-FFF2-40B4-BE49-F238E27FC236}">
                <a16:creationId xmlns:a16="http://schemas.microsoft.com/office/drawing/2014/main" id="{64CC5159-D8B2-45FC-B90D-E16ADBC9774A}"/>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200" b="0" i="0" u="none" strike="noStrike" kern="1200" cap="none" spc="0" normalizeH="0" baseline="0" noProof="0">
                <a:ln>
                  <a:noFill/>
                </a:ln>
                <a:solidFill>
                  <a:schemeClr val="bg1">
                    <a:lumMod val="40000"/>
                    <a:lumOff val="60000"/>
                  </a:schemeClr>
                </a:solidFill>
                <a:effectLst/>
                <a:uLnTx/>
                <a:uFillTx/>
                <a:latin typeface="Calibri" panose="020F0502020204030204"/>
                <a:ea typeface="+mn-ea"/>
                <a:cs typeface="+mn-cs"/>
              </a:rPr>
              <a:t>© 2021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22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CDB9AE-49B6-4E1B-994F-E0E6D20D4E8E}"/>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420091" y="0"/>
            <a:ext cx="9351818" cy="6858000"/>
          </a:xfrm>
          <a:prstGeom prst="rect">
            <a:avLst/>
          </a:prstGeom>
        </p:spPr>
      </p:pic>
      <p:sp>
        <p:nvSpPr>
          <p:cNvPr id="3" name="Footer Placeholder 2">
            <a:extLst>
              <a:ext uri="{FF2B5EF4-FFF2-40B4-BE49-F238E27FC236}">
                <a16:creationId xmlns:a16="http://schemas.microsoft.com/office/drawing/2014/main" id="{6424238A-368B-44C1-BD93-BDB20EF11181}"/>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A1548F2C-BC3C-444E-9AC6-ED52395E7501}"/>
              </a:ext>
            </a:extLst>
          </p:cNvPr>
          <p:cNvSpPr>
            <a:spLocks noGrp="1"/>
          </p:cNvSpPr>
          <p:nvPr>
            <p:ph type="sldNum" sz="quarter" idx="11"/>
          </p:nvPr>
        </p:nvSpPr>
        <p:spPr/>
        <p:txBody>
          <a:bodyPr/>
          <a:lstStyle/>
          <a:p>
            <a:fld id="{8699F50C-BE38-4BD0-BA84-9B090E1F2B9B}" type="slidenum">
              <a:rPr lang="en-IN" smtClean="0"/>
              <a:pPr/>
              <a:t>‹#›</a:t>
            </a:fld>
            <a:endParaRPr lang="en-IN"/>
          </a:p>
        </p:txBody>
      </p:sp>
    </p:spTree>
    <p:extLst>
      <p:ext uri="{BB962C8B-B14F-4D97-AF65-F5344CB8AC3E}">
        <p14:creationId xmlns:p14="http://schemas.microsoft.com/office/powerpoint/2010/main" val="213453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8B8D0C-9ECE-4B3C-8C72-72E9AA2AA979}"/>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801D297C-273E-4399-AF4F-E254AF378FBA}"/>
              </a:ext>
            </a:extLst>
          </p:cNvPr>
          <p:cNvPicPr>
            <a:picLocks noChangeAspect="1"/>
          </p:cNvPicPr>
          <p:nvPr userDrawn="1"/>
        </p:nvPicPr>
        <p:blipFill>
          <a:blip r:embed="rId2"/>
          <a:stretch>
            <a:fillRect/>
          </a:stretch>
        </p:blipFill>
        <p:spPr>
          <a:xfrm>
            <a:off x="1504184" y="0"/>
            <a:ext cx="9183632" cy="6858000"/>
          </a:xfrm>
          <a:prstGeom prst="rect">
            <a:avLst/>
          </a:prstGeom>
        </p:spPr>
      </p:pic>
      <p:sp>
        <p:nvSpPr>
          <p:cNvPr id="3" name="Footer Placeholder 2">
            <a:extLst>
              <a:ext uri="{FF2B5EF4-FFF2-40B4-BE49-F238E27FC236}">
                <a16:creationId xmlns:a16="http://schemas.microsoft.com/office/drawing/2014/main" id="{521F1A00-5A57-4C9F-A9B0-28D1C9AFA840}"/>
              </a:ext>
            </a:extLst>
          </p:cNvPr>
          <p:cNvSpPr>
            <a:spLocks noGrp="1"/>
          </p:cNvSpPr>
          <p:nvPr>
            <p:ph type="ftr" sz="quarter" idx="10"/>
          </p:nvPr>
        </p:nvSpPr>
        <p:spPr/>
        <p:txBody>
          <a:bodyPr/>
          <a:lstStyle/>
          <a:p>
            <a:endParaRPr lang="en-IN"/>
          </a:p>
          <a:p>
            <a:r>
              <a:rPr lang="en-IN"/>
              <a:t>© 2018 Torres Law, PPLC</a:t>
            </a:r>
          </a:p>
          <a:p>
            <a:endParaRPr lang="en-IN"/>
          </a:p>
        </p:txBody>
      </p:sp>
    </p:spTree>
    <p:extLst>
      <p:ext uri="{BB962C8B-B14F-4D97-AF65-F5344CB8AC3E}">
        <p14:creationId xmlns:p14="http://schemas.microsoft.com/office/powerpoint/2010/main" val="278343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6FDB2A-E04F-4740-86BB-F2E5C38BAD5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501651" y="-3783"/>
            <a:ext cx="9188698" cy="6861783"/>
          </a:xfrm>
          <a:prstGeom prst="rect">
            <a:avLst/>
          </a:prstGeom>
          <a:solidFill>
            <a:schemeClr val="tx2"/>
          </a:solidFill>
        </p:spPr>
      </p:pic>
      <p:sp>
        <p:nvSpPr>
          <p:cNvPr id="5" name="Footer Placeholder 4">
            <a:extLst>
              <a:ext uri="{FF2B5EF4-FFF2-40B4-BE49-F238E27FC236}">
                <a16:creationId xmlns:a16="http://schemas.microsoft.com/office/drawing/2014/main" id="{9B1EA86A-5ED4-4D98-8BC3-56F83064C8E2}"/>
              </a:ext>
            </a:extLst>
          </p:cNvPr>
          <p:cNvSpPr txBox="1">
            <a:spLocks/>
          </p:cNvSpPr>
          <p:nvPr userDrawn="1"/>
        </p:nvSpPr>
        <p:spPr>
          <a:xfrm>
            <a:off x="0" y="6498301"/>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r>
              <a:rPr lang="en-IN"/>
              <a:t>© 2018 Torres Law, PPLC</a:t>
            </a:r>
          </a:p>
          <a:p>
            <a:endParaRPr lang="en-IN"/>
          </a:p>
        </p:txBody>
      </p:sp>
    </p:spTree>
    <p:extLst>
      <p:ext uri="{BB962C8B-B14F-4D97-AF65-F5344CB8AC3E}">
        <p14:creationId xmlns:p14="http://schemas.microsoft.com/office/powerpoint/2010/main" val="423326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860326-7E7F-49E0-A566-25A903E96A40}"/>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D6371223-714D-4DA8-91F9-6E599171228A}"/>
              </a:ext>
            </a:extLst>
          </p:cNvPr>
          <p:cNvPicPr>
            <a:picLocks noChangeAspect="1"/>
          </p:cNvPicPr>
          <p:nvPr userDrawn="1"/>
        </p:nvPicPr>
        <p:blipFill>
          <a:blip r:embed="rId2"/>
          <a:stretch>
            <a:fillRect/>
          </a:stretch>
        </p:blipFill>
        <p:spPr>
          <a:xfrm>
            <a:off x="1354777" y="0"/>
            <a:ext cx="9351818" cy="6858000"/>
          </a:xfrm>
          <a:prstGeom prst="rect">
            <a:avLst/>
          </a:prstGeom>
        </p:spPr>
      </p:pic>
      <p:sp>
        <p:nvSpPr>
          <p:cNvPr id="3" name="Footer Placeholder 2">
            <a:extLst>
              <a:ext uri="{FF2B5EF4-FFF2-40B4-BE49-F238E27FC236}">
                <a16:creationId xmlns:a16="http://schemas.microsoft.com/office/drawing/2014/main" id="{6DBBB54A-26AB-4FDB-B4CD-383502C2FE01}"/>
              </a:ext>
            </a:extLst>
          </p:cNvPr>
          <p:cNvSpPr>
            <a:spLocks noGrp="1"/>
          </p:cNvSpPr>
          <p:nvPr>
            <p:ph type="ftr" sz="quarter" idx="10"/>
          </p:nvPr>
        </p:nvSpPr>
        <p:spPr/>
        <p:txBody>
          <a:bodyPr/>
          <a:lstStyle/>
          <a:p>
            <a:endParaRPr lang="en-IN"/>
          </a:p>
          <a:p>
            <a:r>
              <a:rPr lang="en-IN"/>
              <a:t>© 2018 Torres Law, PPLC</a:t>
            </a:r>
          </a:p>
          <a:p>
            <a:endParaRPr lang="en-IN"/>
          </a:p>
        </p:txBody>
      </p:sp>
    </p:spTree>
    <p:extLst>
      <p:ext uri="{BB962C8B-B14F-4D97-AF65-F5344CB8AC3E}">
        <p14:creationId xmlns:p14="http://schemas.microsoft.com/office/powerpoint/2010/main" val="223153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E936BCF-0C87-421F-9308-11975F863AC8}"/>
              </a:ext>
            </a:extLst>
          </p:cNvPr>
          <p:cNvSpPr>
            <a:spLocks noGrp="1"/>
          </p:cNvSpPr>
          <p:nvPr>
            <p:ph type="ftr" sz="quarter" idx="10"/>
          </p:nvPr>
        </p:nvSpPr>
        <p:spPr/>
        <p:txBody>
          <a:bodyPr/>
          <a:lstStyle/>
          <a:p>
            <a:endParaRPr lang="en-IN"/>
          </a:p>
          <a:p>
            <a:r>
              <a:rPr lang="en-IN"/>
              <a:t>© 2018 Torres Law, PPLC</a:t>
            </a:r>
          </a:p>
          <a:p>
            <a:endParaRPr lang="en-IN"/>
          </a:p>
        </p:txBody>
      </p:sp>
      <p:sp>
        <p:nvSpPr>
          <p:cNvPr id="4" name="Slide Number Placeholder 3">
            <a:extLst>
              <a:ext uri="{FF2B5EF4-FFF2-40B4-BE49-F238E27FC236}">
                <a16:creationId xmlns:a16="http://schemas.microsoft.com/office/drawing/2014/main" id="{5A5D3136-F5BF-4940-AEA3-5D686ECF29B7}"/>
              </a:ext>
            </a:extLst>
          </p:cNvPr>
          <p:cNvSpPr>
            <a:spLocks noGrp="1"/>
          </p:cNvSpPr>
          <p:nvPr>
            <p:ph type="sldNum" sz="quarter" idx="11"/>
          </p:nvPr>
        </p:nvSpPr>
        <p:spPr/>
        <p:txBody>
          <a:bodyPr/>
          <a:lstStyle/>
          <a:p>
            <a:fld id="{8699F50C-BE38-4BD0-BA84-9B090E1F2B9B}" type="slidenum">
              <a:rPr lang="en-IN" smtClean="0"/>
              <a:pPr/>
              <a:t>‹#›</a:t>
            </a:fld>
            <a:endParaRPr lang="en-IN"/>
          </a:p>
        </p:txBody>
      </p:sp>
      <p:pic>
        <p:nvPicPr>
          <p:cNvPr id="5" name="Picture 4">
            <a:extLst>
              <a:ext uri="{FF2B5EF4-FFF2-40B4-BE49-F238E27FC236}">
                <a16:creationId xmlns:a16="http://schemas.microsoft.com/office/drawing/2014/main" id="{B238A8AC-8E31-43E2-A131-6FCFCD9194B6}"/>
              </a:ext>
            </a:extLst>
          </p:cNvPr>
          <p:cNvPicPr>
            <a:picLocks noChangeAspect="1"/>
          </p:cNvPicPr>
          <p:nvPr userDrawn="1"/>
        </p:nvPicPr>
        <p:blipFill>
          <a:blip r:embed="rId2"/>
          <a:stretch>
            <a:fillRect/>
          </a:stretch>
        </p:blipFill>
        <p:spPr>
          <a:xfrm>
            <a:off x="3339527" y="690465"/>
            <a:ext cx="5512945" cy="5477069"/>
          </a:xfrm>
          <a:prstGeom prst="rect">
            <a:avLst/>
          </a:prstGeom>
        </p:spPr>
      </p:pic>
    </p:spTree>
    <p:extLst>
      <p:ext uri="{BB962C8B-B14F-4D97-AF65-F5344CB8AC3E}">
        <p14:creationId xmlns:p14="http://schemas.microsoft.com/office/powerpoint/2010/main" val="3948763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16A42B1-6B98-455C-A56C-F5DB5F0C0E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38552" y="1447800"/>
            <a:ext cx="4794249"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04900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1_KOTERET">
    <p:spTree>
      <p:nvGrpSpPr>
        <p:cNvPr id="1" name=""/>
        <p:cNvGrpSpPr/>
        <p:nvPr/>
      </p:nvGrpSpPr>
      <p:grpSpPr>
        <a:xfrm>
          <a:off x="0" y="0"/>
          <a:ext cx="0" cy="0"/>
          <a:chOff x="0" y="0"/>
          <a:chExt cx="0" cy="0"/>
        </a:xfrm>
      </p:grpSpPr>
      <p:pic>
        <p:nvPicPr>
          <p:cNvPr id="2" name="תמונה 2" descr="OSG_ppt_template_new_gen cover copy.pn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58751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FB39FF5-7AF5-4963-9346-2640496A3302}"/>
              </a:ext>
            </a:extLst>
          </p:cNvPr>
          <p:cNvSpPr/>
          <p:nvPr userDrawn="1"/>
        </p:nvSpPr>
        <p:spPr>
          <a:xfrm>
            <a:off x="0" y="1"/>
            <a:ext cx="12192000" cy="6857999"/>
          </a:xfrm>
          <a:prstGeom prst="rect">
            <a:avLst/>
          </a:prstGeom>
          <a:solidFill>
            <a:srgbClr val="9D2D28"/>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34" name="Text Placeholder 4" title="Subtitle">
            <a:extLst>
              <a:ext uri="{FF2B5EF4-FFF2-40B4-BE49-F238E27FC236}">
                <a16:creationId xmlns:a16="http://schemas.microsoft.com/office/drawing/2014/main" id="{FB561B16-2788-452A-B7AF-A482256DCDF2}"/>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D6990C03-1647-2044-B335-6F5F19E4E5FC}"/>
              </a:ext>
            </a:extLst>
          </p:cNvPr>
          <p:cNvSpPr>
            <a:spLocks noGrp="1"/>
          </p:cNvSpPr>
          <p:nvPr>
            <p:ph type="ftr" sz="quarter" idx="17"/>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F03A7CC-E6DC-1544-BE55-15EC1718B77C}"/>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BDEC780E-6412-1344-A62E-6B84E9CCB678}"/>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5" name="Text Placeholder 4">
            <a:extLst>
              <a:ext uri="{FF2B5EF4-FFF2-40B4-BE49-F238E27FC236}">
                <a16:creationId xmlns:a16="http://schemas.microsoft.com/office/drawing/2014/main" id="{2C82AC85-33B6-2B49-8BF4-08414444375C}"/>
              </a:ext>
            </a:extLst>
          </p:cNvPr>
          <p:cNvSpPr>
            <a:spLocks noGrp="1"/>
          </p:cNvSpPr>
          <p:nvPr>
            <p:ph type="body" sz="quarter" idx="19" hasCustomPrompt="1"/>
          </p:nvPr>
        </p:nvSpPr>
        <p:spPr>
          <a:xfrm>
            <a:off x="531814" y="2005762"/>
            <a:ext cx="5225764" cy="4083888"/>
          </a:xfrm>
          <a:prstGeom prst="rect">
            <a:avLst/>
          </a:prstGeom>
        </p:spPr>
        <p:txBody>
          <a:bodyPr/>
          <a:lstStyle>
            <a:lvl1pPr marL="0" indent="0">
              <a:buNone/>
              <a:defRPr sz="2400">
                <a:solidFill>
                  <a:schemeClr val="bg1"/>
                </a:solidFill>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a:t>Text here</a:t>
            </a:r>
          </a:p>
        </p:txBody>
      </p:sp>
    </p:spTree>
    <p:extLst>
      <p:ext uri="{BB962C8B-B14F-4D97-AF65-F5344CB8AC3E}">
        <p14:creationId xmlns:p14="http://schemas.microsoft.com/office/powerpoint/2010/main" val="3526979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EF72CE-34D2-4581-98D2-89218BC1B4E4}"/>
              </a:ext>
            </a:extLst>
          </p:cNvPr>
          <p:cNvSpPr/>
          <p:nvPr userDrawn="1"/>
        </p:nvSpPr>
        <p:spPr>
          <a:xfrm>
            <a:off x="-67935" y="1"/>
            <a:ext cx="12192000" cy="6857999"/>
          </a:xfrm>
          <a:prstGeom prst="rect">
            <a:avLst/>
          </a:prstGeom>
          <a:solidFill>
            <a:srgbClr val="9D2D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84020D1-D35E-497E-97F1-84A6EA9D048E}"/>
              </a:ext>
            </a:extLst>
          </p:cNvPr>
          <p:cNvSpPr txBox="1"/>
          <p:nvPr userDrawn="1"/>
        </p:nvSpPr>
        <p:spPr>
          <a:xfrm>
            <a:off x="11072378" y="235732"/>
            <a:ext cx="814647"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D8D8D8"/>
                </a:solidFill>
                <a:effectLst/>
                <a:uLnTx/>
                <a:uFillTx/>
                <a:latin typeface="Arial Black" panose="020B0A04020102020204" pitchFamily="34" charset="0"/>
                <a:ea typeface="+mn-ea"/>
                <a:cs typeface="+mn-cs"/>
              </a:rPr>
              <a:t>FR</a:t>
            </a:r>
            <a:endParaRPr kumimoji="0" lang="en-IN" sz="3400" b="1" i="0" u="none" strike="noStrike" kern="1200" cap="none" spc="0" normalizeH="0" baseline="0" noProof="0">
              <a:ln>
                <a:noFill/>
              </a:ln>
              <a:solidFill>
                <a:srgbClr val="D8D8D8"/>
              </a:solidFill>
              <a:effectLst/>
              <a:uLnTx/>
              <a:uFillTx/>
              <a:latin typeface="Arial Black" panose="020B0A04020102020204" pitchFamily="34" charset="0"/>
              <a:ea typeface="+mn-ea"/>
              <a:cs typeface="+mn-cs"/>
            </a:endParaRPr>
          </a:p>
        </p:txBody>
      </p:sp>
      <p:grpSp>
        <p:nvGrpSpPr>
          <p:cNvPr id="26" name="Group 25">
            <a:extLst>
              <a:ext uri="{FF2B5EF4-FFF2-40B4-BE49-F238E27FC236}">
                <a16:creationId xmlns:a16="http://schemas.microsoft.com/office/drawing/2014/main" id="{36C8A74F-FDDF-48E8-AC2B-A5BD59D7D6A3}"/>
              </a:ext>
            </a:extLst>
          </p:cNvPr>
          <p:cNvGrpSpPr/>
          <p:nvPr userDrawn="1"/>
        </p:nvGrpSpPr>
        <p:grpSpPr>
          <a:xfrm flipH="1">
            <a:off x="7561328" y="0"/>
            <a:ext cx="4831840" cy="3541007"/>
            <a:chOff x="-192127" y="-2"/>
            <a:chExt cx="4831840" cy="3367272"/>
          </a:xfrm>
        </p:grpSpPr>
        <p:sp>
          <p:nvSpPr>
            <p:cNvPr id="27" name="Diagonal Stripe 26">
              <a:extLst>
                <a:ext uri="{FF2B5EF4-FFF2-40B4-BE49-F238E27FC236}">
                  <a16:creationId xmlns:a16="http://schemas.microsoft.com/office/drawing/2014/main" id="{2D5247F3-E6EB-4003-B1FD-F6200F0738E5}"/>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9B7D995-9FB8-4461-8AAA-FA8B9A145B6B}"/>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3" name="Parallelogram 32">
              <a:extLst>
                <a:ext uri="{FF2B5EF4-FFF2-40B4-BE49-F238E27FC236}">
                  <a16:creationId xmlns:a16="http://schemas.microsoft.com/office/drawing/2014/main" id="{849B962F-68BC-4B89-B4D8-D862517534DF}"/>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grpSp>
      <p:sp>
        <p:nvSpPr>
          <p:cNvPr id="36" name="Parallelogram 35">
            <a:extLst>
              <a:ext uri="{FF2B5EF4-FFF2-40B4-BE49-F238E27FC236}">
                <a16:creationId xmlns:a16="http://schemas.microsoft.com/office/drawing/2014/main" id="{8006416B-866C-47E5-8480-109B40F9EAA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37" name="Text Placeholder 4" title="Subtitle">
            <a:extLst>
              <a:ext uri="{FF2B5EF4-FFF2-40B4-BE49-F238E27FC236}">
                <a16:creationId xmlns:a16="http://schemas.microsoft.com/office/drawing/2014/main" id="{FE79FAE9-2A8C-46BA-8738-44CBCF7294A9}"/>
              </a:ext>
            </a:extLst>
          </p:cNvPr>
          <p:cNvSpPr>
            <a:spLocks noGrp="1"/>
          </p:cNvSpPr>
          <p:nvPr>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a:t>CLICK TO SUBTITLE STYLE</a:t>
            </a:r>
          </a:p>
        </p:txBody>
      </p:sp>
      <p:sp>
        <p:nvSpPr>
          <p:cNvPr id="2" name="Footer Placeholder 1">
            <a:extLst>
              <a:ext uri="{FF2B5EF4-FFF2-40B4-BE49-F238E27FC236}">
                <a16:creationId xmlns:a16="http://schemas.microsoft.com/office/drawing/2014/main" id="{5750A33E-CEFE-4D43-9554-513B01B1D3D9}"/>
              </a:ext>
            </a:extLst>
          </p:cNvPr>
          <p:cNvSpPr>
            <a:spLocks noGrp="1"/>
          </p:cNvSpPr>
          <p:nvPr>
            <p:ph type="ftr" sz="quarter" idx="17"/>
          </p:nvPr>
        </p:nvSpPr>
        <p:spPr/>
        <p:txBody>
          <a:body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A960C75-8FA7-5740-9388-2B5112B2C5B9}"/>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17" name="Title 1" title="Title ">
            <a:extLst>
              <a:ext uri="{FF2B5EF4-FFF2-40B4-BE49-F238E27FC236}">
                <a16:creationId xmlns:a16="http://schemas.microsoft.com/office/drawing/2014/main" id="{0F525D04-A814-7A4D-9732-11097EA76257}"/>
              </a:ext>
            </a:extLst>
          </p:cNvPr>
          <p:cNvSpPr>
            <a:spLocks noGrp="1"/>
          </p:cNvSpPr>
          <p:nvPr>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a:t>Click to Edit Master Title Style </a:t>
            </a:r>
            <a:endParaRPr lang="en-IN"/>
          </a:p>
        </p:txBody>
      </p:sp>
      <p:sp>
        <p:nvSpPr>
          <p:cNvPr id="15" name="Table Placeholder 11" title="Table">
            <a:extLst>
              <a:ext uri="{FF2B5EF4-FFF2-40B4-BE49-F238E27FC236}">
                <a16:creationId xmlns:a16="http://schemas.microsoft.com/office/drawing/2014/main" id="{7CD3E31F-0AF8-4EB8-B6FA-BD95A2EDA63B}"/>
              </a:ext>
            </a:extLst>
          </p:cNvPr>
          <p:cNvSpPr>
            <a:spLocks noGrp="1"/>
          </p:cNvSpPr>
          <p:nvPr>
            <p:ph type="tbl" sz="quarter" idx="12"/>
          </p:nvPr>
        </p:nvSpPr>
        <p:spPr>
          <a:xfrm>
            <a:off x="531378" y="2664803"/>
            <a:ext cx="10993375" cy="3433180"/>
          </a:xfrm>
          <a:prstGeom prst="rect">
            <a:avLst/>
          </a:prstGeom>
        </p:spPr>
        <p:txBody>
          <a:bodyPr lIns="91420" tIns="45710" rIns="91420" bIns="45710">
            <a:noAutofit/>
          </a:bodyPr>
          <a:lstStyle>
            <a:lvl1pPr marL="0" indent="0" algn="ctr">
              <a:buNone/>
              <a:defRPr sz="2000" baseline="0">
                <a:solidFill>
                  <a:schemeClr val="bg1"/>
                </a:solidFill>
                <a:latin typeface="+mn-lt"/>
              </a:defRPr>
            </a:lvl1pPr>
          </a:lstStyle>
          <a:p>
            <a:pPr lvl="0"/>
            <a:r>
              <a:rPr lang="en-US" noProof="0"/>
              <a:t>Click icon to add table</a:t>
            </a:r>
            <a:endParaRPr lang="en-GB" noProof="0"/>
          </a:p>
        </p:txBody>
      </p:sp>
    </p:spTree>
    <p:extLst>
      <p:ext uri="{BB962C8B-B14F-4D97-AF65-F5344CB8AC3E}">
        <p14:creationId xmlns:p14="http://schemas.microsoft.com/office/powerpoint/2010/main" val="332293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42">
          <p15:clr>
            <a:srgbClr val="FBAE40"/>
          </p15:clr>
        </p15:guide>
        <p15:guide id="2" pos="3840">
          <p15:clr>
            <a:srgbClr val="FBAE40"/>
          </p15:clr>
        </p15:guide>
        <p15:guide id="3" pos="7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pPr>
              <a:defRPr/>
            </a:pPr>
            <a:endParaRPr lang="en-IN">
              <a:solidFill>
                <a:srgbClr val="A5A5A5"/>
              </a:solidFill>
            </a:endParaRPr>
          </a:p>
          <a:p>
            <a:pPr>
              <a:defRPr/>
            </a:pPr>
            <a:r>
              <a:rPr lang="en-IN">
                <a:solidFill>
                  <a:srgbClr val="A5A5A5"/>
                </a:solidFill>
              </a:rPr>
              <a:t>© 2022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p>
        </p:txBody>
      </p:sp>
    </p:spTree>
    <p:extLst>
      <p:ext uri="{BB962C8B-B14F-4D97-AF65-F5344CB8AC3E}">
        <p14:creationId xmlns:p14="http://schemas.microsoft.com/office/powerpoint/2010/main" val="40395095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11" r:id="rId25"/>
    <p:sldLayoutId id="214748371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p>
        </p:txBody>
      </p:sp>
      <p:pic>
        <p:nvPicPr>
          <p:cNvPr id="2" name="Picture 1">
            <a:extLst>
              <a:ext uri="{FF2B5EF4-FFF2-40B4-BE49-F238E27FC236}">
                <a16:creationId xmlns:a16="http://schemas.microsoft.com/office/drawing/2014/main" id="{83D71574-AA2B-4E6E-BFA7-EE605978E39D}"/>
              </a:ext>
            </a:extLst>
          </p:cNvPr>
          <p:cNvPicPr>
            <a:picLocks noChangeAspect="1"/>
          </p:cNvPicPr>
          <p:nvPr userDrawn="1"/>
        </p:nvPicPr>
        <p:blipFill>
          <a:blip r:embed="rId27"/>
          <a:stretch>
            <a:fillRect/>
          </a:stretch>
        </p:blipFill>
        <p:spPr>
          <a:xfrm>
            <a:off x="0" y="6486112"/>
            <a:ext cx="4115157" cy="371888"/>
          </a:xfrm>
          <a:prstGeom prst="rect">
            <a:avLst/>
          </a:prstGeom>
        </p:spPr>
      </p:pic>
    </p:spTree>
    <p:extLst>
      <p:ext uri="{BB962C8B-B14F-4D97-AF65-F5344CB8AC3E}">
        <p14:creationId xmlns:p14="http://schemas.microsoft.com/office/powerpoint/2010/main" val="10746929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709"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4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DB16155-303B-403D-8B49-D4CEE47D6863}"/>
              </a:ext>
            </a:extLst>
          </p:cNvPr>
          <p:cNvSpPr>
            <a:spLocks noGrp="1"/>
          </p:cNvSpPr>
          <p:nvPr>
            <p:ph type="ftr" sz="quarter" idx="3"/>
          </p:nvPr>
        </p:nvSpPr>
        <p:spPr>
          <a:xfrm>
            <a:off x="0" y="6492875"/>
            <a:ext cx="4114800" cy="365125"/>
          </a:xfrm>
          <a:prstGeom prst="rect">
            <a:avLst/>
          </a:prstGeom>
        </p:spPr>
        <p:txBody>
          <a:bodyPr vert="horz" lIns="91440" tIns="45720" rIns="91440" bIns="45720" rtlCol="0" anchor="ctr"/>
          <a:lstStyle>
            <a:lvl1pPr algn="l">
              <a:defRPr sz="1200">
                <a:solidFill>
                  <a:schemeClr val="bg2"/>
                </a:solidFill>
              </a:defRPr>
            </a:lvl1pPr>
          </a:lstStyle>
          <a:p>
            <a:endParaRPr lang="en-IN"/>
          </a:p>
          <a:p>
            <a:r>
              <a:rPr lang="en-IN"/>
              <a:t>© 2018 Torres Law, PPLC</a:t>
            </a:r>
          </a:p>
          <a:p>
            <a:endParaRPr lang="en-IN"/>
          </a:p>
        </p:txBody>
      </p:sp>
      <p:sp>
        <p:nvSpPr>
          <p:cNvPr id="6" name="Slide Number Placeholder 5">
            <a:extLst>
              <a:ext uri="{FF2B5EF4-FFF2-40B4-BE49-F238E27FC236}">
                <a16:creationId xmlns:a16="http://schemas.microsoft.com/office/drawing/2014/main" id="{6B915EF5-4ABE-4759-AC09-679CD6083A55}"/>
              </a:ext>
            </a:extLst>
          </p:cNvPr>
          <p:cNvSpPr>
            <a:spLocks noGrp="1"/>
          </p:cNvSpPr>
          <p:nvPr>
            <p:ph type="sldNum" sz="quarter" idx="4"/>
          </p:nvPr>
        </p:nvSpPr>
        <p:spPr>
          <a:xfrm>
            <a:off x="11146971" y="6356350"/>
            <a:ext cx="740227" cy="365125"/>
          </a:xfrm>
          <a:prstGeom prst="rect">
            <a:avLst/>
          </a:prstGeom>
        </p:spPr>
        <p:txBody>
          <a:bodyPr vert="horz" lIns="91440" tIns="45720" rIns="91440" bIns="45720" rtlCol="0" anchor="ctr"/>
          <a:lstStyle>
            <a:lvl1pPr algn="r">
              <a:defRPr sz="1200">
                <a:solidFill>
                  <a:schemeClr val="bg2"/>
                </a:solidFill>
              </a:defRPr>
            </a:lvl1pPr>
          </a:lstStyle>
          <a:p>
            <a:fld id="{8699F50C-BE38-4BD0-BA84-9B090E1F2B9B}" type="slidenum">
              <a:rPr lang="en-IN" smtClean="0"/>
              <a:pPr/>
              <a:t>‹#›</a:t>
            </a:fld>
            <a:endParaRPr lang="en-IN"/>
          </a:p>
        </p:txBody>
      </p:sp>
      <p:sp>
        <p:nvSpPr>
          <p:cNvPr id="9" name="Title Placeholder 8">
            <a:extLst>
              <a:ext uri="{FF2B5EF4-FFF2-40B4-BE49-F238E27FC236}">
                <a16:creationId xmlns:a16="http://schemas.microsoft.com/office/drawing/2014/main" id="{AA2D2B61-D240-024D-AD60-4162EF1528B9}"/>
              </a:ext>
            </a:extLst>
          </p:cNvPr>
          <p:cNvSpPr>
            <a:spLocks noGrp="1"/>
          </p:cNvSpPr>
          <p:nvPr>
            <p:ph type="title"/>
          </p:nvPr>
        </p:nvSpPr>
        <p:spPr>
          <a:xfrm>
            <a:off x="518678" y="209029"/>
            <a:ext cx="10835122" cy="1147968"/>
          </a:xfrm>
          <a:prstGeom prst="rect">
            <a:avLst/>
          </a:prstGeom>
        </p:spPr>
        <p:txBody>
          <a:bodyPr vert="horz" lIns="91440" tIns="45720" rIns="91440" bIns="0" rtlCol="0" anchor="b">
            <a:normAutofit/>
          </a:bodyPr>
          <a:lstStyle/>
          <a:p>
            <a:r>
              <a:rPr lang="en-US"/>
              <a:t>Click to edit Master title style</a:t>
            </a:r>
          </a:p>
        </p:txBody>
      </p:sp>
    </p:spTree>
    <p:extLst>
      <p:ext uri="{BB962C8B-B14F-4D97-AF65-F5344CB8AC3E}">
        <p14:creationId xmlns:p14="http://schemas.microsoft.com/office/powerpoint/2010/main" val="99712679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lang="en-IN"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hyperlink" Target="http://www.torrestradelaw.com/" TargetMode="External"/><Relationship Id="rId4" Type="http://schemas.openxmlformats.org/officeDocument/2006/relationships/image" Target="../media/image20.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37.emf"/><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hyperlink" Target="https://www.justice.gov/opa/media/1400141/dl?inlin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hyperlink" Target="mailto:Camille@torrestradelaw.com"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4.xml"/><Relationship Id="rId5" Type="http://schemas.openxmlformats.org/officeDocument/2006/relationships/hyperlink" Target="https://www.torrestradelaw.com/contact" TargetMode="External"/><Relationship Id="rId4" Type="http://schemas.openxmlformats.org/officeDocument/2006/relationships/hyperlink" Target="https://www.torrestradelaw.com/insight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hyperlink" Target="https://www.whitehouse.gov/presidential-actions/2025/04/regulating-imports-with-a-reciprocal-tariff-to-rectify-trade-practices-that-contribute-to-large-and-persistent-annual-united-states-goods-trade-deficits/#:~:text=On%20January%2020%2C%202025%2C%20I,today%20based%20on%20those%20results." TargetMode="External"/><Relationship Id="rId4" Type="http://schemas.openxmlformats.org/officeDocument/2006/relationships/hyperlink" Target="https://www.whitehouse.gov/presidential-actions/2025/07/further-modifying-the-reciprocal-tariff-rat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A679-DFF5-4446-A350-F4E222997453}"/>
              </a:ext>
            </a:extLst>
          </p:cNvPr>
          <p:cNvSpPr>
            <a:spLocks noGrp="1"/>
          </p:cNvSpPr>
          <p:nvPr>
            <p:ph type="ctrTitle"/>
          </p:nvPr>
        </p:nvSpPr>
        <p:spPr>
          <a:xfrm>
            <a:off x="821636" y="1122363"/>
            <a:ext cx="10588486" cy="2387600"/>
          </a:xfrm>
        </p:spPr>
        <p:txBody>
          <a:bodyPr>
            <a:normAutofit/>
          </a:bodyPr>
          <a:lstStyle/>
          <a:p>
            <a:r>
              <a:rPr lang="en-US" sz="5400" dirty="0"/>
              <a:t>Navigating the New Tariff Landscape: Legal Challenges and Compliance Strategies</a:t>
            </a:r>
          </a:p>
        </p:txBody>
      </p:sp>
      <p:sp>
        <p:nvSpPr>
          <p:cNvPr id="6" name="Rectangle 5">
            <a:extLst>
              <a:ext uri="{FF2B5EF4-FFF2-40B4-BE49-F238E27FC236}">
                <a16:creationId xmlns:a16="http://schemas.microsoft.com/office/drawing/2014/main" id="{6812585B-66B1-4C6D-A2CC-0A4857DA0CA9}"/>
              </a:ext>
            </a:extLst>
          </p:cNvPr>
          <p:cNvSpPr/>
          <p:nvPr/>
        </p:nvSpPr>
        <p:spPr>
          <a:xfrm>
            <a:off x="0" y="1"/>
            <a:ext cx="12192000" cy="914399"/>
          </a:xfrm>
          <a:prstGeom prst="rect">
            <a:avLst/>
          </a:prstGeom>
          <a:blipFill dpi="0" rotWithShape="1">
            <a:blip r:embed="rId3"/>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F794ED0-C54C-457C-84E4-ABFB94B35B83}"/>
              </a:ext>
            </a:extLst>
          </p:cNvPr>
          <p:cNvSpPr/>
          <p:nvPr/>
        </p:nvSpPr>
        <p:spPr>
          <a:xfrm>
            <a:off x="0" y="5943600"/>
            <a:ext cx="12192000" cy="914400"/>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F9A59D-A3A6-491E-A7E1-2C0A2599D83D}"/>
              </a:ext>
            </a:extLst>
          </p:cNvPr>
          <p:cNvSpPr/>
          <p:nvPr/>
        </p:nvSpPr>
        <p:spPr>
          <a:xfrm>
            <a:off x="4693298" y="5990827"/>
            <a:ext cx="7498701" cy="550974"/>
          </a:xfrm>
          <a:prstGeom prst="rect">
            <a:avLst/>
          </a:prstGeom>
          <a:solidFill>
            <a:srgbClr val="6A262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AA1CF72-E12C-4C41-AE52-31D279C63661}"/>
              </a:ext>
            </a:extLst>
          </p:cNvPr>
          <p:cNvSpPr/>
          <p:nvPr/>
        </p:nvSpPr>
        <p:spPr>
          <a:xfrm>
            <a:off x="4693298" y="4935894"/>
            <a:ext cx="7498702" cy="1278604"/>
          </a:xfrm>
          <a:prstGeom prst="rect">
            <a:avLst/>
          </a:prstGeom>
          <a:solidFill>
            <a:srgbClr val="AB2524"/>
          </a:solidFill>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8D8D8"/>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11D5059-2E63-4DFC-95F6-6ED34A6A6C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73782" y="5092995"/>
            <a:ext cx="6271041" cy="1050400"/>
          </a:xfrm>
          <a:prstGeom prst="rect">
            <a:avLst/>
          </a:prstGeom>
        </p:spPr>
      </p:pic>
      <p:sp>
        <p:nvSpPr>
          <p:cNvPr id="4" name="Subtitle 3">
            <a:extLst>
              <a:ext uri="{FF2B5EF4-FFF2-40B4-BE49-F238E27FC236}">
                <a16:creationId xmlns:a16="http://schemas.microsoft.com/office/drawing/2014/main" id="{782D30A2-5D9E-4B07-BB4D-B80045108DB0}"/>
              </a:ext>
            </a:extLst>
          </p:cNvPr>
          <p:cNvSpPr>
            <a:spLocks noGrp="1"/>
          </p:cNvSpPr>
          <p:nvPr>
            <p:ph type="subTitle" idx="1"/>
          </p:nvPr>
        </p:nvSpPr>
        <p:spPr>
          <a:xfrm>
            <a:off x="1524000" y="3602037"/>
            <a:ext cx="8948286" cy="1595605"/>
          </a:xfrm>
        </p:spPr>
        <p:txBody>
          <a:bodyPr lIns="91440" tIns="45720" rIns="91440" bIns="45720" anchor="t"/>
          <a:lstStyle/>
          <a:p>
            <a:r>
              <a:rPr lang="en-US" b="1" dirty="0">
                <a:solidFill>
                  <a:schemeClr val="bg1"/>
                </a:solidFill>
                <a:hlinkClick r:id="rId5"/>
              </a:rPr>
              <a:t>www.torrestradelaw.com</a:t>
            </a:r>
            <a:endParaRPr lang="en-US" b="1" dirty="0">
              <a:solidFill>
                <a:schemeClr val="bg1"/>
              </a:solidFill>
            </a:endParaRPr>
          </a:p>
          <a:p>
            <a:r>
              <a:rPr lang="en-US" b="1" dirty="0">
                <a:solidFill>
                  <a:schemeClr val="bg1"/>
                </a:solidFill>
              </a:rPr>
              <a:t>October 23, 2025</a:t>
            </a:r>
          </a:p>
        </p:txBody>
      </p:sp>
      <p:sp>
        <p:nvSpPr>
          <p:cNvPr id="13" name="Footer Placeholder 1">
            <a:extLst>
              <a:ext uri="{FF2B5EF4-FFF2-40B4-BE49-F238E27FC236}">
                <a16:creationId xmlns:a16="http://schemas.microsoft.com/office/drawing/2014/main" id="{3D1F0D38-492E-49D2-9F7B-C99F425E0B82}"/>
              </a:ext>
            </a:extLst>
          </p:cNvPr>
          <p:cNvSpPr txBox="1">
            <a:spLocks/>
          </p:cNvSpPr>
          <p:nvPr/>
        </p:nvSpPr>
        <p:spPr>
          <a:xfrm>
            <a:off x="0" y="6492875"/>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a:p>
          <a:p>
            <a:endParaRPr lang="en-IN"/>
          </a:p>
        </p:txBody>
      </p:sp>
      <p:sp>
        <p:nvSpPr>
          <p:cNvPr id="5" name="Footer Placeholder 3">
            <a:extLst>
              <a:ext uri="{FF2B5EF4-FFF2-40B4-BE49-F238E27FC236}">
                <a16:creationId xmlns:a16="http://schemas.microsoft.com/office/drawing/2014/main" id="{922531FD-2C5D-095E-502D-2DA0E0D8D3EF}"/>
              </a:ext>
            </a:extLst>
          </p:cNvPr>
          <p:cNvSpPr txBox="1">
            <a:spLocks/>
          </p:cNvSpPr>
          <p:nvPr/>
        </p:nvSpPr>
        <p:spPr>
          <a:xfrm>
            <a:off x="0" y="6563059"/>
            <a:ext cx="4114800" cy="365125"/>
          </a:xfrm>
          <a:prstGeom prst="rect">
            <a:avLst/>
          </a:prstGeom>
        </p:spPr>
        <p:txBody>
          <a:bodyPr/>
          <a:lstStyle>
            <a:defPPr>
              <a:defRPr lang="en-US"/>
            </a:defPPr>
            <a:lvl1pPr marL="0" algn="l" defTabSz="914400" rtl="0" eaLnBrk="1" latinLnBrk="0" hangingPunct="1">
              <a:defRPr sz="1800" kern="1200">
                <a:solidFill>
                  <a:srgbClr val="67737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IN" sz="1200"/>
              <a:t>© 2025 Torres Trade Law, PLLC</a:t>
            </a:r>
          </a:p>
          <a:p>
            <a:pPr>
              <a:defRPr/>
            </a:pPr>
            <a:endParaRPr lang="en-IN" sz="1200">
              <a:latin typeface="Calibri" panose="020F0502020204030204"/>
            </a:endParaRPr>
          </a:p>
        </p:txBody>
      </p:sp>
    </p:spTree>
    <p:extLst>
      <p:ext uri="{BB962C8B-B14F-4D97-AF65-F5344CB8AC3E}">
        <p14:creationId xmlns:p14="http://schemas.microsoft.com/office/powerpoint/2010/main" val="195003667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8D09D-7DCC-6903-C16B-CDD2802FE6C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F2FE2C-A2A5-B05F-9514-D87477BFAF4B}"/>
              </a:ext>
            </a:extLst>
          </p:cNvPr>
          <p:cNvSpPr>
            <a:spLocks noGrp="1"/>
          </p:cNvSpPr>
          <p:nvPr>
            <p:ph sz="half" idx="13"/>
          </p:nvPr>
        </p:nvSpPr>
        <p:spPr>
          <a:xfrm>
            <a:off x="672021" y="1675968"/>
            <a:ext cx="7457218" cy="4274911"/>
          </a:xfrm>
        </p:spPr>
        <p:txBody>
          <a:bodyPr>
            <a:normAutofit fontScale="92500" lnSpcReduction="20000"/>
          </a:bodyPr>
          <a:lstStyle/>
          <a:p>
            <a:pPr>
              <a:buBlip>
                <a:blip r:embed="rId3"/>
              </a:buBlip>
            </a:pPr>
            <a:r>
              <a:rPr lang="en-US" sz="2000" dirty="0">
                <a:solidFill>
                  <a:srgbClr val="0C0C0C"/>
                </a:solidFill>
                <a:latin typeface="Muli"/>
              </a:rPr>
              <a:t>Challengers’ arguments – </a:t>
            </a:r>
            <a:endParaRPr lang="en-US" sz="2000" b="0" i="0" dirty="0">
              <a:solidFill>
                <a:srgbClr val="0C0C0C"/>
              </a:solidFill>
              <a:effectLst/>
              <a:latin typeface="Muli"/>
            </a:endParaRPr>
          </a:p>
          <a:p>
            <a:pPr lvl="1">
              <a:buBlip>
                <a:blip r:embed="rId3"/>
              </a:buBlip>
            </a:pPr>
            <a:r>
              <a:rPr lang="en-US" sz="1600" dirty="0">
                <a:solidFill>
                  <a:schemeClr val="tx1"/>
                </a:solidFill>
                <a:ea typeface="Calibri"/>
                <a:cs typeface="Calibri"/>
              </a:rPr>
              <a:t>Text of IEEPA does not reference duties, tariffs, or any other revenue-raising mechanism </a:t>
            </a:r>
          </a:p>
          <a:p>
            <a:pPr lvl="1">
              <a:buBlip>
                <a:blip r:embed="rId3"/>
              </a:buBlip>
            </a:pPr>
            <a:r>
              <a:rPr lang="en-US" sz="1600" dirty="0">
                <a:solidFill>
                  <a:schemeClr val="tx1"/>
                </a:solidFill>
                <a:ea typeface="Calibri"/>
                <a:cs typeface="Calibri"/>
              </a:rPr>
              <a:t>Congress has not historically delegated taxing authority to the President via the term “regulate” </a:t>
            </a:r>
          </a:p>
          <a:p>
            <a:pPr lvl="1">
              <a:buBlip>
                <a:blip r:embed="rId3"/>
              </a:buBlip>
            </a:pPr>
            <a:r>
              <a:rPr lang="en-US" sz="1600" dirty="0">
                <a:solidFill>
                  <a:schemeClr val="tx1"/>
                </a:solidFill>
                <a:ea typeface="Calibri"/>
                <a:cs typeface="Calibri"/>
              </a:rPr>
              <a:t>Even if IEEPA does grant power to impose tariffs, this power is not unlimited and does not uphold the President’ implementation of broad trafficking and reciprocal tariffs </a:t>
            </a:r>
          </a:p>
          <a:p>
            <a:pPr lvl="1">
              <a:buBlip>
                <a:blip r:embed="rId3"/>
              </a:buBlip>
            </a:pPr>
            <a:r>
              <a:rPr lang="en-US" sz="1600" dirty="0">
                <a:solidFill>
                  <a:schemeClr val="tx1"/>
                </a:solidFill>
                <a:ea typeface="Calibri"/>
                <a:cs typeface="Calibri"/>
              </a:rPr>
              <a:t>“Major Questions Doctrine” – the power to implement tariffs has “vast economic and political significance” and Congress must have been clear in delegating this power </a:t>
            </a:r>
          </a:p>
          <a:p>
            <a:pPr lvl="1">
              <a:buBlip>
                <a:blip r:embed="rId3"/>
              </a:buBlip>
            </a:pPr>
            <a:endParaRPr lang="en-US" sz="1600" dirty="0">
              <a:solidFill>
                <a:schemeClr val="tx1"/>
              </a:solidFill>
              <a:ea typeface="Calibri"/>
              <a:cs typeface="Calibri"/>
            </a:endParaRPr>
          </a:p>
          <a:p>
            <a:pPr>
              <a:buBlip>
                <a:blip r:embed="rId3"/>
              </a:buBlip>
            </a:pPr>
            <a:r>
              <a:rPr lang="en-US" sz="2000" dirty="0">
                <a:solidFill>
                  <a:schemeClr val="tx1"/>
                </a:solidFill>
                <a:ea typeface="Calibri"/>
                <a:cs typeface="Calibri"/>
              </a:rPr>
              <a:t>Government’s arguments – </a:t>
            </a:r>
          </a:p>
          <a:p>
            <a:pPr lvl="1">
              <a:buBlip>
                <a:blip r:embed="rId3"/>
              </a:buBlip>
            </a:pPr>
            <a:r>
              <a:rPr lang="en-US" sz="1600" dirty="0">
                <a:solidFill>
                  <a:schemeClr val="tx1"/>
                </a:solidFill>
                <a:ea typeface="Calibri"/>
                <a:cs typeface="Calibri"/>
              </a:rPr>
              <a:t>The power to “regulate” imports includes the power to impose tariffs </a:t>
            </a:r>
          </a:p>
          <a:p>
            <a:pPr lvl="1">
              <a:buBlip>
                <a:blip r:embed="rId3"/>
              </a:buBlip>
            </a:pPr>
            <a:r>
              <a:rPr lang="en-US" sz="1600" dirty="0">
                <a:solidFill>
                  <a:schemeClr val="tx1"/>
                </a:solidFill>
                <a:ea typeface="Calibri"/>
                <a:cs typeface="Calibri"/>
              </a:rPr>
              <a:t>The power to “prohibit” imports would include the “lesser” power to regulate imports through the imposition of tariffs </a:t>
            </a:r>
          </a:p>
          <a:p>
            <a:pPr lvl="1">
              <a:buBlip>
                <a:blip r:embed="rId3"/>
              </a:buBlip>
            </a:pPr>
            <a:r>
              <a:rPr lang="en-US" sz="1600" dirty="0">
                <a:solidFill>
                  <a:schemeClr val="tx1"/>
                </a:solidFill>
                <a:ea typeface="Calibri"/>
                <a:cs typeface="Calibri"/>
              </a:rPr>
              <a:t>Trading with the Enemy Act (TWEA), predecessor to IEEPA, provided power to “regulate importation” which was used by President Nixon to impose a 10% global tariff</a:t>
            </a:r>
          </a:p>
          <a:p>
            <a:pPr lvl="1">
              <a:buBlip>
                <a:blip r:embed="rId3"/>
              </a:buBlip>
            </a:pPr>
            <a:r>
              <a:rPr lang="en-US" sz="1600" dirty="0">
                <a:solidFill>
                  <a:schemeClr val="tx1"/>
                </a:solidFill>
                <a:ea typeface="Calibri"/>
                <a:cs typeface="Calibri"/>
              </a:rPr>
              <a:t>The “Major Questions Doctrine” is not applicable in this scenario because of the foreign policy and national security implications of the tariffs </a:t>
            </a:r>
          </a:p>
          <a:p>
            <a:pPr lvl="1">
              <a:buBlip>
                <a:blip r:embed="rId3"/>
              </a:buBlip>
            </a:pPr>
            <a:endParaRPr lang="en-US" sz="1600" dirty="0">
              <a:solidFill>
                <a:schemeClr val="tx1"/>
              </a:solidFill>
              <a:ea typeface="Calibri"/>
              <a:cs typeface="Calibri"/>
            </a:endParaRPr>
          </a:p>
          <a:p>
            <a:pPr>
              <a:buBlip>
                <a:blip r:embed="rId3"/>
              </a:buBlip>
            </a:pPr>
            <a:endParaRPr lang="en-US" dirty="0"/>
          </a:p>
        </p:txBody>
      </p:sp>
      <p:sp>
        <p:nvSpPr>
          <p:cNvPr id="4" name="Footer Placeholder 3">
            <a:extLst>
              <a:ext uri="{FF2B5EF4-FFF2-40B4-BE49-F238E27FC236}">
                <a16:creationId xmlns:a16="http://schemas.microsoft.com/office/drawing/2014/main" id="{63C9723D-885E-F3BC-594E-1D5C4E947881}"/>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CFD76167-FF01-4E10-322E-F7DD68C2FFB1}"/>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B491C72B-73BE-B4BF-5EFB-BF3F07B8874E}"/>
              </a:ext>
            </a:extLst>
          </p:cNvPr>
          <p:cNvSpPr>
            <a:spLocks noGrp="1"/>
          </p:cNvSpPr>
          <p:nvPr>
            <p:ph type="title"/>
          </p:nvPr>
        </p:nvSpPr>
        <p:spPr>
          <a:xfrm>
            <a:off x="573107" y="209027"/>
            <a:ext cx="8333222" cy="1147969"/>
          </a:xfrm>
        </p:spPr>
        <p:txBody>
          <a:bodyPr>
            <a:normAutofit fontScale="90000"/>
          </a:bodyPr>
          <a:lstStyle/>
          <a:p>
            <a:r>
              <a:rPr lang="en-US" dirty="0"/>
              <a:t>IEEPA Tariff Litigation - SCOTUS</a:t>
            </a:r>
          </a:p>
        </p:txBody>
      </p:sp>
      <p:sp>
        <p:nvSpPr>
          <p:cNvPr id="8" name="Rectangle: Rounded Corners 7">
            <a:extLst>
              <a:ext uri="{FF2B5EF4-FFF2-40B4-BE49-F238E27FC236}">
                <a16:creationId xmlns:a16="http://schemas.microsoft.com/office/drawing/2014/main" id="{E2905327-CAD6-6458-8574-522B558DF578}"/>
              </a:ext>
            </a:extLst>
          </p:cNvPr>
          <p:cNvSpPr/>
          <p:nvPr/>
        </p:nvSpPr>
        <p:spPr>
          <a:xfrm>
            <a:off x="8552985" y="2854711"/>
            <a:ext cx="3334213" cy="265399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1600" dirty="0"/>
              <a:t>In the event of a declared national emergency, IEEPA grants the President authority to </a:t>
            </a:r>
            <a:r>
              <a:rPr lang="en-US" sz="1600" u="sng" dirty="0"/>
              <a:t>“regulate” </a:t>
            </a:r>
            <a:r>
              <a:rPr lang="en-US" sz="1600" dirty="0"/>
              <a:t>or </a:t>
            </a:r>
            <a:r>
              <a:rPr lang="en-US" sz="1600" u="sng" dirty="0"/>
              <a:t>“prohibit” </a:t>
            </a:r>
            <a:r>
              <a:rPr lang="en-US" sz="1600" dirty="0"/>
              <a:t>imports. </a:t>
            </a:r>
          </a:p>
          <a:p>
            <a:endParaRPr lang="en-US" sz="1600" b="1" dirty="0"/>
          </a:p>
          <a:p>
            <a:r>
              <a:rPr lang="en-US" sz="1600" b="1" dirty="0"/>
              <a:t>50 U.S.C. §1702</a:t>
            </a:r>
          </a:p>
          <a:p>
            <a:endParaRPr lang="en-US" sz="1600" dirty="0"/>
          </a:p>
        </p:txBody>
      </p:sp>
    </p:spTree>
    <p:extLst>
      <p:ext uri="{BB962C8B-B14F-4D97-AF65-F5344CB8AC3E}">
        <p14:creationId xmlns:p14="http://schemas.microsoft.com/office/powerpoint/2010/main" val="1223442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0A0D41-D660-5733-30C4-EB1B52C2BD96}"/>
              </a:ext>
            </a:extLst>
          </p:cNvPr>
          <p:cNvSpPr>
            <a:spLocks noGrp="1"/>
          </p:cNvSpPr>
          <p:nvPr>
            <p:ph type="ftr" sz="quarter" idx="17"/>
          </p:nvPr>
        </p:nvSpPr>
        <p:spPr/>
        <p:txBody>
          <a:bodyPr/>
          <a:lstStyle/>
          <a:p>
            <a:endParaRPr lang="en-IN"/>
          </a:p>
          <a:p>
            <a:endParaRPr lang="en-IN"/>
          </a:p>
        </p:txBody>
      </p:sp>
      <p:sp>
        <p:nvSpPr>
          <p:cNvPr id="5" name="Slide Number Placeholder 4">
            <a:extLst>
              <a:ext uri="{FF2B5EF4-FFF2-40B4-BE49-F238E27FC236}">
                <a16:creationId xmlns:a16="http://schemas.microsoft.com/office/drawing/2014/main" id="{6231F5D1-95EB-2396-DEEE-D4F091CC6975}"/>
              </a:ext>
            </a:extLst>
          </p:cNvPr>
          <p:cNvSpPr>
            <a:spLocks noGrp="1"/>
          </p:cNvSpPr>
          <p:nvPr>
            <p:ph type="sldNum" sz="quarter" idx="18"/>
          </p:nvPr>
        </p:nvSpPr>
        <p:spPr/>
        <p:txBody>
          <a:bodyPr/>
          <a:lstStyle/>
          <a:p>
            <a:fld id="{8699F50C-BE38-4BD0-BA84-9B090E1F2B9B}" type="slidenum">
              <a:rPr lang="en-IN" smtClean="0"/>
              <a:t>11</a:t>
            </a:fld>
            <a:endParaRPr lang="en-IN"/>
          </a:p>
        </p:txBody>
      </p:sp>
      <p:sp>
        <p:nvSpPr>
          <p:cNvPr id="6" name="Title 5">
            <a:extLst>
              <a:ext uri="{FF2B5EF4-FFF2-40B4-BE49-F238E27FC236}">
                <a16:creationId xmlns:a16="http://schemas.microsoft.com/office/drawing/2014/main" id="{5C60BC9A-0FAE-65D1-FD83-4292DA4E9CB4}"/>
              </a:ext>
            </a:extLst>
          </p:cNvPr>
          <p:cNvSpPr>
            <a:spLocks noGrp="1"/>
          </p:cNvSpPr>
          <p:nvPr>
            <p:ph type="title"/>
          </p:nvPr>
        </p:nvSpPr>
        <p:spPr>
          <a:xfrm>
            <a:off x="312701" y="111537"/>
            <a:ext cx="8333222" cy="1147969"/>
          </a:xfrm>
        </p:spPr>
        <p:txBody>
          <a:bodyPr/>
          <a:lstStyle/>
          <a:p>
            <a:r>
              <a:rPr lang="en-US" dirty="0"/>
              <a:t>CBP Enforcement </a:t>
            </a:r>
          </a:p>
        </p:txBody>
      </p:sp>
      <p:sp>
        <p:nvSpPr>
          <p:cNvPr id="3" name="Content Placeholder 2">
            <a:extLst>
              <a:ext uri="{FF2B5EF4-FFF2-40B4-BE49-F238E27FC236}">
                <a16:creationId xmlns:a16="http://schemas.microsoft.com/office/drawing/2014/main" id="{0F62DA92-D1F0-B02E-00DC-DF22232EC4EE}"/>
              </a:ext>
            </a:extLst>
          </p:cNvPr>
          <p:cNvSpPr txBox="1">
            <a:spLocks/>
          </p:cNvSpPr>
          <p:nvPr/>
        </p:nvSpPr>
        <p:spPr>
          <a:xfrm>
            <a:off x="66028" y="1761807"/>
            <a:ext cx="5658441" cy="3726466"/>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Clr>
                <a:srgbClr val="2E7A40"/>
              </a:buClr>
              <a:buFont typeface="Arial" panose="020B0604020202020204" pitchFamily="34" charset="0"/>
              <a:buChar char="•"/>
              <a:defRPr lang="en-US" sz="2400" kern="1200" dirty="0">
                <a:solidFill>
                  <a:schemeClr val="bg1"/>
                </a:solidFill>
                <a:latin typeface="+mn-lt"/>
                <a:ea typeface="+mn-ea"/>
                <a:cs typeface="+mn-cs"/>
              </a:defRPr>
            </a:lvl1pPr>
            <a:lvl2pPr marL="685800" indent="-228600" algn="l" defTabSz="914400" rtl="0" eaLnBrk="1" latinLnBrk="0" hangingPunct="1">
              <a:lnSpc>
                <a:spcPct val="90000"/>
              </a:lnSpc>
              <a:spcBef>
                <a:spcPts val="500"/>
              </a:spcBef>
              <a:buClr>
                <a:srgbClr val="2E7A40"/>
              </a:buClr>
              <a:buFont typeface="Arial" panose="020B0604020202020204" pitchFamily="34" charset="0"/>
              <a:buChar char="•"/>
              <a:defRPr lang="en-US" sz="2000" kern="1200" dirty="0">
                <a:solidFill>
                  <a:schemeClr val="bg1"/>
                </a:solidFill>
                <a:latin typeface="+mn-lt"/>
                <a:ea typeface="+mn-ea"/>
                <a:cs typeface="+mn-cs"/>
              </a:defRPr>
            </a:lvl2pPr>
            <a:lvl3pPr marL="1143000" indent="-228600" algn="l" defTabSz="914400" rtl="0" eaLnBrk="1" latinLnBrk="0" hangingPunct="1">
              <a:lnSpc>
                <a:spcPct val="90000"/>
              </a:lnSpc>
              <a:spcBef>
                <a:spcPts val="500"/>
              </a:spcBef>
              <a:buClr>
                <a:srgbClr val="2E7A40"/>
              </a:buClr>
              <a:buFont typeface="Arial" panose="020B0604020202020204" pitchFamily="34" charset="0"/>
              <a:buChar char="•"/>
              <a:defRPr lang="en-US" sz="1800" kern="1200" dirty="0">
                <a:solidFill>
                  <a:schemeClr val="bg1"/>
                </a:solidFill>
                <a:latin typeface="+mn-lt"/>
                <a:ea typeface="+mn-ea"/>
                <a:cs typeface="+mn-cs"/>
              </a:defRPr>
            </a:lvl3pPr>
            <a:lvl4pPr marL="1600200" indent="-228600" algn="l" defTabSz="914400" rtl="0" eaLnBrk="1" latinLnBrk="0" hangingPunct="1">
              <a:lnSpc>
                <a:spcPct val="90000"/>
              </a:lnSpc>
              <a:spcBef>
                <a:spcPts val="500"/>
              </a:spcBef>
              <a:buClr>
                <a:srgbClr val="2E7A40"/>
              </a:buClr>
              <a:buFont typeface="Arial" panose="020B0604020202020204" pitchFamily="34" charset="0"/>
              <a:buChar char="•"/>
              <a:defRPr lang="en-US" sz="1600" kern="1200" dirty="0">
                <a:solidFill>
                  <a:schemeClr val="bg1"/>
                </a:solidFill>
                <a:latin typeface="+mn-lt"/>
                <a:ea typeface="+mn-ea"/>
                <a:cs typeface="+mn-cs"/>
              </a:defRPr>
            </a:lvl4pPr>
            <a:lvl5pPr marL="2057400" indent="-228600" algn="l" defTabSz="914400" rtl="0" eaLnBrk="1" latinLnBrk="0" hangingPunct="1">
              <a:lnSpc>
                <a:spcPct val="90000"/>
              </a:lnSpc>
              <a:spcBef>
                <a:spcPts val="500"/>
              </a:spcBef>
              <a:buClr>
                <a:srgbClr val="2E7A40"/>
              </a:buClr>
              <a:buFont typeface="Arial" panose="020B0604020202020204" pitchFamily="34" charset="0"/>
              <a:buChar char="•"/>
              <a:defRPr lang="en-IN"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2"/>
              </a:buClr>
              <a:buBlip>
                <a:blip r:embed="rId3"/>
              </a:buBlip>
            </a:pPr>
            <a:r>
              <a:rPr lang="en-US" dirty="0">
                <a:solidFill>
                  <a:srgbClr val="383E40"/>
                </a:solidFill>
              </a:rPr>
              <a:t>The volatile tariff environment has led to increased scrutiny and enforcement of U.S. import laws by Customs and Border Protection (CBP)</a:t>
            </a:r>
          </a:p>
          <a:p>
            <a:pPr>
              <a:buClr>
                <a:schemeClr val="accent2"/>
              </a:buClr>
              <a:buBlip>
                <a:blip r:embed="rId3"/>
              </a:buBlip>
            </a:pPr>
            <a:r>
              <a:rPr lang="en-US" dirty="0">
                <a:solidFill>
                  <a:srgbClr val="383E40"/>
                </a:solidFill>
              </a:rPr>
              <a:t>Customs violations can lead to investigations by CBP, administrative enforcement actions, fines, and penalties. </a:t>
            </a:r>
          </a:p>
          <a:p>
            <a:pPr>
              <a:buClr>
                <a:schemeClr val="accent2"/>
              </a:buClr>
              <a:buBlip>
                <a:blip r:embed="rId3"/>
              </a:buBlip>
            </a:pPr>
            <a:r>
              <a:rPr lang="en-US" dirty="0">
                <a:solidFill>
                  <a:srgbClr val="383E40"/>
                </a:solidFill>
              </a:rPr>
              <a:t>Increase in issuances of CF-28 Requests for Information and CF-29 Notices of Proposed or Taken Action</a:t>
            </a:r>
          </a:p>
        </p:txBody>
      </p:sp>
      <p:pic>
        <p:nvPicPr>
          <p:cNvPr id="2" name="Picture 1" descr="A logo of a u. s. customs and border protection&#10;&#10;AI-generated content may be incorrect.">
            <a:extLst>
              <a:ext uri="{FF2B5EF4-FFF2-40B4-BE49-F238E27FC236}">
                <a16:creationId xmlns:a16="http://schemas.microsoft.com/office/drawing/2014/main" id="{CAA53E85-B43F-A017-AB49-CF6F53211B43}"/>
              </a:ext>
            </a:extLst>
          </p:cNvPr>
          <p:cNvPicPr>
            <a:picLocks noChangeAspect="1"/>
          </p:cNvPicPr>
          <p:nvPr/>
        </p:nvPicPr>
        <p:blipFill>
          <a:blip r:embed="rId4">
            <a:extLst>
              <a:ext uri="{28A0092B-C50C-407E-A947-70E740481C1C}">
                <a14:useLocalDpi xmlns:a14="http://schemas.microsoft.com/office/drawing/2010/main" val="0"/>
              </a:ext>
            </a:extLst>
          </a:blip>
          <a:srcRect l="11652" t="17696" r="7243" b="23662"/>
          <a:stretch>
            <a:fillRect/>
          </a:stretch>
        </p:blipFill>
        <p:spPr>
          <a:xfrm>
            <a:off x="2895249" y="5488273"/>
            <a:ext cx="4008233" cy="1147970"/>
          </a:xfrm>
          <a:prstGeom prst="rect">
            <a:avLst/>
          </a:prstGeom>
        </p:spPr>
      </p:pic>
      <p:pic>
        <p:nvPicPr>
          <p:cNvPr id="7" name="Picture 6">
            <a:extLst>
              <a:ext uri="{FF2B5EF4-FFF2-40B4-BE49-F238E27FC236}">
                <a16:creationId xmlns:a16="http://schemas.microsoft.com/office/drawing/2014/main" id="{FA88BA9F-46AB-23A3-52E2-2022DB091960}"/>
              </a:ext>
            </a:extLst>
          </p:cNvPr>
          <p:cNvPicPr>
            <a:picLocks noChangeAspect="1"/>
          </p:cNvPicPr>
          <p:nvPr/>
        </p:nvPicPr>
        <p:blipFill>
          <a:blip r:embed="rId5"/>
          <a:stretch>
            <a:fillRect/>
          </a:stretch>
        </p:blipFill>
        <p:spPr>
          <a:xfrm>
            <a:off x="6727625" y="1259505"/>
            <a:ext cx="4511869" cy="4700619"/>
          </a:xfrm>
          <a:prstGeom prst="rect">
            <a:avLst/>
          </a:prstGeom>
        </p:spPr>
      </p:pic>
    </p:spTree>
    <p:extLst>
      <p:ext uri="{BB962C8B-B14F-4D97-AF65-F5344CB8AC3E}">
        <p14:creationId xmlns:p14="http://schemas.microsoft.com/office/powerpoint/2010/main" val="217145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51892C-4951-1E66-68E5-3248CDF9F813}"/>
              </a:ext>
            </a:extLst>
          </p:cNvPr>
          <p:cNvSpPr>
            <a:spLocks noGrp="1"/>
          </p:cNvSpPr>
          <p:nvPr>
            <p:ph sz="half" idx="13"/>
          </p:nvPr>
        </p:nvSpPr>
        <p:spPr>
          <a:xfrm>
            <a:off x="636812" y="1724444"/>
            <a:ext cx="10626273" cy="4325520"/>
          </a:xfrm>
        </p:spPr>
        <p:txBody>
          <a:bodyPr>
            <a:normAutofit/>
          </a:bodyPr>
          <a:lstStyle/>
          <a:p>
            <a:pPr>
              <a:buBlip>
                <a:blip r:embed="rId3"/>
              </a:buBlip>
            </a:pPr>
            <a:r>
              <a:rPr lang="en-US" dirty="0">
                <a:solidFill>
                  <a:srgbClr val="383E40"/>
                </a:solidFill>
              </a:rPr>
              <a:t>Criminal enforcement of customs and trade violations, particularly tariff evasion, is a priority under the Trump administration</a:t>
            </a:r>
          </a:p>
          <a:p>
            <a:pPr>
              <a:buBlip>
                <a:blip r:embed="rId3"/>
              </a:buBlip>
            </a:pPr>
            <a:r>
              <a:rPr lang="en-US" dirty="0">
                <a:solidFill>
                  <a:srgbClr val="383E40"/>
                </a:solidFill>
              </a:rPr>
              <a:t>DOJ Criminal Division </a:t>
            </a:r>
            <a:r>
              <a:rPr lang="en-US" dirty="0">
                <a:solidFill>
                  <a:srgbClr val="383E40"/>
                </a:solidFill>
                <a:hlinkClick r:id="rId4"/>
              </a:rPr>
              <a:t>Memorandum</a:t>
            </a:r>
            <a:r>
              <a:rPr lang="en-US" dirty="0">
                <a:solidFill>
                  <a:srgbClr val="383E40"/>
                </a:solidFill>
              </a:rPr>
              <a:t> published on May 12, 2025</a:t>
            </a:r>
          </a:p>
          <a:p>
            <a:pPr lvl="1">
              <a:buBlip>
                <a:blip r:embed="rId3"/>
              </a:buBlip>
            </a:pPr>
            <a:r>
              <a:rPr lang="en-US" dirty="0">
                <a:solidFill>
                  <a:srgbClr val="383E40"/>
                </a:solidFill>
              </a:rPr>
              <a:t>Key priority enforcement areas include illicit activity implicating U.S. national security, financial crimes facilitated by cartels and transnational criminal organizations, violations of U.S. trade and customs laws, </a:t>
            </a:r>
            <a:r>
              <a:rPr lang="en-US" b="1" dirty="0">
                <a:solidFill>
                  <a:srgbClr val="383E40"/>
                </a:solidFill>
              </a:rPr>
              <a:t>including evasion of import tariffs </a:t>
            </a:r>
          </a:p>
          <a:p>
            <a:pPr>
              <a:buBlip>
                <a:blip r:embed="rId3"/>
              </a:buBlip>
            </a:pPr>
            <a:r>
              <a:rPr lang="en-US" dirty="0">
                <a:solidFill>
                  <a:srgbClr val="383E40"/>
                </a:solidFill>
              </a:rPr>
              <a:t>Two main statutory vehicles for customs-related enforcement – </a:t>
            </a:r>
          </a:p>
          <a:p>
            <a:pPr lvl="1">
              <a:buBlip>
                <a:blip r:embed="rId3"/>
              </a:buBlip>
            </a:pPr>
            <a:r>
              <a:rPr lang="en-US" dirty="0">
                <a:solidFill>
                  <a:srgbClr val="383E40"/>
                </a:solidFill>
              </a:rPr>
              <a:t>19 U.S.C. 1592 </a:t>
            </a:r>
          </a:p>
          <a:p>
            <a:pPr lvl="1">
              <a:buBlip>
                <a:blip r:embed="rId3"/>
              </a:buBlip>
            </a:pPr>
            <a:r>
              <a:rPr lang="en-US" dirty="0">
                <a:solidFill>
                  <a:srgbClr val="383E40"/>
                </a:solidFill>
              </a:rPr>
              <a:t>Federal False Claims Act (“FCA”)</a:t>
            </a:r>
          </a:p>
          <a:p>
            <a:pPr>
              <a:buBlip>
                <a:blip r:embed="rId3"/>
              </a:buBlip>
            </a:pPr>
            <a:r>
              <a:rPr lang="en-US" dirty="0">
                <a:solidFill>
                  <a:srgbClr val="383E40"/>
                </a:solidFill>
              </a:rPr>
              <a:t>Expect to see continuation of trend of prosecutions of import violations under the federal False Claims Act </a:t>
            </a:r>
          </a:p>
        </p:txBody>
      </p:sp>
      <p:sp>
        <p:nvSpPr>
          <p:cNvPr id="4" name="Footer Placeholder 3">
            <a:extLst>
              <a:ext uri="{FF2B5EF4-FFF2-40B4-BE49-F238E27FC236}">
                <a16:creationId xmlns:a16="http://schemas.microsoft.com/office/drawing/2014/main" id="{9F95868F-CDD8-8AC3-9332-22FA10778D3C}"/>
              </a:ext>
            </a:extLst>
          </p:cNvPr>
          <p:cNvSpPr>
            <a:spLocks noGrp="1"/>
          </p:cNvSpPr>
          <p:nvPr>
            <p:ph type="ftr" sz="quarter" idx="17"/>
          </p:nvPr>
        </p:nvSpPr>
        <p:spPr/>
        <p:txBody>
          <a:bodyPr/>
          <a:lstStyle/>
          <a:p>
            <a:endParaRPr lang="en-IN"/>
          </a:p>
          <a:p>
            <a:endParaRPr lang="en-IN"/>
          </a:p>
        </p:txBody>
      </p:sp>
      <p:sp>
        <p:nvSpPr>
          <p:cNvPr id="5" name="Slide Number Placeholder 4">
            <a:extLst>
              <a:ext uri="{FF2B5EF4-FFF2-40B4-BE49-F238E27FC236}">
                <a16:creationId xmlns:a16="http://schemas.microsoft.com/office/drawing/2014/main" id="{5023978D-79BA-C605-5E53-154FD1DDE808}"/>
              </a:ext>
            </a:extLst>
          </p:cNvPr>
          <p:cNvSpPr>
            <a:spLocks noGrp="1"/>
          </p:cNvSpPr>
          <p:nvPr>
            <p:ph type="sldNum" sz="quarter" idx="18"/>
          </p:nvPr>
        </p:nvSpPr>
        <p:spPr/>
        <p:txBody>
          <a:bodyPr/>
          <a:lstStyle/>
          <a:p>
            <a:fld id="{8699F50C-BE38-4BD0-BA84-9B090E1F2B9B}" type="slidenum">
              <a:rPr lang="en-IN" smtClean="0"/>
              <a:t>12</a:t>
            </a:fld>
            <a:endParaRPr lang="en-IN"/>
          </a:p>
        </p:txBody>
      </p:sp>
      <p:sp>
        <p:nvSpPr>
          <p:cNvPr id="6" name="Title 5">
            <a:extLst>
              <a:ext uri="{FF2B5EF4-FFF2-40B4-BE49-F238E27FC236}">
                <a16:creationId xmlns:a16="http://schemas.microsoft.com/office/drawing/2014/main" id="{980E2594-224F-DF60-2D46-07D9850185E1}"/>
              </a:ext>
            </a:extLst>
          </p:cNvPr>
          <p:cNvSpPr>
            <a:spLocks noGrp="1"/>
          </p:cNvSpPr>
          <p:nvPr>
            <p:ph type="title"/>
          </p:nvPr>
        </p:nvSpPr>
        <p:spPr>
          <a:xfrm>
            <a:off x="636812" y="355019"/>
            <a:ext cx="8333222" cy="1147969"/>
          </a:xfrm>
        </p:spPr>
        <p:txBody>
          <a:bodyPr>
            <a:noAutofit/>
          </a:bodyPr>
          <a:lstStyle/>
          <a:p>
            <a:r>
              <a:rPr lang="en-US" dirty="0"/>
              <a:t>DOJ Enforcement of Customs Violations </a:t>
            </a:r>
          </a:p>
        </p:txBody>
      </p:sp>
    </p:spTree>
    <p:extLst>
      <p:ext uri="{BB962C8B-B14F-4D97-AF65-F5344CB8AC3E}">
        <p14:creationId xmlns:p14="http://schemas.microsoft.com/office/powerpoint/2010/main" val="426862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D859-BA95-E34D-9150-4F27B362308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02C2A39-634B-393B-6476-D95C4F79A388}"/>
              </a:ext>
            </a:extLst>
          </p:cNvPr>
          <p:cNvSpPr>
            <a:spLocks noGrp="1"/>
          </p:cNvSpPr>
          <p:nvPr>
            <p:ph sz="half" idx="13"/>
          </p:nvPr>
        </p:nvSpPr>
        <p:spPr>
          <a:xfrm>
            <a:off x="657224" y="1631689"/>
            <a:ext cx="11150604" cy="4724661"/>
          </a:xfrm>
        </p:spPr>
        <p:txBody>
          <a:bodyPr>
            <a:normAutofit/>
          </a:bodyPr>
          <a:lstStyle/>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Blip>
                <a:blip r:embed="rId3"/>
              </a:buBlip>
              <a:tabLst/>
              <a:defRPr/>
            </a:pPr>
            <a:r>
              <a:rPr lang="en-US" dirty="0">
                <a:solidFill>
                  <a:schemeClr val="tx1"/>
                </a:solidFill>
              </a:rPr>
              <a:t>If seller/supplier provides solution that seems “too good to be true,” it likely is!</a:t>
            </a:r>
          </a:p>
          <a:p>
            <a:pPr>
              <a:buBlip>
                <a:blip r:embed="rId3"/>
              </a:buBlip>
            </a:pPr>
            <a:r>
              <a:rPr lang="en-US" dirty="0">
                <a:solidFill>
                  <a:schemeClr val="tx1"/>
                </a:solidFill>
              </a:rPr>
              <a:t>Has the HTS code, country of origin, or valuation methodology changed recently (or after tariffs in first Trump administration)?</a:t>
            </a:r>
          </a:p>
          <a:p>
            <a:pPr lvl="1">
              <a:buBlip>
                <a:blip r:embed="rId3"/>
              </a:buBlip>
            </a:pPr>
            <a:r>
              <a:rPr lang="en-US" dirty="0">
                <a:solidFill>
                  <a:schemeClr val="tx1"/>
                </a:solidFill>
              </a:rPr>
              <a:t>HTS code change requires solid evidence and review.</a:t>
            </a:r>
          </a:p>
          <a:p>
            <a:pPr lvl="1">
              <a:buBlip>
                <a:blip r:embed="rId3"/>
              </a:buBlip>
            </a:pPr>
            <a:r>
              <a:rPr lang="en-US" dirty="0">
                <a:solidFill>
                  <a:schemeClr val="tx1"/>
                </a:solidFill>
              </a:rPr>
              <a:t>To prevent “transshipment,” ensure substantial transformation applies.</a:t>
            </a:r>
          </a:p>
          <a:p>
            <a:pPr lvl="1">
              <a:buBlip>
                <a:blip r:embed="rId3"/>
              </a:buBlip>
            </a:pPr>
            <a:r>
              <a:rPr lang="en-US" dirty="0">
                <a:solidFill>
                  <a:schemeClr val="tx1"/>
                </a:solidFill>
              </a:rPr>
              <a:t>Product valuation must meet specific methodologies, usually “transfer price.”</a:t>
            </a:r>
          </a:p>
          <a:p>
            <a:pPr>
              <a:buBlip>
                <a:blip r:embed="rId3"/>
              </a:buBlip>
            </a:pPr>
            <a:r>
              <a:rPr lang="en-US" dirty="0">
                <a:solidFill>
                  <a:schemeClr val="tx1"/>
                </a:solidFill>
              </a:rPr>
              <a:t>Does the importer have an import compliance program?</a:t>
            </a:r>
          </a:p>
          <a:p>
            <a:pPr lvl="1">
              <a:buBlip>
                <a:blip r:embed="rId3"/>
              </a:buBlip>
            </a:pPr>
            <a:r>
              <a:rPr lang="en-US" dirty="0">
                <a:solidFill>
                  <a:schemeClr val="tx1"/>
                </a:solidFill>
              </a:rPr>
              <a:t>Importers should not unreasonably rely on third parties such as customs brokers; use reasonable care.</a:t>
            </a:r>
          </a:p>
          <a:p>
            <a:pPr>
              <a:buBlip>
                <a:blip r:embed="rId3"/>
              </a:buBlip>
            </a:pPr>
            <a:r>
              <a:rPr lang="en-US" dirty="0">
                <a:solidFill>
                  <a:schemeClr val="tx1"/>
                </a:solidFill>
              </a:rPr>
              <a:t>USMCA applies when valid; conduct the analysis!</a:t>
            </a:r>
          </a:p>
          <a:p>
            <a:pPr>
              <a:buBlip>
                <a:blip r:embed="rId3"/>
              </a:buBlip>
            </a:pPr>
            <a:r>
              <a:rPr lang="en-US" dirty="0">
                <a:solidFill>
                  <a:schemeClr val="tx1"/>
                </a:solidFill>
              </a:rPr>
              <a:t>M&amp;A Due Diligence: Ask about import activity</a:t>
            </a:r>
          </a:p>
        </p:txBody>
      </p:sp>
      <p:sp>
        <p:nvSpPr>
          <p:cNvPr id="4" name="Footer Placeholder 3">
            <a:extLst>
              <a:ext uri="{FF2B5EF4-FFF2-40B4-BE49-F238E27FC236}">
                <a16:creationId xmlns:a16="http://schemas.microsoft.com/office/drawing/2014/main" id="{D164DD1E-2906-E14F-5013-875151165BBB}"/>
              </a:ext>
            </a:extLst>
          </p:cNvPr>
          <p:cNvSpPr>
            <a:spLocks noGrp="1"/>
          </p:cNvSpPr>
          <p:nvPr>
            <p:ph type="ftr"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D8C3C817-7150-A59F-4B04-C1F0F8A63F5A}"/>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DC4B60B6-7606-99FB-119D-97929B6A6801}"/>
              </a:ext>
            </a:extLst>
          </p:cNvPr>
          <p:cNvSpPr>
            <a:spLocks noGrp="1"/>
          </p:cNvSpPr>
          <p:nvPr>
            <p:ph type="title"/>
          </p:nvPr>
        </p:nvSpPr>
        <p:spPr>
          <a:xfrm>
            <a:off x="657224" y="278300"/>
            <a:ext cx="8333222" cy="1147969"/>
          </a:xfrm>
        </p:spPr>
        <p:txBody>
          <a:bodyPr/>
          <a:lstStyle/>
          <a:p>
            <a:r>
              <a:rPr lang="en-US" dirty="0"/>
              <a:t>Red Flags/Issue Spotting</a:t>
            </a:r>
          </a:p>
        </p:txBody>
      </p:sp>
    </p:spTree>
    <p:extLst>
      <p:ext uri="{BB962C8B-B14F-4D97-AF65-F5344CB8AC3E}">
        <p14:creationId xmlns:p14="http://schemas.microsoft.com/office/powerpoint/2010/main" val="280449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2D409E-5113-9ED3-15E3-0B9346677906}"/>
              </a:ext>
            </a:extLst>
          </p:cNvPr>
          <p:cNvSpPr>
            <a:spLocks noGrp="1"/>
          </p:cNvSpPr>
          <p:nvPr>
            <p:ph sz="half" idx="13"/>
          </p:nvPr>
        </p:nvSpPr>
        <p:spPr>
          <a:xfrm>
            <a:off x="657223" y="1932431"/>
            <a:ext cx="10489747" cy="4163569"/>
          </a:xfrm>
        </p:spPr>
        <p:txBody>
          <a:bodyPr>
            <a:normAutofit fontScale="92500" lnSpcReduction="20000"/>
          </a:bodyPr>
          <a:lstStyle/>
          <a:p>
            <a:pPr>
              <a:buBlip>
                <a:blip r:embed="rId3"/>
              </a:buBlip>
            </a:pPr>
            <a:r>
              <a:rPr lang="en-US" dirty="0">
                <a:solidFill>
                  <a:schemeClr val="tx1"/>
                </a:solidFill>
              </a:rPr>
              <a:t>Track Federal Register publications, official CBP guidance, White House Press Office, and – seriously – President Trump’s Truth Social account and other social media (a lot is happening and quickly!)</a:t>
            </a:r>
          </a:p>
          <a:p>
            <a:pPr>
              <a:buBlip>
                <a:blip r:embed="rId3"/>
              </a:buBlip>
            </a:pPr>
            <a:r>
              <a:rPr lang="en-US" dirty="0">
                <a:solidFill>
                  <a:schemeClr val="tx1"/>
                </a:solidFill>
              </a:rPr>
              <a:t>Update Manuals and Internal Procedures, incl. training</a:t>
            </a:r>
          </a:p>
          <a:p>
            <a:pPr>
              <a:buBlip>
                <a:blip r:embed="rId3"/>
              </a:buBlip>
            </a:pPr>
            <a:r>
              <a:rPr lang="en-US" dirty="0">
                <a:solidFill>
                  <a:schemeClr val="tx1"/>
                </a:solidFill>
              </a:rPr>
              <a:t>Communicate with and monitor customs brokers</a:t>
            </a:r>
          </a:p>
          <a:p>
            <a:pPr>
              <a:buBlip>
                <a:blip r:embed="rId3"/>
              </a:buBlip>
            </a:pPr>
            <a:r>
              <a:rPr lang="en-US" dirty="0">
                <a:solidFill>
                  <a:schemeClr val="tx1"/>
                </a:solidFill>
              </a:rPr>
              <a:t>HTS code reviews (some HTS codes excepted from certain tariffs)</a:t>
            </a:r>
          </a:p>
          <a:p>
            <a:pPr>
              <a:buBlip>
                <a:blip r:embed="rId3"/>
              </a:buBlip>
            </a:pPr>
            <a:r>
              <a:rPr lang="en-US" dirty="0">
                <a:solidFill>
                  <a:schemeClr val="tx1"/>
                </a:solidFill>
              </a:rPr>
              <a:t>Consider requesting a binding ruling from CBP</a:t>
            </a:r>
          </a:p>
          <a:p>
            <a:pPr>
              <a:buBlip>
                <a:blip r:embed="rId3"/>
              </a:buBlip>
            </a:pPr>
            <a:r>
              <a:rPr lang="en-US" dirty="0">
                <a:solidFill>
                  <a:schemeClr val="tx1"/>
                </a:solidFill>
              </a:rPr>
              <a:t>Foreign trade zones</a:t>
            </a:r>
          </a:p>
          <a:p>
            <a:pPr>
              <a:buBlip>
                <a:blip r:embed="rId3"/>
              </a:buBlip>
            </a:pPr>
            <a:r>
              <a:rPr lang="en-US" dirty="0">
                <a:solidFill>
                  <a:schemeClr val="tx1"/>
                </a:solidFill>
              </a:rPr>
              <a:t>First sale program</a:t>
            </a:r>
          </a:p>
          <a:p>
            <a:pPr>
              <a:buBlip>
                <a:blip r:embed="rId3"/>
              </a:buBlip>
            </a:pPr>
            <a:r>
              <a:rPr lang="en-US" dirty="0">
                <a:solidFill>
                  <a:schemeClr val="tx1"/>
                </a:solidFill>
              </a:rPr>
              <a:t>Duty Drawback (not available for fentanyl IEEPA or Section 232, but available for reciprocal tariffs and Section 301)</a:t>
            </a:r>
          </a:p>
          <a:p>
            <a:pPr>
              <a:buBlip>
                <a:blip r:embed="rId3"/>
              </a:buBlip>
            </a:pPr>
            <a:r>
              <a:rPr lang="en-US" dirty="0">
                <a:solidFill>
                  <a:schemeClr val="tx1"/>
                </a:solidFill>
              </a:rPr>
              <a:t>If violations discovered, consider prior disclosure to CBP to mitigate penalties.</a:t>
            </a:r>
          </a:p>
          <a:p>
            <a:pPr marL="0" indent="0">
              <a:buNone/>
            </a:pPr>
            <a:endParaRPr lang="en-US" dirty="0">
              <a:solidFill>
                <a:schemeClr val="tx1"/>
              </a:solidFill>
            </a:endParaRPr>
          </a:p>
          <a:p>
            <a:pPr marL="0" indent="0">
              <a:buNone/>
            </a:pPr>
            <a:endParaRPr lang="en-US" dirty="0">
              <a:solidFill>
                <a:schemeClr val="tx1"/>
              </a:solidFill>
            </a:endParaRPr>
          </a:p>
          <a:p>
            <a:pPr marL="0" indent="0">
              <a:buNone/>
            </a:pPr>
            <a:endParaRPr lang="en-US" dirty="0"/>
          </a:p>
        </p:txBody>
      </p:sp>
      <p:sp>
        <p:nvSpPr>
          <p:cNvPr id="4" name="Footer Placeholder 3">
            <a:extLst>
              <a:ext uri="{FF2B5EF4-FFF2-40B4-BE49-F238E27FC236}">
                <a16:creationId xmlns:a16="http://schemas.microsoft.com/office/drawing/2014/main" id="{97E4AA9C-0970-4EA7-3230-5AAC325EB9F6}"/>
              </a:ext>
            </a:extLst>
          </p:cNvPr>
          <p:cNvSpPr>
            <a:spLocks noGrp="1"/>
          </p:cNvSpPr>
          <p:nvPr>
            <p:ph type="ftr" sz="quarter" idx="17"/>
          </p:nvPr>
        </p:nvSpPr>
        <p:spPr/>
        <p:txBody>
          <a:bodyPr/>
          <a:lstStyle/>
          <a:p>
            <a:endParaRPr lang="en-IN"/>
          </a:p>
          <a:p>
            <a:endParaRPr lang="en-IN"/>
          </a:p>
        </p:txBody>
      </p:sp>
      <p:sp>
        <p:nvSpPr>
          <p:cNvPr id="5" name="Slide Number Placeholder 4">
            <a:extLst>
              <a:ext uri="{FF2B5EF4-FFF2-40B4-BE49-F238E27FC236}">
                <a16:creationId xmlns:a16="http://schemas.microsoft.com/office/drawing/2014/main" id="{3F2B3EB9-9224-031A-9A0C-4656228243B1}"/>
              </a:ext>
            </a:extLst>
          </p:cNvPr>
          <p:cNvSpPr>
            <a:spLocks noGrp="1"/>
          </p:cNvSpPr>
          <p:nvPr>
            <p:ph type="sldNum" sz="quarter" idx="18"/>
          </p:nvPr>
        </p:nvSpPr>
        <p:spPr/>
        <p:txBody>
          <a:bodyPr/>
          <a:lstStyle/>
          <a:p>
            <a:fld id="{8699F50C-BE38-4BD0-BA84-9B090E1F2B9B}" type="slidenum">
              <a:rPr lang="en-IN" smtClean="0"/>
              <a:t>14</a:t>
            </a:fld>
            <a:endParaRPr lang="en-IN"/>
          </a:p>
        </p:txBody>
      </p:sp>
      <p:sp>
        <p:nvSpPr>
          <p:cNvPr id="6" name="Title 5">
            <a:extLst>
              <a:ext uri="{FF2B5EF4-FFF2-40B4-BE49-F238E27FC236}">
                <a16:creationId xmlns:a16="http://schemas.microsoft.com/office/drawing/2014/main" id="{F3FFF476-1ACF-2975-ED55-9BC973C69418}"/>
              </a:ext>
            </a:extLst>
          </p:cNvPr>
          <p:cNvSpPr>
            <a:spLocks noGrp="1"/>
          </p:cNvSpPr>
          <p:nvPr>
            <p:ph type="title"/>
          </p:nvPr>
        </p:nvSpPr>
        <p:spPr>
          <a:xfrm>
            <a:off x="657224" y="465518"/>
            <a:ext cx="8333222" cy="1147969"/>
          </a:xfrm>
        </p:spPr>
        <p:txBody>
          <a:bodyPr>
            <a:noAutofit/>
          </a:bodyPr>
          <a:lstStyle/>
          <a:p>
            <a:r>
              <a:rPr lang="en-US" dirty="0"/>
              <a:t>Compliance Tips &amp; Strategic Mitigation</a:t>
            </a:r>
          </a:p>
        </p:txBody>
      </p:sp>
    </p:spTree>
    <p:extLst>
      <p:ext uri="{BB962C8B-B14F-4D97-AF65-F5344CB8AC3E}">
        <p14:creationId xmlns:p14="http://schemas.microsoft.com/office/powerpoint/2010/main" val="244880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Single Corner Rounded 12">
            <a:extLst>
              <a:ext uri="{FF2B5EF4-FFF2-40B4-BE49-F238E27FC236}">
                <a16:creationId xmlns:a16="http://schemas.microsoft.com/office/drawing/2014/main" id="{AF48569D-F2C6-4AEA-9499-9646B4EBDD7C}"/>
              </a:ext>
            </a:extLst>
          </p:cNvPr>
          <p:cNvSpPr/>
          <p:nvPr/>
        </p:nvSpPr>
        <p:spPr>
          <a:xfrm>
            <a:off x="0" y="742139"/>
            <a:ext cx="12192000" cy="1224793"/>
          </a:xfrm>
          <a:prstGeom prst="round1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3">
            <a:extLst>
              <a:ext uri="{FF2B5EF4-FFF2-40B4-BE49-F238E27FC236}">
                <a16:creationId xmlns:a16="http://schemas.microsoft.com/office/drawing/2014/main" id="{407BCB92-0C69-469A-A862-951214F04C16}"/>
              </a:ext>
            </a:extLst>
          </p:cNvPr>
          <p:cNvSpPr>
            <a:spLocks noGrp="1"/>
          </p:cNvSpPr>
          <p:nvPr>
            <p:ph type="ftr" sz="quarter" idx="17"/>
          </p:nvPr>
        </p:nvSpPr>
        <p:spPr/>
        <p:txBody>
          <a:bodyPr/>
          <a:lstStyle/>
          <a:p>
            <a:endParaRPr lang="en-IN" dirty="0"/>
          </a:p>
          <a:p>
            <a:endParaRPr lang="en-IN" dirty="0"/>
          </a:p>
        </p:txBody>
      </p:sp>
      <p:sp>
        <p:nvSpPr>
          <p:cNvPr id="5" name="Slide Number Placeholder 4">
            <a:extLst>
              <a:ext uri="{FF2B5EF4-FFF2-40B4-BE49-F238E27FC236}">
                <a16:creationId xmlns:a16="http://schemas.microsoft.com/office/drawing/2014/main" id="{B0FA6D3E-FB7A-490B-85C4-27798138DE1D}"/>
              </a:ext>
            </a:extLst>
          </p:cNvPr>
          <p:cNvSpPr>
            <a:spLocks noGrp="1"/>
          </p:cNvSpPr>
          <p:nvPr>
            <p:ph type="sldNum" sz="quarter" idx="18"/>
          </p:nvPr>
        </p:nvSpPr>
        <p:spPr/>
        <p:txBody>
          <a:bodyPr/>
          <a:lstStyle/>
          <a:p>
            <a:fld id="{8699F50C-BE38-4BD0-BA84-9B090E1F2B9B}" type="slidenum">
              <a:rPr lang="en-IN" smtClean="0"/>
              <a:t>15</a:t>
            </a:fld>
            <a:endParaRPr lang="en-IN" dirty="0"/>
          </a:p>
        </p:txBody>
      </p:sp>
      <p:sp>
        <p:nvSpPr>
          <p:cNvPr id="6" name="Title 5">
            <a:extLst>
              <a:ext uri="{FF2B5EF4-FFF2-40B4-BE49-F238E27FC236}">
                <a16:creationId xmlns:a16="http://schemas.microsoft.com/office/drawing/2014/main" id="{4DA319E7-3FCC-4BAF-872B-DBE0D3E00224}"/>
              </a:ext>
            </a:extLst>
          </p:cNvPr>
          <p:cNvSpPr>
            <a:spLocks noGrp="1"/>
          </p:cNvSpPr>
          <p:nvPr>
            <p:ph type="title"/>
          </p:nvPr>
        </p:nvSpPr>
        <p:spPr>
          <a:xfrm>
            <a:off x="570536" y="590363"/>
            <a:ext cx="9889160" cy="1147969"/>
          </a:xfrm>
        </p:spPr>
        <p:txBody>
          <a:bodyPr>
            <a:normAutofit fontScale="90000"/>
          </a:bodyPr>
          <a:lstStyle/>
          <a:p>
            <a:br>
              <a:rPr lang="en-US" dirty="0"/>
            </a:br>
            <a:br>
              <a:rPr lang="en-US" dirty="0"/>
            </a:br>
            <a:r>
              <a:rPr lang="en-US" dirty="0"/>
              <a:t>Let’s Be Friends</a:t>
            </a:r>
          </a:p>
        </p:txBody>
      </p:sp>
      <p:sp>
        <p:nvSpPr>
          <p:cNvPr id="8" name="TextBox 2">
            <a:extLst>
              <a:ext uri="{FF2B5EF4-FFF2-40B4-BE49-F238E27FC236}">
                <a16:creationId xmlns:a16="http://schemas.microsoft.com/office/drawing/2014/main" id="{6711F18D-E25C-460F-8DED-AC2AD0D648E4}"/>
              </a:ext>
            </a:extLst>
          </p:cNvPr>
          <p:cNvSpPr txBox="1">
            <a:spLocks noChangeArrowheads="1"/>
          </p:cNvSpPr>
          <p:nvPr/>
        </p:nvSpPr>
        <p:spPr bwMode="auto">
          <a:xfrm>
            <a:off x="5377766" y="5569545"/>
            <a:ext cx="589485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a:solidFill>
                  <a:srgbClr val="67737A"/>
                </a:solidFill>
                <a:latin typeface="+mn-lt"/>
              </a:rPr>
              <a:t>1717 K St. NW, Suite 900, Washington DC</a:t>
            </a:r>
          </a:p>
          <a:p>
            <a:pPr algn="ctr"/>
            <a:r>
              <a:rPr lang="en-US" altLang="en-US" b="1" dirty="0">
                <a:solidFill>
                  <a:srgbClr val="67737A"/>
                </a:solidFill>
                <a:latin typeface="+mn-lt"/>
              </a:rPr>
              <a:t>202.851.8200</a:t>
            </a:r>
          </a:p>
          <a:p>
            <a:pPr algn="ctr"/>
            <a:r>
              <a:rPr lang="en-US" altLang="en-US" b="1" dirty="0">
                <a:solidFill>
                  <a:srgbClr val="67737A"/>
                </a:solidFill>
                <a:latin typeface="+mn-lt"/>
              </a:rPr>
              <a:t>(</a:t>
            </a:r>
            <a:r>
              <a:rPr lang="en-US" altLang="en-US" sz="1600" b="1" dirty="0">
                <a:solidFill>
                  <a:srgbClr val="67737A"/>
                </a:solidFill>
                <a:latin typeface="+mn-lt"/>
              </a:rPr>
              <a:t>By appointment only</a:t>
            </a:r>
            <a:r>
              <a:rPr lang="en-US" altLang="en-US" b="1" dirty="0">
                <a:solidFill>
                  <a:srgbClr val="67737A"/>
                </a:solidFill>
                <a:latin typeface="+mn-lt"/>
              </a:rPr>
              <a:t>)</a:t>
            </a:r>
          </a:p>
        </p:txBody>
      </p:sp>
      <p:sp>
        <p:nvSpPr>
          <p:cNvPr id="14" name="TextBox 3">
            <a:extLst>
              <a:ext uri="{FF2B5EF4-FFF2-40B4-BE49-F238E27FC236}">
                <a16:creationId xmlns:a16="http://schemas.microsoft.com/office/drawing/2014/main" id="{40EF2D48-93A1-4E17-A752-B1AE1A9D3B52}"/>
              </a:ext>
            </a:extLst>
          </p:cNvPr>
          <p:cNvSpPr txBox="1">
            <a:spLocks noChangeArrowheads="1"/>
          </p:cNvSpPr>
          <p:nvPr/>
        </p:nvSpPr>
        <p:spPr bwMode="auto">
          <a:xfrm>
            <a:off x="570536" y="5622821"/>
            <a:ext cx="4429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defTabSz="457200"/>
            <a:r>
              <a:rPr lang="en-US" b="1" dirty="0">
                <a:solidFill>
                  <a:srgbClr val="67737A"/>
                </a:solidFill>
                <a:latin typeface="+mn-lt"/>
                <a:cs typeface="Calibri" panose="020F0502020204030204" pitchFamily="34" charset="0"/>
              </a:rPr>
              <a:t>1201 Main St., Suite 1350, Dallas, Texas</a:t>
            </a:r>
          </a:p>
          <a:p>
            <a:pPr algn="ctr" defTabSz="457200"/>
            <a:r>
              <a:rPr lang="en-US" b="1" dirty="0">
                <a:solidFill>
                  <a:srgbClr val="67737A"/>
                </a:solidFill>
                <a:latin typeface="+mn-lt"/>
                <a:cs typeface="Calibri" panose="020F0502020204030204" pitchFamily="34" charset="0"/>
              </a:rPr>
              <a:t>214.295.8473</a:t>
            </a:r>
          </a:p>
        </p:txBody>
      </p:sp>
      <p:pic>
        <p:nvPicPr>
          <p:cNvPr id="2" name="Picture 1">
            <a:extLst>
              <a:ext uri="{FF2B5EF4-FFF2-40B4-BE49-F238E27FC236}">
                <a16:creationId xmlns:a16="http://schemas.microsoft.com/office/drawing/2014/main" id="{FA3B4FD7-8EDE-E797-3AA1-BE74FFF09DE3}"/>
              </a:ext>
            </a:extLst>
          </p:cNvPr>
          <p:cNvPicPr>
            <a:picLocks noChangeAspect="1"/>
          </p:cNvPicPr>
          <p:nvPr/>
        </p:nvPicPr>
        <p:blipFill>
          <a:blip r:embed="rId3"/>
          <a:stretch>
            <a:fillRect/>
          </a:stretch>
        </p:blipFill>
        <p:spPr>
          <a:xfrm>
            <a:off x="1563195" y="1956328"/>
            <a:ext cx="2188654" cy="2743438"/>
          </a:xfrm>
          <a:prstGeom prst="rect">
            <a:avLst/>
          </a:prstGeom>
        </p:spPr>
      </p:pic>
      <p:pic>
        <p:nvPicPr>
          <p:cNvPr id="3" name="Picture 2">
            <a:extLst>
              <a:ext uri="{FF2B5EF4-FFF2-40B4-BE49-F238E27FC236}">
                <a16:creationId xmlns:a16="http://schemas.microsoft.com/office/drawing/2014/main" id="{F5A69AE4-79E2-DD6F-D6DB-9A8A3C27DBE5}"/>
              </a:ext>
            </a:extLst>
          </p:cNvPr>
          <p:cNvPicPr>
            <a:picLocks noChangeAspect="1"/>
          </p:cNvPicPr>
          <p:nvPr/>
        </p:nvPicPr>
        <p:blipFill>
          <a:blip r:embed="rId4"/>
          <a:stretch>
            <a:fillRect/>
          </a:stretch>
        </p:blipFill>
        <p:spPr>
          <a:xfrm>
            <a:off x="7345825" y="1966932"/>
            <a:ext cx="2188655" cy="2738100"/>
          </a:xfrm>
          <a:prstGeom prst="rect">
            <a:avLst/>
          </a:prstGeom>
        </p:spPr>
      </p:pic>
      <p:pic>
        <p:nvPicPr>
          <p:cNvPr id="9" name="Picture 8">
            <a:extLst>
              <a:ext uri="{FF2B5EF4-FFF2-40B4-BE49-F238E27FC236}">
                <a16:creationId xmlns:a16="http://schemas.microsoft.com/office/drawing/2014/main" id="{F99B8316-F0CD-44CB-BB00-8C6990FA9508}"/>
              </a:ext>
            </a:extLst>
          </p:cNvPr>
          <p:cNvPicPr>
            <a:picLocks noChangeAspect="1"/>
          </p:cNvPicPr>
          <p:nvPr/>
        </p:nvPicPr>
        <p:blipFill>
          <a:blip r:embed="rId5"/>
          <a:stretch>
            <a:fillRect/>
          </a:stretch>
        </p:blipFill>
        <p:spPr>
          <a:xfrm>
            <a:off x="614526" y="4813561"/>
            <a:ext cx="4194412" cy="1831714"/>
          </a:xfrm>
          <a:prstGeom prst="rect">
            <a:avLst/>
          </a:prstGeom>
        </p:spPr>
      </p:pic>
      <p:sp>
        <p:nvSpPr>
          <p:cNvPr id="10" name="TextBox 9">
            <a:extLst>
              <a:ext uri="{FF2B5EF4-FFF2-40B4-BE49-F238E27FC236}">
                <a16:creationId xmlns:a16="http://schemas.microsoft.com/office/drawing/2014/main" id="{B528325E-E422-C25D-7138-68AA18155D90}"/>
              </a:ext>
            </a:extLst>
          </p:cNvPr>
          <p:cNvSpPr txBox="1"/>
          <p:nvPr/>
        </p:nvSpPr>
        <p:spPr>
          <a:xfrm>
            <a:off x="7083552" y="4813561"/>
            <a:ext cx="3230880" cy="615553"/>
          </a:xfrm>
          <a:prstGeom prst="rect">
            <a:avLst/>
          </a:prstGeom>
          <a:noFill/>
        </p:spPr>
        <p:txBody>
          <a:bodyPr wrap="square" rtlCol="0">
            <a:spAutoFit/>
          </a:bodyPr>
          <a:lstStyle/>
          <a:p>
            <a:r>
              <a:rPr lang="en-US" b="1" i="1" dirty="0"/>
              <a:t>Camille Edwards, Associate</a:t>
            </a:r>
          </a:p>
          <a:p>
            <a:r>
              <a:rPr lang="en-US" sz="1600" b="1" i="1" dirty="0">
                <a:hlinkClick r:id="rId6"/>
              </a:rPr>
              <a:t>Camille@torrestradelaw.com</a:t>
            </a:r>
            <a:r>
              <a:rPr lang="en-US" sz="1600" b="1" i="1" dirty="0"/>
              <a:t> </a:t>
            </a:r>
          </a:p>
        </p:txBody>
      </p:sp>
    </p:spTree>
    <p:extLst>
      <p:ext uri="{BB962C8B-B14F-4D97-AF65-F5344CB8AC3E}">
        <p14:creationId xmlns:p14="http://schemas.microsoft.com/office/powerpoint/2010/main" val="4269910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BCA6A3-E926-7CF5-2D03-43F99F736041}"/>
              </a:ext>
            </a:extLst>
          </p:cNvPr>
          <p:cNvSpPr>
            <a:spLocks noGrp="1"/>
          </p:cNvSpPr>
          <p:nvPr>
            <p:ph sz="half" idx="13"/>
          </p:nvPr>
        </p:nvSpPr>
        <p:spPr/>
        <p:txBody>
          <a:bodyPr/>
          <a:lstStyle/>
          <a:p>
            <a:pPr>
              <a:buBlip>
                <a:blip r:embed="rId3"/>
              </a:buBlip>
            </a:pPr>
            <a:r>
              <a:rPr lang="en-US" dirty="0">
                <a:solidFill>
                  <a:schemeClr val="tx1"/>
                </a:solidFill>
                <a:hlinkClick r:id="rId4"/>
              </a:rPr>
              <a:t>Torres Trade Trump Table </a:t>
            </a:r>
            <a:r>
              <a:rPr lang="en-US" dirty="0">
                <a:solidFill>
                  <a:schemeClr val="tx1"/>
                </a:solidFill>
              </a:rPr>
              <a:t>– Keep track of all trade-related actions under the second Trump administration including new executive orders, agency rules and determinations, sanctions &amp; export controls, tariff updates, and key litigation. </a:t>
            </a:r>
          </a:p>
          <a:p>
            <a:pPr>
              <a:buBlip>
                <a:blip r:embed="rId3"/>
              </a:buBlip>
            </a:pPr>
            <a:r>
              <a:rPr lang="en-US" dirty="0">
                <a:solidFill>
                  <a:schemeClr val="tx1"/>
                </a:solidFill>
                <a:hlinkClick r:id="rId4"/>
              </a:rPr>
              <a:t>Global Tariff Navigator</a:t>
            </a:r>
            <a:r>
              <a:rPr lang="en-US" dirty="0">
                <a:solidFill>
                  <a:schemeClr val="tx1"/>
                </a:solidFill>
              </a:rPr>
              <a:t>– Country-specific tariff rates provided all in once place, with up-to-date rates, notes on potential future country-specific actions to be aware of, and effective dates for tariff actions. </a:t>
            </a:r>
          </a:p>
          <a:p>
            <a:pPr>
              <a:buBlip>
                <a:blip r:embed="rId3"/>
              </a:buBlip>
            </a:pPr>
            <a:r>
              <a:rPr lang="en-US" dirty="0">
                <a:solidFill>
                  <a:schemeClr val="tx1"/>
                </a:solidFill>
                <a:hlinkClick r:id="rId5"/>
              </a:rPr>
              <a:t>Torres Trade Law Newsletter </a:t>
            </a:r>
            <a:r>
              <a:rPr lang="en-US" dirty="0">
                <a:solidFill>
                  <a:schemeClr val="tx1"/>
                </a:solidFill>
              </a:rPr>
              <a:t>– periodic news on topics related to international trade, national security, foreign investment, legal updates, and compliance practices. </a:t>
            </a:r>
          </a:p>
        </p:txBody>
      </p:sp>
      <p:sp>
        <p:nvSpPr>
          <p:cNvPr id="4" name="Footer Placeholder 3">
            <a:extLst>
              <a:ext uri="{FF2B5EF4-FFF2-40B4-BE49-F238E27FC236}">
                <a16:creationId xmlns:a16="http://schemas.microsoft.com/office/drawing/2014/main" id="{1EA6BB77-DEE1-E324-73C0-C1178E644EF2}"/>
              </a:ext>
            </a:extLst>
          </p:cNvPr>
          <p:cNvSpPr>
            <a:spLocks noGrp="1"/>
          </p:cNvSpPr>
          <p:nvPr>
            <p:ph type="ftr" sz="quarter" idx="17"/>
          </p:nvPr>
        </p:nvSpPr>
        <p:spPr/>
        <p:txBody>
          <a:bodyPr/>
          <a:lstStyle/>
          <a:p>
            <a:endParaRPr lang="en-IN"/>
          </a:p>
          <a:p>
            <a:endParaRPr lang="en-IN"/>
          </a:p>
        </p:txBody>
      </p:sp>
      <p:sp>
        <p:nvSpPr>
          <p:cNvPr id="5" name="Slide Number Placeholder 4">
            <a:extLst>
              <a:ext uri="{FF2B5EF4-FFF2-40B4-BE49-F238E27FC236}">
                <a16:creationId xmlns:a16="http://schemas.microsoft.com/office/drawing/2014/main" id="{6DEE8D79-518E-943C-C63F-27EFAB90A8A0}"/>
              </a:ext>
            </a:extLst>
          </p:cNvPr>
          <p:cNvSpPr>
            <a:spLocks noGrp="1"/>
          </p:cNvSpPr>
          <p:nvPr>
            <p:ph type="sldNum" sz="quarter" idx="18"/>
          </p:nvPr>
        </p:nvSpPr>
        <p:spPr/>
        <p:txBody>
          <a:bodyPr/>
          <a:lstStyle/>
          <a:p>
            <a:fld id="{8699F50C-BE38-4BD0-BA84-9B090E1F2B9B}" type="slidenum">
              <a:rPr lang="en-IN" smtClean="0"/>
              <a:t>16</a:t>
            </a:fld>
            <a:endParaRPr lang="en-IN"/>
          </a:p>
        </p:txBody>
      </p:sp>
      <p:sp>
        <p:nvSpPr>
          <p:cNvPr id="6" name="Title 5">
            <a:extLst>
              <a:ext uri="{FF2B5EF4-FFF2-40B4-BE49-F238E27FC236}">
                <a16:creationId xmlns:a16="http://schemas.microsoft.com/office/drawing/2014/main" id="{4308104D-83ED-36C9-6632-5888D8FFE3F0}"/>
              </a:ext>
            </a:extLst>
          </p:cNvPr>
          <p:cNvSpPr>
            <a:spLocks noGrp="1"/>
          </p:cNvSpPr>
          <p:nvPr>
            <p:ph type="title"/>
          </p:nvPr>
        </p:nvSpPr>
        <p:spPr>
          <a:xfrm>
            <a:off x="665636" y="165790"/>
            <a:ext cx="8333222" cy="1147969"/>
          </a:xfrm>
        </p:spPr>
        <p:txBody>
          <a:bodyPr/>
          <a:lstStyle/>
          <a:p>
            <a:pPr algn="ctr"/>
            <a:r>
              <a:rPr lang="en-US" dirty="0"/>
              <a:t>Resources </a:t>
            </a:r>
          </a:p>
        </p:txBody>
      </p:sp>
    </p:spTree>
    <p:extLst>
      <p:ext uri="{BB962C8B-B14F-4D97-AF65-F5344CB8AC3E}">
        <p14:creationId xmlns:p14="http://schemas.microsoft.com/office/powerpoint/2010/main" val="4233606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844D34-37DC-46F7-BD88-CADC6F31A9F3}"/>
              </a:ext>
            </a:extLst>
          </p:cNvPr>
          <p:cNvSpPr>
            <a:spLocks noGrp="1"/>
          </p:cNvSpPr>
          <p:nvPr>
            <p:ph idx="1"/>
          </p:nvPr>
        </p:nvSpPr>
        <p:spPr>
          <a:xfrm>
            <a:off x="541006" y="2338801"/>
            <a:ext cx="7458516" cy="2958275"/>
          </a:xfrm>
        </p:spPr>
        <p:txBody>
          <a:bodyPr>
            <a:noAutofit/>
          </a:bodyPr>
          <a:lstStyle/>
          <a:p>
            <a:pPr>
              <a:buClr>
                <a:srgbClr val="904A3C"/>
              </a:buClr>
              <a:buBlip>
                <a:blip r:embed="rId3"/>
              </a:buBlip>
            </a:pPr>
            <a:r>
              <a:rPr lang="en-US" sz="2000" dirty="0">
                <a:solidFill>
                  <a:srgbClr val="6C6C6C"/>
                </a:solidFill>
              </a:rPr>
              <a:t>At Torres Trade Law, we work with U.S. and international clients – from multinationals and Fortune 500 companies to medium-sized businesses and startups – to successfully import and export goods, technology, and services. We regularly assist clients navigate regulatory challenges posed by U.S. and foreign trade policies, including China tariffs, Iran and Russia sanctions, and the export of defense-related goods and controlled or emerging technologies. </a:t>
            </a:r>
          </a:p>
          <a:p>
            <a:pPr>
              <a:buClr>
                <a:srgbClr val="904A3C"/>
              </a:buClr>
              <a:buBlip>
                <a:blip r:embed="rId3"/>
              </a:buBlip>
            </a:pPr>
            <a:r>
              <a:rPr lang="en-US" sz="2000" dirty="0">
                <a:solidFill>
                  <a:srgbClr val="6C6C6C"/>
                </a:solidFill>
              </a:rPr>
              <a:t>In addition, we also have experience assisting clients with a wide range of foreign investment matters, including the Committee on Foreign Investment in the United States (CFIUS) administering the Foreign Investment Risk Review Modernization Act of 2018 (FIRRMA).</a:t>
            </a:r>
          </a:p>
        </p:txBody>
      </p:sp>
      <p:sp>
        <p:nvSpPr>
          <p:cNvPr id="4" name="Text Placeholder 3">
            <a:extLst>
              <a:ext uri="{FF2B5EF4-FFF2-40B4-BE49-F238E27FC236}">
                <a16:creationId xmlns:a16="http://schemas.microsoft.com/office/drawing/2014/main" id="{F49AD211-4825-418E-BEDD-E341AE504231}"/>
              </a:ext>
            </a:extLst>
          </p:cNvPr>
          <p:cNvSpPr>
            <a:spLocks noGrp="1"/>
          </p:cNvSpPr>
          <p:nvPr>
            <p:ph type="body" sz="quarter" idx="13"/>
          </p:nvPr>
        </p:nvSpPr>
        <p:spPr>
          <a:xfrm>
            <a:off x="561019" y="1650356"/>
            <a:ext cx="7342621" cy="608895"/>
          </a:xfrm>
        </p:spPr>
        <p:txBody>
          <a:bodyPr>
            <a:normAutofit lnSpcReduction="10000"/>
          </a:bodyPr>
          <a:lstStyle/>
          <a:p>
            <a:r>
              <a:rPr lang="da-DK" sz="2000" b="1">
                <a:solidFill>
                  <a:srgbClr val="67737A"/>
                </a:solidFill>
                <a:latin typeface="Gadugi" panose="020B0502040204020203" pitchFamily="34" charset="0"/>
                <a:ea typeface="Gadugi" panose="020B0502040204020203" pitchFamily="34" charset="0"/>
              </a:rPr>
              <a:t>An International Trade &amp; National Security  Firm</a:t>
            </a:r>
            <a:endParaRPr lang="en-IN" sz="2000" b="1">
              <a:solidFill>
                <a:srgbClr val="67737A"/>
              </a:solidFill>
              <a:latin typeface="Gadugi" panose="020B0502040204020203" pitchFamily="34" charset="0"/>
              <a:ea typeface="Gadugi" panose="020B0502040204020203" pitchFamily="34" charset="0"/>
            </a:endParaRPr>
          </a:p>
          <a:p>
            <a:endParaRPr lang="en-US"/>
          </a:p>
        </p:txBody>
      </p:sp>
      <p:sp>
        <p:nvSpPr>
          <p:cNvPr id="5" name="Title 4">
            <a:extLst>
              <a:ext uri="{FF2B5EF4-FFF2-40B4-BE49-F238E27FC236}">
                <a16:creationId xmlns:a16="http://schemas.microsoft.com/office/drawing/2014/main" id="{3D5167DE-F523-4DCD-82E7-33BE0ADDB033}"/>
              </a:ext>
            </a:extLst>
          </p:cNvPr>
          <p:cNvSpPr>
            <a:spLocks noGrp="1"/>
          </p:cNvSpPr>
          <p:nvPr>
            <p:ph type="title"/>
          </p:nvPr>
        </p:nvSpPr>
        <p:spPr>
          <a:xfrm>
            <a:off x="531378" y="343326"/>
            <a:ext cx="7342622" cy="1215566"/>
          </a:xfrm>
        </p:spPr>
        <p:txBody>
          <a:bodyPr>
            <a:normAutofit/>
          </a:bodyPr>
          <a:lstStyle/>
          <a:p>
            <a:r>
              <a:rPr lang="en-US" sz="4000">
                <a:solidFill>
                  <a:srgbClr val="904A3C"/>
                </a:solidFill>
                <a:latin typeface="Gadugi" panose="020B0502040204020203" pitchFamily="34" charset="0"/>
                <a:ea typeface="Gadugi" panose="020B0502040204020203" pitchFamily="34" charset="0"/>
              </a:rPr>
              <a:t>About Torres Trade Law </a:t>
            </a:r>
          </a:p>
        </p:txBody>
      </p:sp>
      <p:sp>
        <p:nvSpPr>
          <p:cNvPr id="6" name="Slide Number Placeholder 5">
            <a:extLst>
              <a:ext uri="{FF2B5EF4-FFF2-40B4-BE49-F238E27FC236}">
                <a16:creationId xmlns:a16="http://schemas.microsoft.com/office/drawing/2014/main" id="{74480C5C-01DC-4ACD-A81D-3D30C0A414CB}"/>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pic>
        <p:nvPicPr>
          <p:cNvPr id="7" name="Picture 2">
            <a:extLst>
              <a:ext uri="{FF2B5EF4-FFF2-40B4-BE49-F238E27FC236}">
                <a16:creationId xmlns:a16="http://schemas.microsoft.com/office/drawing/2014/main" id="{2B8E1526-6D15-91BF-3DEA-559952766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217" y="6094203"/>
            <a:ext cx="1419930" cy="4531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F14628DC-7229-57E4-C686-5477F269CC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40" y="6094203"/>
            <a:ext cx="1731748" cy="5242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66693C1-4001-FB02-432D-1400B2893CC8}"/>
              </a:ext>
            </a:extLst>
          </p:cNvPr>
          <p:cNvPicPr>
            <a:picLocks noChangeAspect="1"/>
          </p:cNvPicPr>
          <p:nvPr/>
        </p:nvPicPr>
        <p:blipFill>
          <a:blip r:embed="rId6"/>
          <a:stretch>
            <a:fillRect/>
          </a:stretch>
        </p:blipFill>
        <p:spPr>
          <a:xfrm>
            <a:off x="7999522" y="5982918"/>
            <a:ext cx="1165915" cy="63964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69A50BEA-875D-D70A-D76B-BEC13C00CA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061" y="6229403"/>
            <a:ext cx="1330664" cy="168636"/>
          </a:xfrm>
          <a:prstGeom prst="rect">
            <a:avLst/>
          </a:prstGeom>
        </p:spPr>
      </p:pic>
      <p:pic>
        <p:nvPicPr>
          <p:cNvPr id="18" name="Picture 17">
            <a:extLst>
              <a:ext uri="{FF2B5EF4-FFF2-40B4-BE49-F238E27FC236}">
                <a16:creationId xmlns:a16="http://schemas.microsoft.com/office/drawing/2014/main" id="{48718BE3-10DB-4E1C-4865-6B373639D91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78038" y="5957076"/>
            <a:ext cx="682308" cy="682308"/>
          </a:xfrm>
          <a:prstGeom prst="rect">
            <a:avLst/>
          </a:prstGeom>
        </p:spPr>
      </p:pic>
      <p:pic>
        <p:nvPicPr>
          <p:cNvPr id="19" name="Picture 18">
            <a:extLst>
              <a:ext uri="{FF2B5EF4-FFF2-40B4-BE49-F238E27FC236}">
                <a16:creationId xmlns:a16="http://schemas.microsoft.com/office/drawing/2014/main" id="{FFA25862-D792-79F1-61CE-1297195DEEF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912169" y="5952857"/>
            <a:ext cx="961208" cy="806985"/>
          </a:xfrm>
          <a:prstGeom prst="rect">
            <a:avLst/>
          </a:prstGeom>
        </p:spPr>
      </p:pic>
      <p:pic>
        <p:nvPicPr>
          <p:cNvPr id="20" name="Picture 19">
            <a:extLst>
              <a:ext uri="{FF2B5EF4-FFF2-40B4-BE49-F238E27FC236}">
                <a16:creationId xmlns:a16="http://schemas.microsoft.com/office/drawing/2014/main" id="{F92DC8F5-2D58-B89A-913C-ABB9AED08C7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3377" y="5936941"/>
            <a:ext cx="957308" cy="803711"/>
          </a:xfrm>
          <a:prstGeom prst="rect">
            <a:avLst/>
          </a:prstGeom>
        </p:spPr>
      </p:pic>
      <p:pic>
        <p:nvPicPr>
          <p:cNvPr id="21" name="Picture 20" descr="A blue and white logo&#10;&#10;Description automatically generated">
            <a:extLst>
              <a:ext uri="{FF2B5EF4-FFF2-40B4-BE49-F238E27FC236}">
                <a16:creationId xmlns:a16="http://schemas.microsoft.com/office/drawing/2014/main" id="{39BAA406-6A38-56D2-06C6-177858496D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47807" y="6034653"/>
            <a:ext cx="1049645" cy="527155"/>
          </a:xfrm>
          <a:prstGeom prst="rect">
            <a:avLst/>
          </a:prstGeom>
        </p:spPr>
      </p:pic>
      <p:pic>
        <p:nvPicPr>
          <p:cNvPr id="22" name="Picture 21" descr="A blue and black logo&#10;&#10;Description automatically generated">
            <a:extLst>
              <a:ext uri="{FF2B5EF4-FFF2-40B4-BE49-F238E27FC236}">
                <a16:creationId xmlns:a16="http://schemas.microsoft.com/office/drawing/2014/main" id="{C39DCC46-BDF9-A489-C759-1CBD16A66A2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79822" y="5785849"/>
            <a:ext cx="937262" cy="937262"/>
          </a:xfrm>
          <a:prstGeom prst="rect">
            <a:avLst/>
          </a:prstGeom>
        </p:spPr>
      </p:pic>
    </p:spTree>
    <p:extLst>
      <p:ext uri="{BB962C8B-B14F-4D97-AF65-F5344CB8AC3E}">
        <p14:creationId xmlns:p14="http://schemas.microsoft.com/office/powerpoint/2010/main" val="40710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BD090C8-667F-4C04-B7AE-AA400A5078C1}"/>
              </a:ext>
            </a:extLst>
          </p:cNvPr>
          <p:cNvSpPr>
            <a:spLocks noGrp="1"/>
          </p:cNvSpPr>
          <p:nvPr>
            <p:ph idx="1"/>
          </p:nvPr>
        </p:nvSpPr>
        <p:spPr>
          <a:xfrm>
            <a:off x="583039" y="1897743"/>
            <a:ext cx="4723926" cy="3994299"/>
          </a:xfrm>
        </p:spPr>
        <p:txBody>
          <a:bodyPr lIns="91440" tIns="45720" rIns="91440" bIns="45720" anchor="t">
            <a:normAutofit/>
          </a:bodyPr>
          <a:lstStyle/>
          <a:p>
            <a:pPr>
              <a:buClr>
                <a:schemeClr val="accent1"/>
              </a:buClr>
              <a:buBlip>
                <a:blip r:embed="rId3"/>
              </a:buBlip>
              <a:defRPr/>
            </a:pPr>
            <a:r>
              <a:rPr lang="en-US" sz="2800" dirty="0">
                <a:solidFill>
                  <a:schemeClr val="bg1"/>
                </a:solidFill>
                <a:ea typeface="Calibri"/>
                <a:cs typeface="Calibri"/>
              </a:rPr>
              <a:t>Tariffs Background, Authorities, and Latest Updates</a:t>
            </a:r>
          </a:p>
          <a:p>
            <a:pPr>
              <a:buClr>
                <a:schemeClr val="accent1"/>
              </a:buClr>
              <a:buBlip>
                <a:blip r:embed="rId3"/>
              </a:buBlip>
              <a:defRPr/>
            </a:pPr>
            <a:r>
              <a:rPr lang="en-US" sz="2800" dirty="0">
                <a:solidFill>
                  <a:schemeClr val="bg1"/>
                </a:solidFill>
                <a:ea typeface="Calibri"/>
                <a:cs typeface="Calibri"/>
              </a:rPr>
              <a:t>Legal Challenges</a:t>
            </a:r>
          </a:p>
          <a:p>
            <a:pPr>
              <a:buClr>
                <a:schemeClr val="accent1"/>
              </a:buClr>
              <a:buBlip>
                <a:blip r:embed="rId3"/>
              </a:buBlip>
              <a:defRPr/>
            </a:pPr>
            <a:r>
              <a:rPr lang="en-US" sz="2800" dirty="0">
                <a:solidFill>
                  <a:schemeClr val="bg1"/>
                </a:solidFill>
                <a:ea typeface="Calibri"/>
                <a:cs typeface="Calibri"/>
              </a:rPr>
              <a:t>Enforcement</a:t>
            </a:r>
          </a:p>
          <a:p>
            <a:pPr>
              <a:buClr>
                <a:schemeClr val="accent1"/>
              </a:buClr>
              <a:buBlip>
                <a:blip r:embed="rId3"/>
              </a:buBlip>
              <a:defRPr/>
            </a:pPr>
            <a:r>
              <a:rPr lang="en-US" sz="2800" dirty="0">
                <a:solidFill>
                  <a:schemeClr val="bg1"/>
                </a:solidFill>
                <a:ea typeface="Calibri"/>
                <a:cs typeface="Calibri"/>
              </a:rPr>
              <a:t>Issue Spotting and Compliance Strategies</a:t>
            </a:r>
          </a:p>
          <a:p>
            <a:pPr marL="457200" lvl="1" indent="0">
              <a:buClr>
                <a:schemeClr val="accent1"/>
              </a:buClr>
              <a:buNone/>
              <a:defRPr/>
            </a:pPr>
            <a:endParaRPr lang="en-US" dirty="0">
              <a:solidFill>
                <a:schemeClr val="bg1"/>
              </a:solidFill>
              <a:ea typeface="Calibri"/>
              <a:cs typeface="Calibri"/>
            </a:endParaRPr>
          </a:p>
          <a:p>
            <a:pPr marL="0" indent="0">
              <a:buClr>
                <a:srgbClr val="AC2004"/>
              </a:buClr>
              <a:buNone/>
            </a:pPr>
            <a:endParaRPr lang="en-US" dirty="0">
              <a:solidFill>
                <a:srgbClr val="67737A"/>
              </a:solidFill>
              <a:ea typeface="Calibri" panose="020F0502020204030204"/>
              <a:cs typeface="Calibri" panose="020F0502020204030204" pitchFamily="34" charset="0"/>
            </a:endParaRPr>
          </a:p>
          <a:p>
            <a:pPr>
              <a:buClr>
                <a:srgbClr val="C43508"/>
              </a:buClr>
            </a:pPr>
            <a:endParaRPr lang="en-US" dirty="0">
              <a:solidFill>
                <a:srgbClr val="D8D8D8"/>
              </a:solidFill>
              <a:ea typeface="Calibri" panose="020F0502020204030204"/>
              <a:cs typeface="Calibri" panose="020F0502020204030204" pitchFamily="34" charset="0"/>
            </a:endParaRPr>
          </a:p>
        </p:txBody>
      </p:sp>
      <p:sp>
        <p:nvSpPr>
          <p:cNvPr id="6" name="Slide Number Placeholder 5">
            <a:extLst>
              <a:ext uri="{FF2B5EF4-FFF2-40B4-BE49-F238E27FC236}">
                <a16:creationId xmlns:a16="http://schemas.microsoft.com/office/drawing/2014/main" id="{DBDB8562-CC8A-4630-AAC0-8CE56267CAF6}"/>
              </a:ext>
            </a:extLst>
          </p:cNvPr>
          <p:cNvSpPr>
            <a:spLocks noGrp="1"/>
          </p:cNvSpPr>
          <p:nvPr>
            <p:ph type="sldNum" sz="quarter" idx="15"/>
          </p:nvPr>
        </p:nvSpPr>
        <p:spPr/>
        <p:txBody>
          <a:bodyPr/>
          <a:lstStyle/>
          <a:p>
            <a:fld id="{B5ECA386-0197-458A-813D-EBAE79DA3DD6}" type="slidenum">
              <a:rPr lang="en-US" smtClean="0"/>
              <a:t>3</a:t>
            </a:fld>
            <a:endParaRPr lang="en-US"/>
          </a:p>
        </p:txBody>
      </p:sp>
      <p:sp>
        <p:nvSpPr>
          <p:cNvPr id="4" name="Date Placeholder 3">
            <a:extLst>
              <a:ext uri="{FF2B5EF4-FFF2-40B4-BE49-F238E27FC236}">
                <a16:creationId xmlns:a16="http://schemas.microsoft.com/office/drawing/2014/main" id="{6C38BE2B-A508-4213-9E2A-2325BCB20E6D}"/>
              </a:ext>
            </a:extLst>
          </p:cNvPr>
          <p:cNvSpPr>
            <a:spLocks noGrp="1"/>
          </p:cNvSpPr>
          <p:nvPr>
            <p:ph type="dt" sz="half" idx="4294967295"/>
          </p:nvPr>
        </p:nvSpPr>
        <p:spPr/>
        <p:txBody>
          <a:bodyPr/>
          <a:lstStyle/>
          <a:p>
            <a:endParaRPr lang="en-US">
              <a:solidFill>
                <a:schemeClr val="bg2"/>
              </a:solidFill>
            </a:endParaRPr>
          </a:p>
        </p:txBody>
      </p:sp>
      <p:pic>
        <p:nvPicPr>
          <p:cNvPr id="11" name="Picture Placeholder 12">
            <a:extLst>
              <a:ext uri="{FF2B5EF4-FFF2-40B4-BE49-F238E27FC236}">
                <a16:creationId xmlns:a16="http://schemas.microsoft.com/office/drawing/2014/main" id="{2C2C2E17-9288-4120-8883-7DECDCC1D19E}"/>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tretch>
            <a:fillRect/>
          </a:stretch>
        </p:blipFill>
        <p:spPr>
          <a:xfrm>
            <a:off x="7130473" y="2441196"/>
            <a:ext cx="5043585" cy="4416804"/>
          </a:xfrm>
        </p:spPr>
      </p:pic>
      <p:sp>
        <p:nvSpPr>
          <p:cNvPr id="9" name="Footer Placeholder 3">
            <a:extLst>
              <a:ext uri="{FF2B5EF4-FFF2-40B4-BE49-F238E27FC236}">
                <a16:creationId xmlns:a16="http://schemas.microsoft.com/office/drawing/2014/main" id="{B762601E-A2F5-4019-A644-08481EB55D20}"/>
              </a:ext>
            </a:extLst>
          </p:cNvPr>
          <p:cNvSpPr>
            <a:spLocks noGrp="1"/>
          </p:cNvSpPr>
          <p:nvPr>
            <p:ph type="ftr" sz="quarter" idx="14"/>
          </p:nvPr>
        </p:nvSpPr>
        <p:spPr>
          <a:xfrm>
            <a:off x="0" y="6492875"/>
            <a:ext cx="4114800" cy="365125"/>
          </a:xfrm>
        </p:spPr>
        <p:txBody>
          <a:bodyPr/>
          <a:lstStyle>
            <a:lvl1pPr>
              <a:defRPr>
                <a:solidFill>
                  <a:srgbClr val="67737A"/>
                </a:solidFill>
              </a:defRPr>
            </a:lvl1pPr>
          </a:lstStyle>
          <a:p>
            <a:pPr>
              <a:defRPr/>
            </a:pPr>
            <a:endParaRPr lang="en-IN"/>
          </a:p>
          <a:p>
            <a:pPr>
              <a:defRPr/>
            </a:pPr>
            <a:r>
              <a:rPr lang="en-IN">
                <a:solidFill>
                  <a:schemeClr val="tx2"/>
                </a:solidFill>
              </a:rPr>
              <a:t>© 2025 Torres Trade Law, PLLC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67737A"/>
              </a:solidFill>
              <a:effectLst/>
              <a:uLnTx/>
              <a:uFillTx/>
              <a:latin typeface="Calibri" panose="020F0502020204030204"/>
              <a:ea typeface="+mn-ea"/>
              <a:cs typeface="+mn-cs"/>
            </a:endParaRPr>
          </a:p>
        </p:txBody>
      </p:sp>
      <p:pic>
        <p:nvPicPr>
          <p:cNvPr id="2" name="Picture 1" descr="A green sign with white text&#10;&#10;Description automatically generated">
            <a:extLst>
              <a:ext uri="{FF2B5EF4-FFF2-40B4-BE49-F238E27FC236}">
                <a16:creationId xmlns:a16="http://schemas.microsoft.com/office/drawing/2014/main" id="{2072EA10-36F8-B39E-B489-374F1AAB638C}"/>
              </a:ext>
            </a:extLst>
          </p:cNvPr>
          <p:cNvPicPr>
            <a:picLocks noChangeAspect="1"/>
          </p:cNvPicPr>
          <p:nvPr/>
        </p:nvPicPr>
        <p:blipFill>
          <a:blip r:embed="rId5"/>
          <a:stretch>
            <a:fillRect/>
          </a:stretch>
        </p:blipFill>
        <p:spPr>
          <a:xfrm>
            <a:off x="7501820" y="193653"/>
            <a:ext cx="3409950" cy="2028825"/>
          </a:xfrm>
          <a:prstGeom prst="rect">
            <a:avLst/>
          </a:prstGeom>
        </p:spPr>
      </p:pic>
      <p:sp>
        <p:nvSpPr>
          <p:cNvPr id="5" name="Title 5">
            <a:extLst>
              <a:ext uri="{FF2B5EF4-FFF2-40B4-BE49-F238E27FC236}">
                <a16:creationId xmlns:a16="http://schemas.microsoft.com/office/drawing/2014/main" id="{1C2285E7-2EF7-68D1-86C6-34BF07042C4C}"/>
              </a:ext>
            </a:extLst>
          </p:cNvPr>
          <p:cNvSpPr txBox="1">
            <a:spLocks/>
          </p:cNvSpPr>
          <p:nvPr/>
        </p:nvSpPr>
        <p:spPr>
          <a:xfrm>
            <a:off x="583039" y="391973"/>
            <a:ext cx="8333222" cy="1147969"/>
          </a:xfrm>
          <a:prstGeom prst="rect">
            <a:avLst/>
          </a:prstGeom>
        </p:spPr>
        <p:txBody>
          <a:bodyPr vert="horz" lIns="91440" tIns="45720" rIns="91440" bIns="0" rtlCol="0" anchor="b">
            <a:normAutofit fontScale="97500"/>
          </a:bodyPr>
          <a:lstStyle>
            <a:lvl1pPr algn="l" defTabSz="914400" rtl="0" eaLnBrk="1" latinLnBrk="0" hangingPunct="1">
              <a:lnSpc>
                <a:spcPct val="90000"/>
              </a:lnSpc>
              <a:spcBef>
                <a:spcPct val="0"/>
              </a:spcBef>
              <a:buNone/>
              <a:defRPr lang="en-IN" sz="4400" b="1" kern="1200">
                <a:solidFill>
                  <a:srgbClr val="67737A"/>
                </a:solidFill>
                <a:latin typeface="Gadugi" panose="020B0502040204020203" pitchFamily="34" charset="0"/>
                <a:ea typeface="Gadugi" panose="020B0502040204020203" pitchFamily="34"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67737A"/>
                </a:solidFill>
                <a:effectLst/>
                <a:uLnTx/>
                <a:uFillTx/>
                <a:latin typeface="Gadugi" panose="020B0502040204020203" pitchFamily="34" charset="0"/>
                <a:ea typeface="Gadugi" panose="020B0502040204020203" pitchFamily="34" charset="0"/>
                <a:cs typeface="+mj-cs"/>
              </a:rPr>
              <a:t>Agenda</a:t>
            </a:r>
          </a:p>
        </p:txBody>
      </p:sp>
    </p:spTree>
    <p:extLst>
      <p:ext uri="{BB962C8B-B14F-4D97-AF65-F5344CB8AC3E}">
        <p14:creationId xmlns:p14="http://schemas.microsoft.com/office/powerpoint/2010/main" val="14476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500"/>
                                        <p:tgtEl>
                                          <p:spTgt spid="8">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500"/>
                                        <p:tgtEl>
                                          <p:spTgt spid="8">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A12CE6C-1CD2-1EEC-0BCF-80FAB9697AF3}"/>
              </a:ext>
            </a:extLst>
          </p:cNvPr>
          <p:cNvSpPr>
            <a:spLocks noGrp="1"/>
          </p:cNvSpPr>
          <p:nvPr>
            <p:ph type="ftr" sz="quarter" idx="17"/>
          </p:nvPr>
        </p:nvSpPr>
        <p:spPr>
          <a:xfrm>
            <a:off x="0" y="6492875"/>
            <a:ext cx="4114800" cy="365125"/>
          </a:xfrm>
        </p:spPr>
        <p:txBody>
          <a:bodyPr>
            <a:normAutofit/>
          </a:bodyPr>
          <a:lstStyle/>
          <a:p>
            <a:pPr>
              <a:lnSpc>
                <a:spcPct val="90000"/>
              </a:lnSpc>
              <a:spcAft>
                <a:spcPts val="600"/>
              </a:spcAft>
            </a:pPr>
            <a:endParaRPr lang="en-IN" sz="1400"/>
          </a:p>
          <a:p>
            <a:pPr>
              <a:lnSpc>
                <a:spcPct val="90000"/>
              </a:lnSpc>
              <a:spcAft>
                <a:spcPts val="600"/>
              </a:spcAft>
            </a:pPr>
            <a:endParaRPr lang="en-IN" sz="1400"/>
          </a:p>
        </p:txBody>
      </p:sp>
      <p:sp>
        <p:nvSpPr>
          <p:cNvPr id="5" name="Slide Number Placeholder 4">
            <a:extLst>
              <a:ext uri="{FF2B5EF4-FFF2-40B4-BE49-F238E27FC236}">
                <a16:creationId xmlns:a16="http://schemas.microsoft.com/office/drawing/2014/main" id="{9FA46469-1A22-8C62-2A8F-26AC19CB28D8}"/>
              </a:ext>
            </a:extLst>
          </p:cNvPr>
          <p:cNvSpPr>
            <a:spLocks noGrp="1"/>
          </p:cNvSpPr>
          <p:nvPr>
            <p:ph type="sldNum" sz="quarter" idx="18"/>
          </p:nvPr>
        </p:nvSpPr>
        <p:spPr>
          <a:xfrm>
            <a:off x="11146971" y="6356350"/>
            <a:ext cx="740227" cy="365125"/>
          </a:xfrm>
        </p:spPr>
        <p:txBody>
          <a:bodyPr anchor="ctr">
            <a:normAutofit/>
          </a:bodyPr>
          <a:lstStyle/>
          <a:p>
            <a:pPr>
              <a:spcAft>
                <a:spcPts val="600"/>
              </a:spcAft>
            </a:pPr>
            <a:fld id="{8699F50C-BE38-4BD0-BA84-9B090E1F2B9B}" type="slidenum">
              <a:rPr lang="en-IN" smtClean="0"/>
              <a:pPr>
                <a:spcAft>
                  <a:spcPts val="600"/>
                </a:spcAft>
              </a:pPr>
              <a:t>4</a:t>
            </a:fld>
            <a:endParaRPr lang="en-IN"/>
          </a:p>
        </p:txBody>
      </p:sp>
      <p:sp>
        <p:nvSpPr>
          <p:cNvPr id="6" name="Title 5">
            <a:extLst>
              <a:ext uri="{FF2B5EF4-FFF2-40B4-BE49-F238E27FC236}">
                <a16:creationId xmlns:a16="http://schemas.microsoft.com/office/drawing/2014/main" id="{1CEC2831-75A2-0BD9-A375-084D15D5BD4E}"/>
              </a:ext>
            </a:extLst>
          </p:cNvPr>
          <p:cNvSpPr>
            <a:spLocks noGrp="1"/>
          </p:cNvSpPr>
          <p:nvPr>
            <p:ph type="title"/>
          </p:nvPr>
        </p:nvSpPr>
        <p:spPr>
          <a:xfrm>
            <a:off x="551335" y="425085"/>
            <a:ext cx="8333222" cy="1147969"/>
          </a:xfrm>
        </p:spPr>
        <p:txBody>
          <a:bodyPr anchor="b">
            <a:normAutofit fontScale="90000"/>
          </a:bodyPr>
          <a:lstStyle/>
          <a:p>
            <a:r>
              <a:rPr lang="en-US" dirty="0"/>
              <a:t>Busy Year! Tariff Authority Overview </a:t>
            </a:r>
          </a:p>
        </p:txBody>
      </p:sp>
      <p:graphicFrame>
        <p:nvGraphicFramePr>
          <p:cNvPr id="8" name="Content Placeholder 1">
            <a:extLst>
              <a:ext uri="{FF2B5EF4-FFF2-40B4-BE49-F238E27FC236}">
                <a16:creationId xmlns:a16="http://schemas.microsoft.com/office/drawing/2014/main" id="{E9EB49ED-137B-DB90-0375-CC42A158C9AA}"/>
              </a:ext>
            </a:extLst>
          </p:cNvPr>
          <p:cNvGraphicFramePr>
            <a:graphicFrameLocks noGrp="1"/>
          </p:cNvGraphicFramePr>
          <p:nvPr>
            <p:ph sz="half" idx="13"/>
            <p:extLst>
              <p:ext uri="{D42A27DB-BD31-4B8C-83A1-F6EECF244321}">
                <p14:modId xmlns:p14="http://schemas.microsoft.com/office/powerpoint/2010/main" val="2561796552"/>
              </p:ext>
            </p:extLst>
          </p:nvPr>
        </p:nvGraphicFramePr>
        <p:xfrm>
          <a:off x="366480" y="1976733"/>
          <a:ext cx="11150604" cy="4112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0614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35B1262-2D54-EEE2-0155-B3F86B71D965}"/>
              </a:ext>
            </a:extLst>
          </p:cNvPr>
          <p:cNvSpPr>
            <a:spLocks noGrp="1"/>
          </p:cNvSpPr>
          <p:nvPr>
            <p:ph sz="half" idx="13"/>
          </p:nvPr>
        </p:nvSpPr>
        <p:spPr>
          <a:xfrm>
            <a:off x="697156" y="1660073"/>
            <a:ext cx="5499765" cy="4112463"/>
          </a:xfrm>
        </p:spPr>
        <p:txBody>
          <a:bodyPr>
            <a:normAutofit/>
          </a:bodyPr>
          <a:lstStyle/>
          <a:p>
            <a:pPr>
              <a:buBlip>
                <a:blip r:embed="rId3"/>
              </a:buBlip>
            </a:pPr>
            <a:r>
              <a:rPr lang="en-US" dirty="0">
                <a:solidFill>
                  <a:schemeClr val="tx1"/>
                </a:solidFill>
              </a:rPr>
              <a:t>First announced on April 2, 2025 – “Liberation Day” </a:t>
            </a:r>
          </a:p>
          <a:p>
            <a:pPr>
              <a:buBlip>
                <a:blip r:embed="rId3"/>
              </a:buBlip>
            </a:pPr>
            <a:r>
              <a:rPr lang="en-US" dirty="0">
                <a:solidFill>
                  <a:schemeClr val="tx1"/>
                </a:solidFill>
              </a:rPr>
              <a:t>Apply to all imports of foreign-origin goods </a:t>
            </a:r>
          </a:p>
          <a:p>
            <a:pPr>
              <a:buBlip>
                <a:blip r:embed="rId3"/>
              </a:buBlip>
            </a:pPr>
            <a:r>
              <a:rPr lang="en-US" dirty="0">
                <a:solidFill>
                  <a:schemeClr val="tx1"/>
                </a:solidFill>
              </a:rPr>
              <a:t>Initial tariff rate of 10% for all countries </a:t>
            </a:r>
          </a:p>
          <a:p>
            <a:pPr>
              <a:buBlip>
                <a:blip r:embed="rId3"/>
              </a:buBlip>
            </a:pPr>
            <a:r>
              <a:rPr lang="en-US" dirty="0">
                <a:solidFill>
                  <a:schemeClr val="tx1"/>
                </a:solidFill>
                <a:ea typeface="Calibri"/>
                <a:cs typeface="Calibri"/>
                <a:hlinkClick r:id="rId4"/>
              </a:rPr>
              <a:t>Executive Order </a:t>
            </a:r>
            <a:r>
              <a:rPr lang="en-US" dirty="0">
                <a:solidFill>
                  <a:schemeClr val="tx1"/>
                </a:solidFill>
                <a:ea typeface="Calibri"/>
                <a:cs typeface="Calibri"/>
              </a:rPr>
              <a:t>Further Modifying Reciprocal Tariff Rates (July 31, 2025) </a:t>
            </a:r>
          </a:p>
          <a:p>
            <a:pPr>
              <a:buBlip>
                <a:blip r:embed="rId3"/>
              </a:buBlip>
            </a:pPr>
            <a:r>
              <a:rPr lang="en-US" dirty="0">
                <a:solidFill>
                  <a:schemeClr val="tx1"/>
                </a:solidFill>
                <a:ea typeface="Calibri"/>
                <a:cs typeface="Calibri"/>
              </a:rPr>
              <a:t>10% universal tariff on all countries and establishes other specific country rates on </a:t>
            </a:r>
            <a:r>
              <a:rPr lang="en-US" b="1" dirty="0">
                <a:solidFill>
                  <a:schemeClr val="tx1"/>
                </a:solidFill>
                <a:ea typeface="Calibri"/>
                <a:cs typeface="Calibri"/>
              </a:rPr>
              <a:t>Annex I nations </a:t>
            </a:r>
          </a:p>
          <a:p>
            <a:pPr marL="0" indent="0">
              <a:buNone/>
            </a:pPr>
            <a:endParaRPr lang="en-US" dirty="0">
              <a:solidFill>
                <a:schemeClr val="tx1"/>
              </a:solidFill>
              <a:ea typeface="Calibri"/>
              <a:cs typeface="Calibri"/>
            </a:endParaRPr>
          </a:p>
          <a:p>
            <a:pPr marL="0" indent="0">
              <a:buNone/>
            </a:pPr>
            <a:endParaRPr lang="en-US" sz="2200" dirty="0">
              <a:solidFill>
                <a:schemeClr val="tx1"/>
              </a:solidFill>
            </a:endParaRPr>
          </a:p>
          <a:p>
            <a:pPr>
              <a:buBlip>
                <a:blip r:embed="rId3"/>
              </a:buBlip>
            </a:pPr>
            <a:endParaRPr lang="en-US" sz="2200" dirty="0">
              <a:solidFill>
                <a:schemeClr val="tx1"/>
              </a:solidFill>
            </a:endParaRPr>
          </a:p>
          <a:p>
            <a:pPr>
              <a:buBlip>
                <a:blip r:embed="rId3"/>
              </a:buBlip>
            </a:pPr>
            <a:endParaRPr lang="en-US" sz="2200" dirty="0">
              <a:solidFill>
                <a:schemeClr val="tx1"/>
              </a:solidFill>
            </a:endParaRPr>
          </a:p>
        </p:txBody>
      </p:sp>
      <p:sp>
        <p:nvSpPr>
          <p:cNvPr id="4" name="Footer Placeholder 3">
            <a:extLst>
              <a:ext uri="{FF2B5EF4-FFF2-40B4-BE49-F238E27FC236}">
                <a16:creationId xmlns:a16="http://schemas.microsoft.com/office/drawing/2014/main" id="{5CF7D523-8F9F-E4EF-143F-59C84012AC7F}"/>
              </a:ext>
            </a:extLst>
          </p:cNvPr>
          <p:cNvSpPr>
            <a:spLocks noGrp="1"/>
          </p:cNvSpPr>
          <p:nvPr>
            <p:ph type="ftr" sz="quarter" idx="17"/>
          </p:nvPr>
        </p:nvSpPr>
        <p:spPr>
          <a:xfrm>
            <a:off x="0" y="6492875"/>
            <a:ext cx="4114800" cy="365125"/>
          </a:xfrm>
        </p:spPr>
        <p:txBody>
          <a:bodyPr>
            <a:normAutofit/>
          </a:bodyPr>
          <a:lstStyle/>
          <a:p>
            <a:pPr>
              <a:lnSpc>
                <a:spcPct val="90000"/>
              </a:lnSpc>
              <a:spcAft>
                <a:spcPts val="600"/>
              </a:spcAft>
            </a:pPr>
            <a:endParaRPr lang="en-IN" sz="1400"/>
          </a:p>
          <a:p>
            <a:pPr>
              <a:lnSpc>
                <a:spcPct val="90000"/>
              </a:lnSpc>
              <a:spcAft>
                <a:spcPts val="600"/>
              </a:spcAft>
            </a:pPr>
            <a:endParaRPr lang="en-IN" sz="1400"/>
          </a:p>
        </p:txBody>
      </p:sp>
      <p:sp>
        <p:nvSpPr>
          <p:cNvPr id="5" name="Slide Number Placeholder 4">
            <a:extLst>
              <a:ext uri="{FF2B5EF4-FFF2-40B4-BE49-F238E27FC236}">
                <a16:creationId xmlns:a16="http://schemas.microsoft.com/office/drawing/2014/main" id="{F53F023D-FE7E-44AE-623C-28F9133394A1}"/>
              </a:ext>
            </a:extLst>
          </p:cNvPr>
          <p:cNvSpPr>
            <a:spLocks noGrp="1"/>
          </p:cNvSpPr>
          <p:nvPr>
            <p:ph type="sldNum" sz="quarter" idx="18"/>
          </p:nvPr>
        </p:nvSpPr>
        <p:spPr>
          <a:xfrm>
            <a:off x="11146971" y="6356350"/>
            <a:ext cx="740227" cy="365125"/>
          </a:xfrm>
        </p:spPr>
        <p:txBody>
          <a:bodyPr vert="horz" lIns="91440" tIns="45720" rIns="91440" bIns="45720" rtlCol="0" anchor="ctr">
            <a:normAutofit/>
          </a:bodyPr>
          <a:lstStyle/>
          <a:p>
            <a:pPr>
              <a:spcAft>
                <a:spcPts val="600"/>
              </a:spcAft>
            </a:pPr>
            <a:fld id="{8699F50C-BE38-4BD0-BA84-9B090E1F2B9B}" type="slidenum">
              <a:rPr lang="en-IN" smtClean="0"/>
              <a:pPr>
                <a:spcAft>
                  <a:spcPts val="600"/>
                </a:spcAft>
              </a:pPr>
              <a:t>5</a:t>
            </a:fld>
            <a:endParaRPr lang="en-IN"/>
          </a:p>
        </p:txBody>
      </p:sp>
      <p:sp>
        <p:nvSpPr>
          <p:cNvPr id="6" name="Title 5">
            <a:extLst>
              <a:ext uri="{FF2B5EF4-FFF2-40B4-BE49-F238E27FC236}">
                <a16:creationId xmlns:a16="http://schemas.microsoft.com/office/drawing/2014/main" id="{B6E3570E-D0E0-B97F-BE6A-5A202B3DE234}"/>
              </a:ext>
            </a:extLst>
          </p:cNvPr>
          <p:cNvSpPr>
            <a:spLocks noGrp="1"/>
          </p:cNvSpPr>
          <p:nvPr>
            <p:ph type="title"/>
          </p:nvPr>
        </p:nvSpPr>
        <p:spPr>
          <a:xfrm>
            <a:off x="697156" y="189524"/>
            <a:ext cx="8333222" cy="1147969"/>
          </a:xfrm>
        </p:spPr>
        <p:txBody>
          <a:bodyPr anchor="ctr">
            <a:normAutofit/>
          </a:bodyPr>
          <a:lstStyle/>
          <a:p>
            <a:r>
              <a:rPr lang="en-US" dirty="0"/>
              <a:t>IEEPA Tariffs – Reciprocal </a:t>
            </a:r>
          </a:p>
        </p:txBody>
      </p:sp>
      <p:sp>
        <p:nvSpPr>
          <p:cNvPr id="24" name="TextBox 23">
            <a:extLst>
              <a:ext uri="{FF2B5EF4-FFF2-40B4-BE49-F238E27FC236}">
                <a16:creationId xmlns:a16="http://schemas.microsoft.com/office/drawing/2014/main" id="{DA4AD637-5AC5-A20F-B478-A1AFA103CE5E}"/>
              </a:ext>
            </a:extLst>
          </p:cNvPr>
          <p:cNvSpPr txBox="1"/>
          <p:nvPr/>
        </p:nvSpPr>
        <p:spPr>
          <a:xfrm>
            <a:off x="7181850" y="2847975"/>
            <a:ext cx="4705347" cy="3820501"/>
          </a:xfrm>
          <a:prstGeom prst="rect">
            <a:avLst/>
          </a:prstGeom>
          <a:ln w="76200">
            <a:solidFill>
              <a:srgbClr val="002060"/>
            </a:solidFill>
          </a:ln>
        </p:spPr>
        <p:style>
          <a:lnRef idx="2">
            <a:schemeClr val="dk1"/>
          </a:lnRef>
          <a:fillRef idx="1">
            <a:schemeClr val="lt1"/>
          </a:fillRef>
          <a:effectRef idx="0">
            <a:schemeClr val="dk1"/>
          </a:effectRef>
          <a:fontRef idx="minor">
            <a:schemeClr val="dk1"/>
          </a:fontRef>
        </p:style>
        <p:txBody>
          <a:bodyPr rtlCol="0">
            <a:normAutofit fontScale="70000" lnSpcReduction="20000"/>
          </a:bodyPr>
          <a:lstStyle/>
          <a:p>
            <a:pPr>
              <a:lnSpc>
                <a:spcPct val="120000"/>
              </a:lnSpc>
              <a:spcAft>
                <a:spcPts val="600"/>
              </a:spcAft>
            </a:pPr>
            <a:endParaRPr lang="en-US" sz="2000" i="1" dirty="0">
              <a:solidFill>
                <a:schemeClr val="tx1"/>
              </a:solidFill>
            </a:endParaRPr>
          </a:p>
          <a:p>
            <a:pPr>
              <a:lnSpc>
                <a:spcPct val="120000"/>
              </a:lnSpc>
              <a:spcAft>
                <a:spcPts val="600"/>
              </a:spcAft>
            </a:pPr>
            <a:r>
              <a:rPr lang="en-US" sz="2000" i="1" dirty="0">
                <a:solidFill>
                  <a:schemeClr val="tx1"/>
                </a:solidFill>
              </a:rPr>
              <a:t>I, DONALD J. TRUMP, President of the United States of America, find that underlying conditions, including a </a:t>
            </a:r>
            <a:r>
              <a:rPr lang="en-US" sz="2000" b="1" i="1" dirty="0">
                <a:solidFill>
                  <a:schemeClr val="tx1"/>
                </a:solidFill>
              </a:rPr>
              <a:t>lack of reciprocity in our bilateral trade relationships</a:t>
            </a:r>
            <a:r>
              <a:rPr lang="en-US" sz="2000" i="1" dirty="0">
                <a:solidFill>
                  <a:schemeClr val="tx1"/>
                </a:solidFill>
              </a:rPr>
              <a:t>, </a:t>
            </a:r>
            <a:r>
              <a:rPr lang="en-US" sz="2000" b="1" i="1" dirty="0">
                <a:solidFill>
                  <a:schemeClr val="tx1"/>
                </a:solidFill>
              </a:rPr>
              <a:t>disparate tariff rates </a:t>
            </a:r>
            <a:r>
              <a:rPr lang="en-US" sz="2000" i="1" dirty="0">
                <a:solidFill>
                  <a:schemeClr val="tx1"/>
                </a:solidFill>
              </a:rPr>
              <a:t>and </a:t>
            </a:r>
            <a:r>
              <a:rPr lang="en-US" sz="2000" b="1" i="1" dirty="0">
                <a:solidFill>
                  <a:schemeClr val="tx1"/>
                </a:solidFill>
              </a:rPr>
              <a:t>non-tariff barriers</a:t>
            </a:r>
            <a:r>
              <a:rPr lang="en-US" sz="2000" i="1" dirty="0">
                <a:solidFill>
                  <a:schemeClr val="tx1"/>
                </a:solidFill>
              </a:rPr>
              <a:t>, and U.S. trading partners’ economic policies that suppress domestic wages and consumption, as indicated by </a:t>
            </a:r>
            <a:r>
              <a:rPr lang="en-US" sz="2000" b="1" i="1" dirty="0">
                <a:solidFill>
                  <a:schemeClr val="tx1"/>
                </a:solidFill>
              </a:rPr>
              <a:t>large and persistent annual U.S. goods trade deficits</a:t>
            </a:r>
            <a:r>
              <a:rPr lang="en-US" sz="2000" i="1" dirty="0">
                <a:solidFill>
                  <a:schemeClr val="tx1"/>
                </a:solidFill>
              </a:rPr>
              <a:t>, constitute an </a:t>
            </a:r>
            <a:r>
              <a:rPr lang="en-US" sz="2000" b="1" i="1" dirty="0">
                <a:solidFill>
                  <a:schemeClr val="tx1"/>
                </a:solidFill>
              </a:rPr>
              <a:t>unusual and extraordinary threat to the national security and economy of the United States. </a:t>
            </a:r>
            <a:r>
              <a:rPr lang="en-US" sz="2000" i="1" dirty="0">
                <a:solidFill>
                  <a:schemeClr val="tx1"/>
                </a:solidFill>
              </a:rPr>
              <a:t>That threat has its source in whole or substantial part outside the United States in the domestic economic policies of key trading partners and structural imbalances in the global trading system. I hereby </a:t>
            </a:r>
            <a:r>
              <a:rPr lang="en-US" sz="2000" b="1" i="1" dirty="0">
                <a:solidFill>
                  <a:schemeClr val="tx1"/>
                </a:solidFill>
              </a:rPr>
              <a:t>declare a national emergency</a:t>
            </a:r>
            <a:r>
              <a:rPr lang="en-US" sz="2000" i="1" dirty="0">
                <a:solidFill>
                  <a:schemeClr val="tx1"/>
                </a:solidFill>
              </a:rPr>
              <a:t> with respect to this threat. </a:t>
            </a:r>
            <a:r>
              <a:rPr lang="en-US" sz="2000" dirty="0">
                <a:solidFill>
                  <a:schemeClr val="tx1"/>
                </a:solidFill>
                <a:hlinkClick r:id="rId5"/>
              </a:rPr>
              <a:t>(Excerpt from E.O. 14257)</a:t>
            </a:r>
            <a:endParaRPr lang="en-US" sz="2000" i="1" kern="1200" dirty="0">
              <a:solidFill>
                <a:schemeClr val="tx1"/>
              </a:solidFill>
            </a:endParaRPr>
          </a:p>
        </p:txBody>
      </p:sp>
    </p:spTree>
    <p:extLst>
      <p:ext uri="{BB962C8B-B14F-4D97-AF65-F5344CB8AC3E}">
        <p14:creationId xmlns:p14="http://schemas.microsoft.com/office/powerpoint/2010/main" val="1604106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54B55-5B98-279C-E3D1-39984F9EDFDF}"/>
            </a:ext>
          </a:extLst>
        </p:cNvPr>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A7342EDD-39BF-1EB3-F9EF-6F80A43935A4}"/>
              </a:ext>
            </a:extLst>
          </p:cNvPr>
          <p:cNvSpPr>
            <a:spLocks noGrp="1"/>
          </p:cNvSpPr>
          <p:nvPr>
            <p:ph sz="half" idx="13"/>
          </p:nvPr>
        </p:nvSpPr>
        <p:spPr>
          <a:xfrm>
            <a:off x="520698" y="1596572"/>
            <a:ext cx="10335988" cy="4521654"/>
          </a:xfrm>
        </p:spPr>
        <p:txBody>
          <a:bodyPr>
            <a:normAutofit/>
          </a:bodyPr>
          <a:lstStyle/>
          <a:p>
            <a:pPr>
              <a:buBlip>
                <a:blip r:embed="rId3"/>
              </a:buBlip>
            </a:pPr>
            <a:r>
              <a:rPr lang="en-US" dirty="0">
                <a:solidFill>
                  <a:schemeClr val="tx1"/>
                </a:solidFill>
              </a:rPr>
              <a:t>First announced on February 1, 2025 </a:t>
            </a:r>
          </a:p>
          <a:p>
            <a:pPr>
              <a:buBlip>
                <a:blip r:embed="rId3"/>
              </a:buBlip>
            </a:pPr>
            <a:r>
              <a:rPr lang="en-US" dirty="0">
                <a:solidFill>
                  <a:schemeClr val="tx1"/>
                </a:solidFill>
              </a:rPr>
              <a:t>Response to declared an emergency related to illicit drug trafficking (fentanyl) and organized crime- imposing tariffs due to Canada, Mexico, and China’s failure to assist with combatting related crime</a:t>
            </a:r>
          </a:p>
          <a:p>
            <a:pPr>
              <a:buBlip>
                <a:blip r:embed="rId3"/>
              </a:buBlip>
            </a:pPr>
            <a:r>
              <a:rPr lang="en-US" dirty="0">
                <a:solidFill>
                  <a:schemeClr val="tx1"/>
                </a:solidFill>
              </a:rPr>
              <a:t>Apply to imports of products originating from Canada, Mexico, and China </a:t>
            </a:r>
          </a:p>
          <a:p>
            <a:pPr lvl="1">
              <a:buBlip>
                <a:blip r:embed="rId3"/>
              </a:buBlip>
            </a:pPr>
            <a:r>
              <a:rPr lang="en-US" dirty="0">
                <a:solidFill>
                  <a:schemeClr val="tx1"/>
                </a:solidFill>
                <a:ea typeface="Calibri"/>
                <a:cs typeface="Calibri"/>
              </a:rPr>
              <a:t>Canada- Increased from 25% to 35% tariff rate effective August 1, 2025 </a:t>
            </a:r>
          </a:p>
          <a:p>
            <a:pPr lvl="1">
              <a:buBlip>
                <a:blip r:embed="rId3"/>
              </a:buBlip>
            </a:pPr>
            <a:r>
              <a:rPr lang="en-US" dirty="0">
                <a:solidFill>
                  <a:schemeClr val="tx1"/>
                </a:solidFill>
                <a:ea typeface="Calibri"/>
                <a:cs typeface="Calibri"/>
              </a:rPr>
              <a:t>Mexico- Currently subject to 25% tariff rate. President Trump threatened to increase to 30%, but on July 31 announced that the increased tariffs would be paused for 90 days (via Truth Social post)</a:t>
            </a:r>
          </a:p>
          <a:p>
            <a:pPr lvl="1">
              <a:buBlip>
                <a:blip r:embed="rId3"/>
              </a:buBlip>
            </a:pPr>
            <a:r>
              <a:rPr lang="en-US" dirty="0">
                <a:solidFill>
                  <a:schemeClr val="tx1"/>
                </a:solidFill>
                <a:ea typeface="Calibri"/>
                <a:cs typeface="Calibri"/>
              </a:rPr>
              <a:t>China- Currently subject to 20% tariff rate. </a:t>
            </a:r>
          </a:p>
          <a:p>
            <a:pPr>
              <a:buBlip>
                <a:blip r:embed="rId3"/>
              </a:buBlip>
            </a:pPr>
            <a:r>
              <a:rPr lang="en-US" dirty="0">
                <a:solidFill>
                  <a:schemeClr val="tx1"/>
                </a:solidFill>
              </a:rPr>
              <a:t>Do not apply to qualifying “originating” goods or content under the USMCA </a:t>
            </a:r>
          </a:p>
        </p:txBody>
      </p:sp>
      <p:sp>
        <p:nvSpPr>
          <p:cNvPr id="4" name="Footer Placeholder 3">
            <a:extLst>
              <a:ext uri="{FF2B5EF4-FFF2-40B4-BE49-F238E27FC236}">
                <a16:creationId xmlns:a16="http://schemas.microsoft.com/office/drawing/2014/main" id="{08AE1E14-9B80-3516-175D-E4137B1B53E5}"/>
              </a:ext>
            </a:extLst>
          </p:cNvPr>
          <p:cNvSpPr>
            <a:spLocks noGrp="1"/>
          </p:cNvSpPr>
          <p:nvPr>
            <p:ph type="ftr" sz="quarter" idx="17"/>
          </p:nvPr>
        </p:nvSpPr>
        <p:spPr>
          <a:xfrm>
            <a:off x="0" y="6492875"/>
            <a:ext cx="4114800" cy="365125"/>
          </a:xfrm>
        </p:spPr>
        <p:txBody>
          <a:bodyPr>
            <a:normAutofit/>
          </a:bodyPr>
          <a:lstStyle/>
          <a:p>
            <a:pPr>
              <a:lnSpc>
                <a:spcPct val="90000"/>
              </a:lnSpc>
              <a:spcAft>
                <a:spcPts val="600"/>
              </a:spcAft>
            </a:pPr>
            <a:endParaRPr lang="en-IN" sz="1400"/>
          </a:p>
          <a:p>
            <a:pPr>
              <a:lnSpc>
                <a:spcPct val="90000"/>
              </a:lnSpc>
              <a:spcAft>
                <a:spcPts val="600"/>
              </a:spcAft>
            </a:pPr>
            <a:endParaRPr lang="en-IN" sz="1400"/>
          </a:p>
        </p:txBody>
      </p:sp>
      <p:sp>
        <p:nvSpPr>
          <p:cNvPr id="5" name="Slide Number Placeholder 4">
            <a:extLst>
              <a:ext uri="{FF2B5EF4-FFF2-40B4-BE49-F238E27FC236}">
                <a16:creationId xmlns:a16="http://schemas.microsoft.com/office/drawing/2014/main" id="{64999708-06DF-DB52-EAD3-DCAA5E31395F}"/>
              </a:ext>
            </a:extLst>
          </p:cNvPr>
          <p:cNvSpPr>
            <a:spLocks noGrp="1"/>
          </p:cNvSpPr>
          <p:nvPr>
            <p:ph type="sldNum" sz="quarter" idx="18"/>
          </p:nvPr>
        </p:nvSpPr>
        <p:spPr>
          <a:xfrm>
            <a:off x="11146971" y="6356350"/>
            <a:ext cx="740227" cy="365125"/>
          </a:xfrm>
        </p:spPr>
        <p:txBody>
          <a:bodyPr vert="horz" lIns="91440" tIns="45720" rIns="91440" bIns="45720" rtlCol="0" anchor="ctr">
            <a:normAutofit/>
          </a:bodyPr>
          <a:lstStyle/>
          <a:p>
            <a:pPr>
              <a:spcAft>
                <a:spcPts val="600"/>
              </a:spcAft>
            </a:pPr>
            <a:fld id="{8699F50C-BE38-4BD0-BA84-9B090E1F2B9B}" type="slidenum">
              <a:rPr lang="en-IN" smtClean="0"/>
              <a:pPr>
                <a:spcAft>
                  <a:spcPts val="600"/>
                </a:spcAft>
              </a:pPr>
              <a:t>6</a:t>
            </a:fld>
            <a:endParaRPr lang="en-IN"/>
          </a:p>
        </p:txBody>
      </p:sp>
      <p:sp>
        <p:nvSpPr>
          <p:cNvPr id="6" name="Title 5">
            <a:extLst>
              <a:ext uri="{FF2B5EF4-FFF2-40B4-BE49-F238E27FC236}">
                <a16:creationId xmlns:a16="http://schemas.microsoft.com/office/drawing/2014/main" id="{04230279-AECA-3F06-50AD-6C1EF828E228}"/>
              </a:ext>
            </a:extLst>
          </p:cNvPr>
          <p:cNvSpPr>
            <a:spLocks noGrp="1"/>
          </p:cNvSpPr>
          <p:nvPr>
            <p:ph type="title"/>
          </p:nvPr>
        </p:nvSpPr>
        <p:spPr>
          <a:xfrm>
            <a:off x="665636" y="261278"/>
            <a:ext cx="8333222" cy="1147969"/>
          </a:xfrm>
        </p:spPr>
        <p:txBody>
          <a:bodyPr anchor="ctr">
            <a:normAutofit/>
          </a:bodyPr>
          <a:lstStyle/>
          <a:p>
            <a:r>
              <a:rPr lang="en-US" dirty="0"/>
              <a:t>IEEPA Tariffs – Fentanyl</a:t>
            </a:r>
          </a:p>
        </p:txBody>
      </p:sp>
    </p:spTree>
    <p:extLst>
      <p:ext uri="{BB962C8B-B14F-4D97-AF65-F5344CB8AC3E}">
        <p14:creationId xmlns:p14="http://schemas.microsoft.com/office/powerpoint/2010/main" val="86004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7C73D-4B31-1613-C992-A24AEF61C768}"/>
            </a:ext>
          </a:extLst>
        </p:cNvPr>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A342C721-D8FE-5C99-1E6D-772A76C253E7}"/>
              </a:ext>
            </a:extLst>
          </p:cNvPr>
          <p:cNvSpPr>
            <a:spLocks noGrp="1"/>
          </p:cNvSpPr>
          <p:nvPr>
            <p:ph sz="half" idx="13"/>
          </p:nvPr>
        </p:nvSpPr>
        <p:spPr>
          <a:xfrm>
            <a:off x="520698" y="1303283"/>
            <a:ext cx="10335988" cy="4814943"/>
          </a:xfrm>
        </p:spPr>
        <p:txBody>
          <a:bodyPr>
            <a:normAutofit fontScale="92500" lnSpcReduction="10000"/>
          </a:bodyPr>
          <a:lstStyle/>
          <a:p>
            <a:pPr>
              <a:buBlip>
                <a:blip r:embed="rId3"/>
              </a:buBlip>
            </a:pPr>
            <a:r>
              <a:rPr lang="en-US" sz="2200" dirty="0">
                <a:solidFill>
                  <a:schemeClr val="tx1"/>
                </a:solidFill>
              </a:rPr>
              <a:t>Based on “national security”</a:t>
            </a:r>
          </a:p>
          <a:p>
            <a:pPr>
              <a:buBlip>
                <a:blip r:embed="rId3"/>
              </a:buBlip>
            </a:pPr>
            <a:r>
              <a:rPr lang="en-US" sz="2200" dirty="0">
                <a:solidFill>
                  <a:schemeClr val="tx1"/>
                </a:solidFill>
              </a:rPr>
              <a:t>Administered by the Department of Commerce, Bureau of Industry and Security (BIS)</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Blip>
                <a:blip r:embed="rId3"/>
              </a:buBlip>
              <a:tabLst/>
              <a:defRPr/>
            </a:pPr>
            <a:r>
              <a:rPr kumimoji="0" lang="en-US" sz="2200" b="0" i="0" u="none" strike="noStrike" kern="1200" cap="none" spc="0" normalizeH="0" baseline="0" noProof="0" dirty="0">
                <a:ln>
                  <a:noFill/>
                </a:ln>
                <a:solidFill>
                  <a:srgbClr val="383E40"/>
                </a:solidFill>
                <a:effectLst/>
                <a:uLnTx/>
                <a:uFillTx/>
                <a:latin typeface="Calibri" panose="020F0502020204030204"/>
                <a:ea typeface="+mn-ea"/>
                <a:cs typeface="+mn-cs"/>
              </a:rPr>
              <a:t>Multiple tariff actions targeting specific product groups have been implemented under </a:t>
            </a:r>
            <a:r>
              <a:rPr kumimoji="0" lang="en-US" sz="2200" i="0" u="none" strike="noStrike" kern="1200" cap="none" spc="0" normalizeH="0" baseline="0" noProof="0" dirty="0">
                <a:ln>
                  <a:noFill/>
                </a:ln>
                <a:solidFill>
                  <a:srgbClr val="383E40"/>
                </a:solidFill>
                <a:effectLst/>
                <a:uLnTx/>
                <a:uFillTx/>
                <a:latin typeface="Calibri" panose="020F0502020204030204"/>
                <a:ea typeface="+mn-ea"/>
                <a:cs typeface="+mn-cs"/>
              </a:rPr>
              <a:t>Section 232 </a:t>
            </a:r>
          </a:p>
          <a:p>
            <a:pPr marL="685800" marR="0" lvl="1" indent="-228600" algn="l" defTabSz="914400" rtl="0" eaLnBrk="1" fontAlgn="auto" latinLnBrk="0" hangingPunct="1">
              <a:lnSpc>
                <a:spcPct val="90000"/>
              </a:lnSpc>
              <a:spcBef>
                <a:spcPts val="500"/>
              </a:spcBef>
              <a:spcAft>
                <a:spcPts val="0"/>
              </a:spcAft>
              <a:buClr>
                <a:srgbClr val="2E7A40"/>
              </a:buClr>
              <a:buSzTx/>
              <a:buFont typeface="Arial" panose="020B0604020202020204" pitchFamily="34" charset="0"/>
              <a:buBlip>
                <a:blip r:embed="rId3"/>
              </a:buBlip>
              <a:tabLst/>
              <a:defRPr/>
            </a:pP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Steel &amp; Aluminum (incl. derivatives) – 50% tariff  </a:t>
            </a:r>
          </a:p>
          <a:p>
            <a:pPr marL="685800" marR="0" lvl="1" indent="-228600" algn="l" defTabSz="914400" rtl="0" eaLnBrk="1" fontAlgn="auto" latinLnBrk="0" hangingPunct="1">
              <a:lnSpc>
                <a:spcPct val="90000"/>
              </a:lnSpc>
              <a:spcBef>
                <a:spcPts val="500"/>
              </a:spcBef>
              <a:spcAft>
                <a:spcPts val="0"/>
              </a:spcAft>
              <a:buClr>
                <a:srgbClr val="2E7A40"/>
              </a:buClr>
              <a:buSzTx/>
              <a:buFont typeface="Arial" panose="020B0604020202020204" pitchFamily="34" charset="0"/>
              <a:buBlip>
                <a:blip r:embed="rId3"/>
              </a:buBlip>
              <a:tabLst/>
              <a:defRPr/>
            </a:pP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Automobiles &amp; Automobile Parts – 25% tariff</a:t>
            </a:r>
          </a:p>
          <a:p>
            <a:pPr marL="685800" marR="0" lvl="1" indent="-228600" algn="l" defTabSz="914400" rtl="0" eaLnBrk="1" fontAlgn="auto" latinLnBrk="0" hangingPunct="1">
              <a:lnSpc>
                <a:spcPct val="90000"/>
              </a:lnSpc>
              <a:spcBef>
                <a:spcPts val="500"/>
              </a:spcBef>
              <a:spcAft>
                <a:spcPts val="0"/>
              </a:spcAft>
              <a:buClr>
                <a:srgbClr val="2E7A40"/>
              </a:buClr>
              <a:buSzTx/>
              <a:buFont typeface="Arial" panose="020B0604020202020204" pitchFamily="34" charset="0"/>
              <a:buBlip>
                <a:blip r:embed="rId3"/>
              </a:buBlip>
              <a:tabLst/>
              <a:defRPr/>
            </a:pP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Copper – 50% tariff </a:t>
            </a:r>
          </a:p>
          <a:p>
            <a:pPr marL="685800" marR="0" lvl="1" indent="-228600" algn="l" defTabSz="914400" rtl="0" eaLnBrk="1" fontAlgn="auto" latinLnBrk="0" hangingPunct="1">
              <a:lnSpc>
                <a:spcPct val="90000"/>
              </a:lnSpc>
              <a:spcBef>
                <a:spcPts val="500"/>
              </a:spcBef>
              <a:spcAft>
                <a:spcPts val="0"/>
              </a:spcAft>
              <a:buClr>
                <a:srgbClr val="2E7A40"/>
              </a:buClr>
              <a:buSzTx/>
              <a:buFont typeface="Arial" panose="020B0604020202020204" pitchFamily="34" charset="0"/>
              <a:buBlip>
                <a:blip r:embed="rId3"/>
              </a:buBlip>
              <a:tabLst/>
              <a:defRPr/>
            </a:pP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Timber</a:t>
            </a:r>
            <a:r>
              <a:rPr lang="en-US" sz="1900" dirty="0">
                <a:solidFill>
                  <a:srgbClr val="383E40"/>
                </a:solidFill>
                <a:latin typeface="Calibri" panose="020F0502020204030204"/>
              </a:rPr>
              <a:t> &amp; </a:t>
            </a: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Lumber (incl. certain furniture) </a:t>
            </a:r>
          </a:p>
          <a:p>
            <a:pPr lvl="2">
              <a:buBlip>
                <a:blip r:embed="rId3"/>
              </a:buBlip>
              <a:defRPr/>
            </a:pPr>
            <a:r>
              <a:rPr lang="en-US" sz="1700" dirty="0">
                <a:solidFill>
                  <a:srgbClr val="383E40"/>
                </a:solidFill>
                <a:latin typeface="Calibri" panose="020F0502020204030204"/>
              </a:rPr>
              <a:t>10% on softwood lumber</a:t>
            </a:r>
          </a:p>
          <a:p>
            <a:pPr lvl="2">
              <a:buBlip>
                <a:blip r:embed="rId3"/>
              </a:buBlip>
              <a:defRPr/>
            </a:pPr>
            <a:r>
              <a:rPr kumimoji="0" lang="en-US" sz="1700" b="0" i="0" u="none" strike="noStrike" kern="1200" cap="none" spc="0" normalizeH="0" baseline="0" noProof="0" dirty="0">
                <a:ln>
                  <a:noFill/>
                </a:ln>
                <a:solidFill>
                  <a:srgbClr val="383E40"/>
                </a:solidFill>
                <a:effectLst/>
                <a:uLnTx/>
                <a:uFillTx/>
                <a:latin typeface="Calibri" panose="020F0502020204030204"/>
                <a:ea typeface="+mn-ea"/>
                <a:cs typeface="+mn-cs"/>
              </a:rPr>
              <a:t>25% on upholstered furniture (rising to 30% in 2026)</a:t>
            </a:r>
          </a:p>
          <a:p>
            <a:pPr lvl="2">
              <a:buBlip>
                <a:blip r:embed="rId3"/>
              </a:buBlip>
              <a:defRPr/>
            </a:pPr>
            <a:r>
              <a:rPr lang="en-US" sz="1700" dirty="0">
                <a:solidFill>
                  <a:srgbClr val="383E40"/>
                </a:solidFill>
                <a:latin typeface="Calibri" panose="020F0502020204030204"/>
              </a:rPr>
              <a:t>25% on kitchen cabinets and vanities (rising to 50% in 2026)</a:t>
            </a:r>
          </a:p>
          <a:p>
            <a:pPr lvl="1">
              <a:buBlip>
                <a:blip r:embed="rId3"/>
              </a:buBlip>
              <a:defRPr/>
            </a:pPr>
            <a:r>
              <a:rPr kumimoji="0" lang="en-US" sz="1900" b="0" i="0" u="none" strike="noStrike" kern="1200" cap="none" spc="0" normalizeH="0" baseline="0" noProof="0" dirty="0">
                <a:ln>
                  <a:noFill/>
                </a:ln>
                <a:solidFill>
                  <a:srgbClr val="383E40"/>
                </a:solidFill>
                <a:effectLst/>
                <a:uLnTx/>
                <a:uFillTx/>
                <a:latin typeface="Calibri" panose="020F0502020204030204"/>
                <a:ea typeface="+mn-ea"/>
                <a:cs typeface="+mn-cs"/>
              </a:rPr>
              <a:t>Beginning November 1: Medium/Heavy Duty Vehicles (25%) and Buses (10%)</a:t>
            </a:r>
          </a:p>
          <a:p>
            <a:pPr marL="228600" marR="0" lvl="0" indent="-228600" algn="l" defTabSz="914400" rtl="0" eaLnBrk="1" fontAlgn="auto" latinLnBrk="0" hangingPunct="1">
              <a:lnSpc>
                <a:spcPct val="90000"/>
              </a:lnSpc>
              <a:spcBef>
                <a:spcPts val="1000"/>
              </a:spcBef>
              <a:spcAft>
                <a:spcPts val="0"/>
              </a:spcAft>
              <a:buClr>
                <a:srgbClr val="2E7A40"/>
              </a:buClr>
              <a:buSzTx/>
              <a:buFont typeface="Arial" panose="020B0604020202020204" pitchFamily="34" charset="0"/>
              <a:buBlip>
                <a:blip r:embed="rId3"/>
              </a:buBlip>
              <a:tabLst/>
              <a:defRPr/>
            </a:pPr>
            <a:r>
              <a:rPr kumimoji="0" lang="en-US" sz="2200" b="0" i="0" u="none" strike="noStrike" kern="1200" cap="none" spc="0" normalizeH="0" baseline="0" noProof="0" dirty="0">
                <a:ln>
                  <a:noFill/>
                </a:ln>
                <a:solidFill>
                  <a:srgbClr val="383E40"/>
                </a:solidFill>
                <a:effectLst/>
                <a:uLnTx/>
                <a:uFillTx/>
                <a:latin typeface="Calibri" panose="020F0502020204030204"/>
                <a:ea typeface="+mn-ea"/>
                <a:cs typeface="+mn-cs"/>
              </a:rPr>
              <a:t>Multiple Investigations in-progress (tariffs likely)</a:t>
            </a:r>
          </a:p>
          <a:p>
            <a:pPr lvl="1">
              <a:spcBef>
                <a:spcPts val="1000"/>
              </a:spcBef>
              <a:buBlip>
                <a:blip r:embed="rId3"/>
              </a:buBlip>
              <a:defRPr/>
            </a:pPr>
            <a:r>
              <a:rPr kumimoji="0" lang="en-US" sz="1800" b="0" i="0" u="none" strike="noStrike" kern="1200" cap="none" spc="0" normalizeH="0" baseline="0" noProof="0" dirty="0">
                <a:ln>
                  <a:noFill/>
                </a:ln>
                <a:solidFill>
                  <a:srgbClr val="383E40"/>
                </a:solidFill>
                <a:effectLst/>
                <a:uLnTx/>
                <a:uFillTx/>
                <a:latin typeface="Calibri" panose="020F0502020204030204"/>
                <a:ea typeface="+mn-ea"/>
                <a:cs typeface="+mn-cs"/>
              </a:rPr>
              <a:t>Semiconductors and Semiconductor Manufacturing Equipment; Pharmaceuticals; Critical Minerals; Commercial Aircraft and Jet Engines; Polysilicon; Unmanned Aircraft Systems (UAS); Wind Turbines; Robotics and Industrial Machinery; Personal Protective Equipment (PPE) and Medical Equipment</a:t>
            </a:r>
          </a:p>
        </p:txBody>
      </p:sp>
      <p:sp>
        <p:nvSpPr>
          <p:cNvPr id="4" name="Footer Placeholder 3">
            <a:extLst>
              <a:ext uri="{FF2B5EF4-FFF2-40B4-BE49-F238E27FC236}">
                <a16:creationId xmlns:a16="http://schemas.microsoft.com/office/drawing/2014/main" id="{BF1D4692-C3DF-011D-DAE5-F52BCA5CBF65}"/>
              </a:ext>
            </a:extLst>
          </p:cNvPr>
          <p:cNvSpPr>
            <a:spLocks noGrp="1"/>
          </p:cNvSpPr>
          <p:nvPr>
            <p:ph type="ftr" sz="quarter" idx="17"/>
          </p:nvPr>
        </p:nvSpPr>
        <p:spPr>
          <a:xfrm>
            <a:off x="0" y="6492875"/>
            <a:ext cx="4114800"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IN" sz="14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IN" sz="1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1B1FEB49-FD35-2B64-DFB9-2A0AC67B7F8C}"/>
              </a:ext>
            </a:extLst>
          </p:cNvPr>
          <p:cNvSpPr>
            <a:spLocks noGrp="1"/>
          </p:cNvSpPr>
          <p:nvPr>
            <p:ph type="sldNum" sz="quarter" idx="18"/>
          </p:nvPr>
        </p:nvSpPr>
        <p:spPr>
          <a:xfrm>
            <a:off x="11146971" y="6356350"/>
            <a:ext cx="74022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D771304-AE98-AD26-F9CB-7D185BA04CAE}"/>
              </a:ext>
            </a:extLst>
          </p:cNvPr>
          <p:cNvSpPr>
            <a:spLocks noGrp="1"/>
          </p:cNvSpPr>
          <p:nvPr>
            <p:ph type="title"/>
          </p:nvPr>
        </p:nvSpPr>
        <p:spPr>
          <a:xfrm>
            <a:off x="665636" y="261278"/>
            <a:ext cx="8333222" cy="1147969"/>
          </a:xfrm>
        </p:spPr>
        <p:txBody>
          <a:bodyPr anchor="ctr">
            <a:normAutofit/>
          </a:bodyPr>
          <a:lstStyle/>
          <a:p>
            <a:r>
              <a:rPr lang="en-US" dirty="0"/>
              <a:t>Section 232 Tariffs</a:t>
            </a:r>
          </a:p>
        </p:txBody>
      </p:sp>
    </p:spTree>
    <p:extLst>
      <p:ext uri="{BB962C8B-B14F-4D97-AF65-F5344CB8AC3E}">
        <p14:creationId xmlns:p14="http://schemas.microsoft.com/office/powerpoint/2010/main" val="163604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DD013-E4E3-9ECF-337D-A622F006AAA4}"/>
            </a:ext>
          </a:extLst>
        </p:cNvPr>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24B8CDF3-7B2A-0898-ABD0-89C1AB2D6D70}"/>
              </a:ext>
            </a:extLst>
          </p:cNvPr>
          <p:cNvSpPr>
            <a:spLocks noGrp="1"/>
          </p:cNvSpPr>
          <p:nvPr>
            <p:ph sz="half" idx="13"/>
          </p:nvPr>
        </p:nvSpPr>
        <p:spPr>
          <a:xfrm>
            <a:off x="520698" y="1303283"/>
            <a:ext cx="6268985" cy="4814943"/>
          </a:xfrm>
        </p:spPr>
        <p:txBody>
          <a:bodyPr>
            <a:normAutofit/>
          </a:bodyPr>
          <a:lstStyle/>
          <a:p>
            <a:pPr>
              <a:buBlip>
                <a:blip r:embed="rId3"/>
              </a:buBlip>
            </a:pPr>
            <a:r>
              <a:rPr lang="en-US" dirty="0">
                <a:solidFill>
                  <a:schemeClr val="tx1"/>
                </a:solidFill>
              </a:rPr>
              <a:t>Country Specific </a:t>
            </a:r>
          </a:p>
          <a:p>
            <a:pPr>
              <a:buBlip>
                <a:blip r:embed="rId3"/>
              </a:buBlip>
            </a:pPr>
            <a:r>
              <a:rPr lang="en-US" dirty="0">
                <a:solidFill>
                  <a:schemeClr val="tx1"/>
                </a:solidFill>
              </a:rPr>
              <a:t>Administered by the U.S. Trade Representative (USTR)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kumimoji="0" lang="en-US" b="0" i="0" u="none" strike="noStrike" kern="1200" cap="none" spc="0" normalizeH="0" baseline="0" noProof="0" dirty="0">
                <a:ln>
                  <a:noFill/>
                </a:ln>
                <a:solidFill>
                  <a:srgbClr val="383E40"/>
                </a:solidFill>
                <a:effectLst/>
                <a:uLnTx/>
                <a:uFillTx/>
                <a:latin typeface="Calibri" panose="020F0502020204030204"/>
                <a:ea typeface="+mn-ea"/>
                <a:cs typeface="+mn-cs"/>
              </a:rPr>
              <a:t>Tariffs on Chinese-origin goods from </a:t>
            </a:r>
            <a:r>
              <a:rPr lang="en-US" dirty="0">
                <a:solidFill>
                  <a:srgbClr val="383E40"/>
                </a:solidFill>
                <a:latin typeface="Calibri" panose="020F0502020204030204"/>
              </a:rPr>
              <a:t>f</a:t>
            </a:r>
            <a:r>
              <a:rPr kumimoji="0" lang="en-US" sz="2400" b="0" i="0" u="none" strike="noStrike" kern="1200" cap="none" spc="0" normalizeH="0" baseline="0" noProof="0" dirty="0" err="1">
                <a:ln>
                  <a:noFill/>
                </a:ln>
                <a:solidFill>
                  <a:srgbClr val="383E40"/>
                </a:solidFill>
                <a:effectLst/>
                <a:uLnTx/>
                <a:uFillTx/>
                <a:latin typeface="Calibri" panose="020F0502020204030204"/>
                <a:ea typeface="+mn-ea"/>
                <a:cs typeface="+mn-cs"/>
              </a:rPr>
              <a:t>irst</a:t>
            </a:r>
            <a:r>
              <a:rPr kumimoji="0" lang="en-US" sz="2400" b="0" i="0" u="none" strike="noStrike" kern="1200" cap="none" spc="0" normalizeH="0" baseline="0" noProof="0" dirty="0">
                <a:ln>
                  <a:noFill/>
                </a:ln>
                <a:solidFill>
                  <a:srgbClr val="383E40"/>
                </a:solidFill>
                <a:effectLst/>
                <a:uLnTx/>
                <a:uFillTx/>
                <a:latin typeface="Calibri" panose="020F0502020204030204"/>
                <a:ea typeface="+mn-ea"/>
                <a:cs typeface="+mn-cs"/>
              </a:rPr>
              <a:t> Trump administration </a:t>
            </a:r>
          </a:p>
          <a:p>
            <a:pPr marL="457200" lvl="1" indent="0">
              <a:lnSpc>
                <a:spcPct val="100000"/>
              </a:lnSpc>
              <a:spcBef>
                <a:spcPts val="0"/>
              </a:spcBef>
              <a:buClrTx/>
              <a:buBlip>
                <a:blip r:embed="rId3"/>
              </a:buBlip>
              <a:defRPr/>
            </a:pPr>
            <a:r>
              <a:rPr lang="en-US" dirty="0">
                <a:solidFill>
                  <a:srgbClr val="383E40"/>
                </a:solidFill>
                <a:latin typeface="Calibri" panose="020F0502020204030204"/>
              </a:rPr>
              <a:t>Continued and expanded during Biden administration</a:t>
            </a:r>
            <a:endParaRPr kumimoji="0" lang="en-US" b="0" i="0" u="none" strike="noStrike" kern="1200" cap="none" spc="0" normalizeH="0" baseline="0" noProof="0" dirty="0">
              <a:ln>
                <a:noFill/>
              </a:ln>
              <a:solidFill>
                <a:srgbClr val="383E4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lang="en-US" sz="2400" dirty="0">
                <a:solidFill>
                  <a:srgbClr val="383E40"/>
                </a:solidFill>
                <a:latin typeface="Calibri" panose="020F0502020204030204"/>
              </a:rPr>
              <a:t>Section 301 </a:t>
            </a:r>
            <a:r>
              <a:rPr kumimoji="0" lang="en-US" sz="2400" b="0" i="0" u="none" strike="noStrike" kern="1200" cap="none" spc="0" normalizeH="0" baseline="0" noProof="0" dirty="0">
                <a:ln>
                  <a:noFill/>
                </a:ln>
                <a:solidFill>
                  <a:srgbClr val="383E40"/>
                </a:solidFill>
                <a:effectLst/>
                <a:uLnTx/>
                <a:uFillTx/>
                <a:latin typeface="Calibri" panose="020F0502020204030204"/>
                <a:ea typeface="+mn-ea"/>
                <a:cs typeface="+mn-cs"/>
              </a:rPr>
              <a:t>investigation of Brazil’s trade practices initiated on July 15</a:t>
            </a:r>
          </a:p>
          <a:p>
            <a:pPr marL="0" marR="0" lvl="0" indent="0" algn="l" defTabSz="914400" rtl="0" eaLnBrk="1" fontAlgn="auto" latinLnBrk="0" hangingPunct="1">
              <a:lnSpc>
                <a:spcPct val="100000"/>
              </a:lnSpc>
              <a:spcBef>
                <a:spcPts val="0"/>
              </a:spcBef>
              <a:spcAft>
                <a:spcPts val="0"/>
              </a:spcAft>
              <a:buClrTx/>
              <a:buSzTx/>
              <a:buFontTx/>
              <a:buBlip>
                <a:blip r:embed="rId3"/>
              </a:buBlip>
              <a:tabLst/>
              <a:defRPr/>
            </a:pPr>
            <a:r>
              <a:rPr kumimoji="0" lang="en-US" b="0" i="0" u="none" strike="noStrike" kern="1200" cap="none" spc="0" normalizeH="0" baseline="0" noProof="0" dirty="0">
                <a:ln>
                  <a:noFill/>
                </a:ln>
                <a:solidFill>
                  <a:srgbClr val="383E40"/>
                </a:solidFill>
                <a:effectLst/>
                <a:uLnTx/>
                <a:uFillTx/>
                <a:latin typeface="Calibri" panose="020F0502020204030204"/>
                <a:ea typeface="+mn-ea"/>
                <a:cs typeface="+mn-cs"/>
              </a:rPr>
              <a:t>Section 301 tariffs stack with reciprocal and fentanyl tariffs</a:t>
            </a:r>
          </a:p>
        </p:txBody>
      </p:sp>
      <p:sp>
        <p:nvSpPr>
          <p:cNvPr id="4" name="Footer Placeholder 3">
            <a:extLst>
              <a:ext uri="{FF2B5EF4-FFF2-40B4-BE49-F238E27FC236}">
                <a16:creationId xmlns:a16="http://schemas.microsoft.com/office/drawing/2014/main" id="{231E509F-1998-F85C-78B5-0F40593623C8}"/>
              </a:ext>
            </a:extLst>
          </p:cNvPr>
          <p:cNvSpPr>
            <a:spLocks noGrp="1"/>
          </p:cNvSpPr>
          <p:nvPr>
            <p:ph type="ftr" sz="quarter" idx="17"/>
          </p:nvPr>
        </p:nvSpPr>
        <p:spPr>
          <a:xfrm>
            <a:off x="0" y="6492875"/>
            <a:ext cx="4114800" cy="365125"/>
          </a:xfrm>
        </p:spPr>
        <p:txBody>
          <a:bodyP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IN" sz="1400" b="0" i="0" u="none" strike="noStrike" kern="1200" cap="none" spc="0" normalizeH="0" baseline="0" noProof="0">
              <a:ln>
                <a:noFill/>
              </a:ln>
              <a:solidFill>
                <a:srgbClr val="3F3F3F"/>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IN" sz="1400" b="0" i="0" u="none" strike="noStrike" kern="1200" cap="none" spc="0" normalizeH="0" baseline="0" noProof="0">
              <a:ln>
                <a:noFill/>
              </a:ln>
              <a:solidFill>
                <a:srgbClr val="3F3F3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40D366F-05A3-AF3B-8D18-AEFDE677841A}"/>
              </a:ext>
            </a:extLst>
          </p:cNvPr>
          <p:cNvSpPr>
            <a:spLocks noGrp="1"/>
          </p:cNvSpPr>
          <p:nvPr>
            <p:ph type="sldNum" sz="quarter" idx="18"/>
          </p:nvPr>
        </p:nvSpPr>
        <p:spPr>
          <a:xfrm>
            <a:off x="11146971" y="6356350"/>
            <a:ext cx="74022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9F50C-BE38-4BD0-BA84-9B090E1F2B9B}" type="slidenum">
              <a:rPr kumimoji="0" lang="en-IN" sz="1200" b="0" i="0" u="none" strike="noStrike" kern="1200" cap="none" spc="0" normalizeH="0" baseline="0" noProof="0" smtClean="0">
                <a:ln>
                  <a:noFill/>
                </a:ln>
                <a:solidFill>
                  <a:srgbClr val="A5A5A5"/>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IN" sz="1200" b="0" i="0" u="none" strike="noStrike" kern="1200" cap="none" spc="0" normalizeH="0" baseline="0" noProof="0">
              <a:ln>
                <a:noFill/>
              </a:ln>
              <a:solidFill>
                <a:srgbClr val="A5A5A5"/>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851014C8-C3A8-14B0-AF05-130A07A6A65A}"/>
              </a:ext>
            </a:extLst>
          </p:cNvPr>
          <p:cNvSpPr>
            <a:spLocks noGrp="1"/>
          </p:cNvSpPr>
          <p:nvPr>
            <p:ph type="title"/>
          </p:nvPr>
        </p:nvSpPr>
        <p:spPr>
          <a:xfrm>
            <a:off x="665636" y="261278"/>
            <a:ext cx="8333222" cy="1147969"/>
          </a:xfrm>
        </p:spPr>
        <p:txBody>
          <a:bodyPr anchor="ctr">
            <a:normAutofit/>
          </a:bodyPr>
          <a:lstStyle/>
          <a:p>
            <a:r>
              <a:rPr lang="en-US" dirty="0"/>
              <a:t>Section 301 Tariffs</a:t>
            </a:r>
          </a:p>
        </p:txBody>
      </p:sp>
      <p:pic>
        <p:nvPicPr>
          <p:cNvPr id="2" name="Picture 1">
            <a:extLst>
              <a:ext uri="{FF2B5EF4-FFF2-40B4-BE49-F238E27FC236}">
                <a16:creationId xmlns:a16="http://schemas.microsoft.com/office/drawing/2014/main" id="{264E8854-52CA-24E6-5FFA-698C304562D9}"/>
              </a:ext>
            </a:extLst>
          </p:cNvPr>
          <p:cNvPicPr>
            <a:picLocks noChangeAspect="1"/>
          </p:cNvPicPr>
          <p:nvPr/>
        </p:nvPicPr>
        <p:blipFill>
          <a:blip r:embed="rId4"/>
          <a:stretch>
            <a:fillRect/>
          </a:stretch>
        </p:blipFill>
        <p:spPr>
          <a:xfrm>
            <a:off x="7207267" y="3152338"/>
            <a:ext cx="4888826" cy="2965888"/>
          </a:xfrm>
          <a:prstGeom prst="rect">
            <a:avLst/>
          </a:prstGeom>
        </p:spPr>
      </p:pic>
    </p:spTree>
    <p:extLst>
      <p:ext uri="{BB962C8B-B14F-4D97-AF65-F5344CB8AC3E}">
        <p14:creationId xmlns:p14="http://schemas.microsoft.com/office/powerpoint/2010/main" val="1507710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9C8F87-191D-C180-2450-E209F439BB77}"/>
              </a:ext>
            </a:extLst>
          </p:cNvPr>
          <p:cNvSpPr>
            <a:spLocks noGrp="1"/>
          </p:cNvSpPr>
          <p:nvPr>
            <p:ph sz="half" idx="13"/>
          </p:nvPr>
        </p:nvSpPr>
        <p:spPr>
          <a:xfrm>
            <a:off x="518317" y="1733534"/>
            <a:ext cx="8675788" cy="4861493"/>
          </a:xfrm>
        </p:spPr>
        <p:txBody>
          <a:bodyPr>
            <a:normAutofit/>
          </a:bodyPr>
          <a:lstStyle/>
          <a:p>
            <a:pPr>
              <a:buBlip>
                <a:blip r:embed="rId3"/>
              </a:buBlip>
            </a:pPr>
            <a:r>
              <a:rPr lang="en-US" sz="2000" dirty="0">
                <a:solidFill>
                  <a:schemeClr val="tx1"/>
                </a:solidFill>
                <a:ea typeface="Calibri"/>
                <a:cs typeface="Calibri"/>
              </a:rPr>
              <a:t>All IEEPA tariffs are currently in force, but IEEPA as a basis for tariffs is currently being litigated</a:t>
            </a:r>
          </a:p>
          <a:p>
            <a:pPr>
              <a:buBlip>
                <a:blip r:embed="rId3"/>
              </a:buBlip>
            </a:pPr>
            <a:r>
              <a:rPr lang="en-US" sz="2000" i="1" dirty="0">
                <a:solidFill>
                  <a:schemeClr val="tx1"/>
                </a:solidFill>
                <a:ea typeface="Calibri"/>
                <a:cs typeface="Calibri"/>
              </a:rPr>
              <a:t>V.O.S. Selections, Inc. v. Trump </a:t>
            </a:r>
          </a:p>
          <a:p>
            <a:pPr lvl="1">
              <a:buBlip>
                <a:blip r:embed="rId3"/>
              </a:buBlip>
            </a:pPr>
            <a:r>
              <a:rPr lang="en-US" sz="1800" dirty="0">
                <a:solidFill>
                  <a:schemeClr val="tx1"/>
                </a:solidFill>
                <a:ea typeface="Calibri"/>
                <a:cs typeface="Calibri"/>
              </a:rPr>
              <a:t>May 28, 2025 – Court of International Trade (CIT) ruled that President Trump's tariff actions under IEEPA are unconstitutional; issues an injunction; </a:t>
            </a:r>
          </a:p>
          <a:p>
            <a:pPr lvl="1">
              <a:buBlip>
                <a:blip r:embed="rId3"/>
              </a:buBlip>
            </a:pPr>
            <a:r>
              <a:rPr lang="en-US" sz="1800" dirty="0">
                <a:solidFill>
                  <a:schemeClr val="tx1"/>
                </a:solidFill>
                <a:ea typeface="Calibri"/>
                <a:cs typeface="Calibri"/>
              </a:rPr>
              <a:t>May 29, 2025 – Trump administration received relief from injunction, tariffs stay in place during course of litigation</a:t>
            </a:r>
          </a:p>
          <a:p>
            <a:pPr lvl="1">
              <a:buBlip>
                <a:blip r:embed="rId3"/>
              </a:buBlip>
            </a:pPr>
            <a:r>
              <a:rPr lang="en-US" sz="1800" dirty="0">
                <a:solidFill>
                  <a:schemeClr val="tx1"/>
                </a:solidFill>
                <a:ea typeface="Calibri"/>
                <a:cs typeface="Calibri"/>
              </a:rPr>
              <a:t>August 30, 2025 – Court of Appeals for the Federal Circuit (CAFC) upheld the CIT’s decision, finding that the tariffs exceeded President’s authority under IEEPA.</a:t>
            </a:r>
          </a:p>
          <a:p>
            <a:pPr>
              <a:buBlip>
                <a:blip r:embed="rId3"/>
              </a:buBlip>
            </a:pPr>
            <a:r>
              <a:rPr lang="en-US" sz="2000" dirty="0">
                <a:solidFill>
                  <a:schemeClr val="tx1"/>
                </a:solidFill>
                <a:ea typeface="Calibri"/>
                <a:cs typeface="Calibri"/>
              </a:rPr>
              <a:t>November 5, 2025 – Supreme Court to hear oral arguments in consolidated case challenging IEEPA tariffs. </a:t>
            </a:r>
          </a:p>
          <a:p>
            <a:pPr lvl="1">
              <a:buBlip>
                <a:blip r:embed="rId3"/>
              </a:buBlip>
            </a:pPr>
            <a:r>
              <a:rPr lang="en-US" sz="1800" i="1" dirty="0">
                <a:solidFill>
                  <a:schemeClr val="tx1"/>
                </a:solidFill>
                <a:ea typeface="Calibri"/>
                <a:cs typeface="Calibri"/>
              </a:rPr>
              <a:t>V.O.S. Selections, Inc. v. Trump </a:t>
            </a:r>
          </a:p>
          <a:p>
            <a:pPr lvl="1">
              <a:buBlip>
                <a:blip r:embed="rId3"/>
              </a:buBlip>
            </a:pPr>
            <a:r>
              <a:rPr lang="en-US" sz="1800" i="1" dirty="0">
                <a:solidFill>
                  <a:schemeClr val="tx1"/>
                </a:solidFill>
                <a:ea typeface="Calibri"/>
                <a:cs typeface="Calibri"/>
              </a:rPr>
              <a:t>Learning Resources, Inc. v. Trump</a:t>
            </a:r>
          </a:p>
          <a:p>
            <a:pPr lvl="1">
              <a:buBlip>
                <a:blip r:embed="rId3"/>
              </a:buBlip>
            </a:pPr>
            <a:endParaRPr lang="en-US" sz="1800" i="1" dirty="0">
              <a:solidFill>
                <a:schemeClr val="tx1"/>
              </a:solidFill>
              <a:ea typeface="Calibri"/>
              <a:cs typeface="Calibri"/>
            </a:endParaRPr>
          </a:p>
          <a:p>
            <a:pPr marL="0" indent="0">
              <a:buNone/>
            </a:pPr>
            <a:endParaRPr lang="en-US" sz="2000" dirty="0"/>
          </a:p>
        </p:txBody>
      </p:sp>
      <p:sp>
        <p:nvSpPr>
          <p:cNvPr id="4" name="Footer Placeholder 3">
            <a:extLst>
              <a:ext uri="{FF2B5EF4-FFF2-40B4-BE49-F238E27FC236}">
                <a16:creationId xmlns:a16="http://schemas.microsoft.com/office/drawing/2014/main" id="{44E1AD0E-6386-C780-A4D9-77DEC8888BDC}"/>
              </a:ext>
            </a:extLst>
          </p:cNvPr>
          <p:cNvSpPr>
            <a:spLocks noGrp="1"/>
          </p:cNvSpPr>
          <p:nvPr>
            <p:ph type="ftr" sz="quarter" idx="17"/>
          </p:nvPr>
        </p:nvSpPr>
        <p:spPr/>
        <p:txBody>
          <a:bodyPr/>
          <a:lstStyle/>
          <a:p>
            <a:endParaRPr lang="en-IN"/>
          </a:p>
          <a:p>
            <a:endParaRPr lang="en-IN"/>
          </a:p>
        </p:txBody>
      </p:sp>
      <p:sp>
        <p:nvSpPr>
          <p:cNvPr id="5" name="Slide Number Placeholder 4">
            <a:extLst>
              <a:ext uri="{FF2B5EF4-FFF2-40B4-BE49-F238E27FC236}">
                <a16:creationId xmlns:a16="http://schemas.microsoft.com/office/drawing/2014/main" id="{13F56C5C-028D-0744-4474-12D51810A7D0}"/>
              </a:ext>
            </a:extLst>
          </p:cNvPr>
          <p:cNvSpPr>
            <a:spLocks noGrp="1"/>
          </p:cNvSpPr>
          <p:nvPr>
            <p:ph type="sldNum" sz="quarter" idx="18"/>
          </p:nvPr>
        </p:nvSpPr>
        <p:spPr/>
        <p:txBody>
          <a:bodyPr/>
          <a:lstStyle/>
          <a:p>
            <a:fld id="{8699F50C-BE38-4BD0-BA84-9B090E1F2B9B}" type="slidenum">
              <a:rPr lang="en-IN" smtClean="0"/>
              <a:t>9</a:t>
            </a:fld>
            <a:endParaRPr lang="en-IN"/>
          </a:p>
        </p:txBody>
      </p:sp>
      <p:sp>
        <p:nvSpPr>
          <p:cNvPr id="6" name="Title 5">
            <a:extLst>
              <a:ext uri="{FF2B5EF4-FFF2-40B4-BE49-F238E27FC236}">
                <a16:creationId xmlns:a16="http://schemas.microsoft.com/office/drawing/2014/main" id="{4B466331-DEFE-0853-B820-1CB91C1A2288}"/>
              </a:ext>
            </a:extLst>
          </p:cNvPr>
          <p:cNvSpPr>
            <a:spLocks noGrp="1"/>
          </p:cNvSpPr>
          <p:nvPr>
            <p:ph type="title"/>
          </p:nvPr>
        </p:nvSpPr>
        <p:spPr>
          <a:xfrm>
            <a:off x="573107" y="209027"/>
            <a:ext cx="8333222" cy="1147969"/>
          </a:xfrm>
        </p:spPr>
        <p:txBody>
          <a:bodyPr>
            <a:normAutofit/>
          </a:bodyPr>
          <a:lstStyle/>
          <a:p>
            <a:r>
              <a:rPr lang="en-US" dirty="0"/>
              <a:t>IEEPA Tariff Litigation </a:t>
            </a:r>
          </a:p>
        </p:txBody>
      </p:sp>
      <p:pic>
        <p:nvPicPr>
          <p:cNvPr id="7" name="Picture 6" descr="A flag with a symbol on it&#10;&#10;AI-generated content may be incorrect.">
            <a:extLst>
              <a:ext uri="{FF2B5EF4-FFF2-40B4-BE49-F238E27FC236}">
                <a16:creationId xmlns:a16="http://schemas.microsoft.com/office/drawing/2014/main" id="{06CE2B4D-4153-A431-672D-A08373E992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0436" y="3429000"/>
            <a:ext cx="2417726" cy="2417726"/>
          </a:xfrm>
          <a:prstGeom prst="rect">
            <a:avLst/>
          </a:prstGeom>
        </p:spPr>
      </p:pic>
    </p:spTree>
    <p:extLst>
      <p:ext uri="{BB962C8B-B14F-4D97-AF65-F5344CB8AC3E}">
        <p14:creationId xmlns:p14="http://schemas.microsoft.com/office/powerpoint/2010/main" val="7623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TorresLaw2018">
  <a:themeElements>
    <a:clrScheme name="Custom 4">
      <a:dk1>
        <a:srgbClr val="3F3F3F"/>
      </a:dk1>
      <a:lt1>
        <a:srgbClr val="D8D8D8"/>
      </a:lt1>
      <a:dk2>
        <a:srgbClr val="FFFFFF"/>
      </a:dk2>
      <a:lt2>
        <a:srgbClr val="A5A5A5"/>
      </a:lt2>
      <a:accent1>
        <a:srgbClr val="AC2004"/>
      </a:accent1>
      <a:accent2>
        <a:srgbClr val="C43508"/>
      </a:accent2>
      <a:accent3>
        <a:srgbClr val="8B8B8B"/>
      </a:accent3>
      <a:accent4>
        <a:srgbClr val="525252"/>
      </a:accent4>
      <a:accent5>
        <a:srgbClr val="F6610E"/>
      </a:accent5>
      <a:accent6>
        <a:srgbClr val="F6AB60"/>
      </a:accent6>
      <a:hlink>
        <a:srgbClr val="AC2004"/>
      </a:hlink>
      <a:folHlink>
        <a:srgbClr val="C4350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5" id="{9FB6D787-C00C-4E5B-BB81-C03B5DD1D26F}" vid="{036B3D89-8DCD-455E-BFFC-73F75D6DA62B}"/>
    </a:ext>
  </a:extLst>
</a:theme>
</file>

<file path=ppt/theme/theme2.xml><?xml version="1.0" encoding="utf-8"?>
<a:theme xmlns:a="http://schemas.openxmlformats.org/drawingml/2006/main" name="1_Office Theme TorresLaw2018">
  <a:themeElements>
    <a:clrScheme name="Custom 4">
      <a:dk1>
        <a:srgbClr val="3F3F3F"/>
      </a:dk1>
      <a:lt1>
        <a:srgbClr val="D8D8D8"/>
      </a:lt1>
      <a:dk2>
        <a:srgbClr val="FFFFFF"/>
      </a:dk2>
      <a:lt2>
        <a:srgbClr val="A5A5A5"/>
      </a:lt2>
      <a:accent1>
        <a:srgbClr val="AC2004"/>
      </a:accent1>
      <a:accent2>
        <a:srgbClr val="C43508"/>
      </a:accent2>
      <a:accent3>
        <a:srgbClr val="8B8B8B"/>
      </a:accent3>
      <a:accent4>
        <a:srgbClr val="525252"/>
      </a:accent4>
      <a:accent5>
        <a:srgbClr val="F6610E"/>
      </a:accent5>
      <a:accent6>
        <a:srgbClr val="F6AB60"/>
      </a:accent6>
      <a:hlink>
        <a:srgbClr val="AC2004"/>
      </a:hlink>
      <a:folHlink>
        <a:srgbClr val="C4350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5" id="{9FB6D787-C00C-4E5B-BB81-C03B5DD1D26F}" vid="{036B3D89-8DCD-455E-BFFC-73F75D6DA62B}"/>
    </a:ext>
  </a:extLst>
</a:theme>
</file>

<file path=ppt/theme/theme3.xml><?xml version="1.0" encoding="utf-8"?>
<a:theme xmlns:a="http://schemas.openxmlformats.org/drawingml/2006/main" name="2_Office Theme TorresLaw2018">
  <a:themeElements>
    <a:clrScheme name="Custom 4">
      <a:dk1>
        <a:srgbClr val="3F3F3F"/>
      </a:dk1>
      <a:lt1>
        <a:srgbClr val="D8D8D8"/>
      </a:lt1>
      <a:dk2>
        <a:srgbClr val="FFFFFF"/>
      </a:dk2>
      <a:lt2>
        <a:srgbClr val="A5A5A5"/>
      </a:lt2>
      <a:accent1>
        <a:srgbClr val="AC2004"/>
      </a:accent1>
      <a:accent2>
        <a:srgbClr val="C43508"/>
      </a:accent2>
      <a:accent3>
        <a:srgbClr val="8B8B8B"/>
      </a:accent3>
      <a:accent4>
        <a:srgbClr val="525252"/>
      </a:accent4>
      <a:accent5>
        <a:srgbClr val="F6610E"/>
      </a:accent5>
      <a:accent6>
        <a:srgbClr val="F6AB60"/>
      </a:accent6>
      <a:hlink>
        <a:srgbClr val="AC2004"/>
      </a:hlink>
      <a:folHlink>
        <a:srgbClr val="C4350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03 Presentation Layout_CA -v5" id="{9FB6D787-C00C-4E5B-BB81-C03B5DD1D26F}" vid="{036B3D89-8DCD-455E-BFFC-73F75D6DA62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11843</TotalTime>
  <Words>2428</Words>
  <Application>Microsoft Office PowerPoint</Application>
  <PresentationFormat>Widescreen</PresentationFormat>
  <Paragraphs>193</Paragraphs>
  <Slides>16</Slides>
  <Notes>16</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Arial Black</vt:lpstr>
      <vt:lpstr>Calibri</vt:lpstr>
      <vt:lpstr>Courier New</vt:lpstr>
      <vt:lpstr>Gadugi</vt:lpstr>
      <vt:lpstr>Gill Sans SemiBold</vt:lpstr>
      <vt:lpstr>Muli</vt:lpstr>
      <vt:lpstr>Wingdings</vt:lpstr>
      <vt:lpstr>Office Theme TorresLaw2018</vt:lpstr>
      <vt:lpstr>1_Office Theme TorresLaw2018</vt:lpstr>
      <vt:lpstr>2_Office Theme TorresLaw2018</vt:lpstr>
      <vt:lpstr>Navigating the New Tariff Landscape: Legal Challenges and Compliance Strategies</vt:lpstr>
      <vt:lpstr>About Torres Trade Law </vt:lpstr>
      <vt:lpstr>PowerPoint Presentation</vt:lpstr>
      <vt:lpstr>Busy Year! Tariff Authority Overview </vt:lpstr>
      <vt:lpstr>IEEPA Tariffs – Reciprocal </vt:lpstr>
      <vt:lpstr>IEEPA Tariffs – Fentanyl</vt:lpstr>
      <vt:lpstr>Section 232 Tariffs</vt:lpstr>
      <vt:lpstr>Section 301 Tariffs</vt:lpstr>
      <vt:lpstr>IEEPA Tariff Litigation </vt:lpstr>
      <vt:lpstr>IEEPA Tariff Litigation - SCOTUS</vt:lpstr>
      <vt:lpstr>CBP Enforcement </vt:lpstr>
      <vt:lpstr>DOJ Enforcement of Customs Violations </vt:lpstr>
      <vt:lpstr>Red Flags/Issue Spotting</vt:lpstr>
      <vt:lpstr>Compliance Tips &amp; Strategic Mitigation</vt:lpstr>
      <vt:lpstr>  Let’s Be Friends</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Initiating and Conducting Internal Investigations of Export Controls and Sanctions Matters</dc:title>
  <dc:creator>Olga Torres</dc:creator>
  <cp:lastModifiedBy>Derrick Kyle</cp:lastModifiedBy>
  <cp:revision>1596</cp:revision>
  <cp:lastPrinted>2025-09-02T16:55:33Z</cp:lastPrinted>
  <dcterms:created xsi:type="dcterms:W3CDTF">2020-06-16T16:26:43Z</dcterms:created>
  <dcterms:modified xsi:type="dcterms:W3CDTF">2025-10-23T13:54:39Z</dcterms:modified>
</cp:coreProperties>
</file>