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57" r:id="rId5"/>
    <p:sldId id="341" r:id="rId6"/>
    <p:sldId id="321" r:id="rId7"/>
    <p:sldId id="324" r:id="rId8"/>
    <p:sldId id="325" r:id="rId9"/>
    <p:sldId id="300" r:id="rId10"/>
    <p:sldId id="323" r:id="rId11"/>
    <p:sldId id="322" r:id="rId12"/>
    <p:sldId id="289" r:id="rId13"/>
    <p:sldId id="326" r:id="rId14"/>
    <p:sldId id="327" r:id="rId15"/>
    <p:sldId id="328" r:id="rId16"/>
    <p:sldId id="329" r:id="rId17"/>
    <p:sldId id="330" r:id="rId18"/>
    <p:sldId id="331" r:id="rId19"/>
    <p:sldId id="332" r:id="rId20"/>
    <p:sldId id="333" r:id="rId21"/>
    <p:sldId id="335" r:id="rId22"/>
    <p:sldId id="334" r:id="rId23"/>
    <p:sldId id="336" r:id="rId24"/>
    <p:sldId id="337" r:id="rId25"/>
    <p:sldId id="338" r:id="rId26"/>
    <p:sldId id="339" r:id="rId27"/>
    <p:sldId id="340"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8246"/>
    <a:srgbClr val="93D3F2"/>
    <a:srgbClr val="4A4A4A"/>
    <a:srgbClr val="60B1D6"/>
    <a:srgbClr val="FAFAF0"/>
    <a:srgbClr val="BE9B39"/>
    <a:srgbClr val="CBAF60"/>
    <a:srgbClr val="2D2D2D"/>
    <a:srgbClr val="4E9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0" autoAdjust="0"/>
    <p:restoredTop sz="94764"/>
  </p:normalViewPr>
  <p:slideViewPr>
    <p:cSldViewPr snapToGrid="0" snapToObjects="1">
      <p:cViewPr varScale="1">
        <p:scale>
          <a:sx n="98" d="100"/>
          <a:sy n="98" d="100"/>
        </p:scale>
        <p:origin x="584" y="6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0" d="100"/>
          <a:sy n="80" d="100"/>
        </p:scale>
        <p:origin x="391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https://meketa.com/wp-content/uploads/2024/09/MEKETA_The-Decreasing-Number-of-Public-Companies_2024.pdf" TargetMode="External"/><Relationship Id="rId1" Type="http://schemas.openxmlformats.org/officeDocument/2006/relationships/hyperlink" Target="https://data.worldbank.org/indicator/CM.MKT.LDOM.NO?end=2024&amp;locations=US&amp;start=1989" TargetMode="Externa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data.worldbank.org/indicator/CM.MKT.LDOM.NO?end=2024&amp;locations=US&amp;start=1989" TargetMode="External"/><Relationship Id="rId7" Type="http://schemas.openxmlformats.org/officeDocument/2006/relationships/image" Target="../media/image46.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meketa.com/wp-content/uploads/2024/09/MEKETA_The-Decreasing-Number-of-Public-Companies_2024.pdf"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27D1D4-7BFB-4BB9-B578-4C8A265ABC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FDFD427-ED4E-4A03-9F27-FE3124DDC894}">
      <dgm:prSet custT="1"/>
      <dgm:spPr/>
      <dgm:t>
        <a:bodyPr/>
        <a:lstStyle/>
        <a:p>
          <a:pPr algn="just"/>
          <a:r>
            <a:rPr lang="en-US" sz="1100" dirty="0" err="1"/>
            <a:t>TXSE</a:t>
          </a:r>
          <a:r>
            <a:rPr lang="en-US" sz="1100" dirty="0"/>
            <a:t> is the first fully integrated national securities exchange to receive SEC approval in decades and, with $250 million of capital following its second funding round, the most well-capitalized equities exchange ever approved by the SEC.  </a:t>
          </a:r>
        </a:p>
      </dgm:t>
    </dgm:pt>
    <dgm:pt modelId="{7E862CB0-AF0C-4255-A967-2578537A74EF}" type="parTrans" cxnId="{66279E72-B4C0-4FFB-9DB5-10A0DC5EC711}">
      <dgm:prSet/>
      <dgm:spPr/>
      <dgm:t>
        <a:bodyPr/>
        <a:lstStyle/>
        <a:p>
          <a:endParaRPr lang="en-US"/>
        </a:p>
      </dgm:t>
    </dgm:pt>
    <dgm:pt modelId="{43CBC329-A3AD-4B4F-9D07-BFC13EF40F24}" type="sibTrans" cxnId="{66279E72-B4C0-4FFB-9DB5-10A0DC5EC711}">
      <dgm:prSet/>
      <dgm:spPr/>
      <dgm:t>
        <a:bodyPr/>
        <a:lstStyle/>
        <a:p>
          <a:endParaRPr lang="en-US"/>
        </a:p>
      </dgm:t>
    </dgm:pt>
    <dgm:pt modelId="{70E6B55D-6AF1-4B35-84A2-9DDBA148985E}">
      <dgm:prSet custT="1"/>
      <dgm:spPr/>
      <dgm:t>
        <a:bodyPr/>
        <a:lstStyle/>
        <a:p>
          <a:pPr algn="just"/>
          <a:r>
            <a:rPr lang="en-US" sz="1100" dirty="0"/>
            <a:t>Its founding investors include the world’s largest financial institutions, including most major liquidity providers, leading corporate executives from across the country, and prominent retail and institutional investment organizations. </a:t>
          </a:r>
        </a:p>
      </dgm:t>
    </dgm:pt>
    <dgm:pt modelId="{3C0FA383-31C8-46A0-A66B-B4FB8BAD06B5}" type="parTrans" cxnId="{086F0F7C-A56A-4F78-9FC5-96ED49287F99}">
      <dgm:prSet/>
      <dgm:spPr/>
      <dgm:t>
        <a:bodyPr/>
        <a:lstStyle/>
        <a:p>
          <a:endParaRPr lang="en-US"/>
        </a:p>
      </dgm:t>
    </dgm:pt>
    <dgm:pt modelId="{E0C87D22-DB49-4A53-B0C8-3A8E3AF0BAA1}" type="sibTrans" cxnId="{086F0F7C-A56A-4F78-9FC5-96ED49287F99}">
      <dgm:prSet/>
      <dgm:spPr/>
      <dgm:t>
        <a:bodyPr/>
        <a:lstStyle/>
        <a:p>
          <a:endParaRPr lang="en-US"/>
        </a:p>
      </dgm:t>
    </dgm:pt>
    <dgm:pt modelId="{88DD0240-6F56-4D2C-99D1-BCCE61BC5F6A}">
      <dgm:prSet custT="1"/>
      <dgm:spPr/>
      <dgm:t>
        <a:bodyPr/>
        <a:lstStyle/>
        <a:p>
          <a:pPr algn="just"/>
          <a:r>
            <a:rPr lang="en-US" sz="1100" dirty="0"/>
            <a:t>Subject to SEC approval, </a:t>
          </a:r>
          <a:r>
            <a:rPr lang="en-US" sz="1100" dirty="0" err="1"/>
            <a:t>TXSE</a:t>
          </a:r>
          <a:r>
            <a:rPr lang="en-US" sz="1100" dirty="0"/>
            <a:t> will be a national, fully integrated, and fully electronic exchange offering trading, listings of corporate issuers and exchange-traded products (“</a:t>
          </a:r>
          <a:r>
            <a:rPr lang="en-US" sz="1100" dirty="0" err="1"/>
            <a:t>ETPs</a:t>
          </a:r>
          <a:r>
            <a:rPr lang="en-US" sz="1100" dirty="0"/>
            <a:t>”), auctions, and a range of data products.  </a:t>
          </a:r>
          <a:r>
            <a:rPr lang="en-US" sz="1100" dirty="0" err="1"/>
            <a:t>TXSE</a:t>
          </a:r>
          <a:r>
            <a:rPr lang="en-US" sz="1100" dirty="0"/>
            <a:t> intends to serve U.S.-based and international issuers, investors, and market participants.</a:t>
          </a:r>
        </a:p>
      </dgm:t>
    </dgm:pt>
    <dgm:pt modelId="{74AFA1F4-3411-4F1E-9B76-59AF61DB3E7F}" type="parTrans" cxnId="{0667D24F-78FC-4876-9DFB-9BB47DA27150}">
      <dgm:prSet/>
      <dgm:spPr/>
      <dgm:t>
        <a:bodyPr/>
        <a:lstStyle/>
        <a:p>
          <a:endParaRPr lang="en-US"/>
        </a:p>
      </dgm:t>
    </dgm:pt>
    <dgm:pt modelId="{CCE91F83-CD00-4A2A-9865-254FECE22733}" type="sibTrans" cxnId="{0667D24F-78FC-4876-9DFB-9BB47DA27150}">
      <dgm:prSet/>
      <dgm:spPr/>
      <dgm:t>
        <a:bodyPr/>
        <a:lstStyle/>
        <a:p>
          <a:endParaRPr lang="en-US"/>
        </a:p>
      </dgm:t>
    </dgm:pt>
    <dgm:pt modelId="{366F30DE-5CDC-470F-A14F-D4059E54AF3C}" type="pres">
      <dgm:prSet presAssocID="{2927D1D4-7BFB-4BB9-B578-4C8A265ABCFF}" presName="root" presStyleCnt="0">
        <dgm:presLayoutVars>
          <dgm:dir/>
          <dgm:resizeHandles val="exact"/>
        </dgm:presLayoutVars>
      </dgm:prSet>
      <dgm:spPr/>
    </dgm:pt>
    <dgm:pt modelId="{E35159AD-B260-4FAA-8DEA-7B7CF1DE9A3F}" type="pres">
      <dgm:prSet presAssocID="{DFDFD427-ED4E-4A03-9F27-FE3124DDC894}" presName="compNode" presStyleCnt="0"/>
      <dgm:spPr/>
    </dgm:pt>
    <dgm:pt modelId="{185F2224-D5C1-4A2C-840D-7A822999A51D}" type="pres">
      <dgm:prSet presAssocID="{DFDFD427-ED4E-4A03-9F27-FE3124DDC894}" presName="bgRect" presStyleLbl="bgShp" presStyleIdx="0" presStyleCnt="3"/>
      <dgm:spPr/>
    </dgm:pt>
    <dgm:pt modelId="{CDE004F5-EC5C-4718-AF29-9D50A4ED48CC}" type="pres">
      <dgm:prSet presAssocID="{DFDFD427-ED4E-4A03-9F27-FE3124DDC8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Yuan"/>
        </a:ext>
      </dgm:extLst>
    </dgm:pt>
    <dgm:pt modelId="{E3393EAA-14DE-4CB0-8321-37A8DA3FE0D2}" type="pres">
      <dgm:prSet presAssocID="{DFDFD427-ED4E-4A03-9F27-FE3124DDC894}" presName="spaceRect" presStyleCnt="0"/>
      <dgm:spPr/>
    </dgm:pt>
    <dgm:pt modelId="{96D22104-564E-44C6-AAF8-553C218F0111}" type="pres">
      <dgm:prSet presAssocID="{DFDFD427-ED4E-4A03-9F27-FE3124DDC894}" presName="parTx" presStyleLbl="revTx" presStyleIdx="0" presStyleCnt="3">
        <dgm:presLayoutVars>
          <dgm:chMax val="0"/>
          <dgm:chPref val="0"/>
        </dgm:presLayoutVars>
      </dgm:prSet>
      <dgm:spPr/>
    </dgm:pt>
    <dgm:pt modelId="{B4E45ED1-4A1A-463F-A951-05EC478896C1}" type="pres">
      <dgm:prSet presAssocID="{43CBC329-A3AD-4B4F-9D07-BFC13EF40F24}" presName="sibTrans" presStyleCnt="0"/>
      <dgm:spPr/>
    </dgm:pt>
    <dgm:pt modelId="{EC0CF8FB-D12B-400F-9ED5-FF69FE6931EE}" type="pres">
      <dgm:prSet presAssocID="{70E6B55D-6AF1-4B35-84A2-9DDBA148985E}" presName="compNode" presStyleCnt="0"/>
      <dgm:spPr/>
    </dgm:pt>
    <dgm:pt modelId="{FB6435B6-CDDF-41D9-92B0-D6E9FD37CA33}" type="pres">
      <dgm:prSet presAssocID="{70E6B55D-6AF1-4B35-84A2-9DDBA148985E}" presName="bgRect" presStyleLbl="bgShp" presStyleIdx="1" presStyleCnt="3"/>
      <dgm:spPr/>
    </dgm:pt>
    <dgm:pt modelId="{FBCD23AF-564E-4257-933B-9783422FBDA4}" type="pres">
      <dgm:prSet presAssocID="{70E6B55D-6AF1-4B35-84A2-9DDBA14898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D1EC6C34-7D29-4B91-91CD-10661EF6B6A2}" type="pres">
      <dgm:prSet presAssocID="{70E6B55D-6AF1-4B35-84A2-9DDBA148985E}" presName="spaceRect" presStyleCnt="0"/>
      <dgm:spPr/>
    </dgm:pt>
    <dgm:pt modelId="{2772B8F2-6B2E-48BE-BBF2-8BCA146E726D}" type="pres">
      <dgm:prSet presAssocID="{70E6B55D-6AF1-4B35-84A2-9DDBA148985E}" presName="parTx" presStyleLbl="revTx" presStyleIdx="1" presStyleCnt="3">
        <dgm:presLayoutVars>
          <dgm:chMax val="0"/>
          <dgm:chPref val="0"/>
        </dgm:presLayoutVars>
      </dgm:prSet>
      <dgm:spPr/>
    </dgm:pt>
    <dgm:pt modelId="{4B9C6202-E43E-4566-90ED-E3E905A2D5F5}" type="pres">
      <dgm:prSet presAssocID="{E0C87D22-DB49-4A53-B0C8-3A8E3AF0BAA1}" presName="sibTrans" presStyleCnt="0"/>
      <dgm:spPr/>
    </dgm:pt>
    <dgm:pt modelId="{1F1236F7-BB55-4F03-BACD-946380A0218C}" type="pres">
      <dgm:prSet presAssocID="{88DD0240-6F56-4D2C-99D1-BCCE61BC5F6A}" presName="compNode" presStyleCnt="0"/>
      <dgm:spPr/>
    </dgm:pt>
    <dgm:pt modelId="{7D9609D4-94A2-4CF2-AB41-7C17C46D8A70}" type="pres">
      <dgm:prSet presAssocID="{88DD0240-6F56-4D2C-99D1-BCCE61BC5F6A}" presName="bgRect" presStyleLbl="bgShp" presStyleIdx="2" presStyleCnt="3"/>
      <dgm:spPr/>
    </dgm:pt>
    <dgm:pt modelId="{B6E650A4-3776-437F-ABA6-87BD962F654A}" type="pres">
      <dgm:prSet presAssocID="{88DD0240-6F56-4D2C-99D1-BCCE61BC5F6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ilding"/>
        </a:ext>
      </dgm:extLst>
    </dgm:pt>
    <dgm:pt modelId="{AA75EA79-55BB-4710-87B4-AA02D4CB2AAB}" type="pres">
      <dgm:prSet presAssocID="{88DD0240-6F56-4D2C-99D1-BCCE61BC5F6A}" presName="spaceRect" presStyleCnt="0"/>
      <dgm:spPr/>
    </dgm:pt>
    <dgm:pt modelId="{BBD6C9CD-3055-4336-AC9C-EBA8A11BC3A0}" type="pres">
      <dgm:prSet presAssocID="{88DD0240-6F56-4D2C-99D1-BCCE61BC5F6A}" presName="parTx" presStyleLbl="revTx" presStyleIdx="2" presStyleCnt="3">
        <dgm:presLayoutVars>
          <dgm:chMax val="0"/>
          <dgm:chPref val="0"/>
        </dgm:presLayoutVars>
      </dgm:prSet>
      <dgm:spPr/>
    </dgm:pt>
  </dgm:ptLst>
  <dgm:cxnLst>
    <dgm:cxn modelId="{29328400-9E4D-4ADF-9731-470E8412356E}" type="presOf" srcId="{2927D1D4-7BFB-4BB9-B578-4C8A265ABCFF}" destId="{366F30DE-5CDC-470F-A14F-D4059E54AF3C}" srcOrd="0" destOrd="0" presId="urn:microsoft.com/office/officeart/2018/2/layout/IconVerticalSolidList"/>
    <dgm:cxn modelId="{3076E531-14DA-4E51-AB02-94D9CF61F64A}" type="presOf" srcId="{88DD0240-6F56-4D2C-99D1-BCCE61BC5F6A}" destId="{BBD6C9CD-3055-4336-AC9C-EBA8A11BC3A0}" srcOrd="0" destOrd="0" presId="urn:microsoft.com/office/officeart/2018/2/layout/IconVerticalSolidList"/>
    <dgm:cxn modelId="{0667D24F-78FC-4876-9DFB-9BB47DA27150}" srcId="{2927D1D4-7BFB-4BB9-B578-4C8A265ABCFF}" destId="{88DD0240-6F56-4D2C-99D1-BCCE61BC5F6A}" srcOrd="2" destOrd="0" parTransId="{74AFA1F4-3411-4F1E-9B76-59AF61DB3E7F}" sibTransId="{CCE91F83-CD00-4A2A-9865-254FECE22733}"/>
    <dgm:cxn modelId="{66279E72-B4C0-4FFB-9DB5-10A0DC5EC711}" srcId="{2927D1D4-7BFB-4BB9-B578-4C8A265ABCFF}" destId="{DFDFD427-ED4E-4A03-9F27-FE3124DDC894}" srcOrd="0" destOrd="0" parTransId="{7E862CB0-AF0C-4255-A967-2578537A74EF}" sibTransId="{43CBC329-A3AD-4B4F-9D07-BFC13EF40F24}"/>
    <dgm:cxn modelId="{F46CD352-DA02-4778-A891-EAE020DF0B45}" type="presOf" srcId="{DFDFD427-ED4E-4A03-9F27-FE3124DDC894}" destId="{96D22104-564E-44C6-AAF8-553C218F0111}" srcOrd="0" destOrd="0" presId="urn:microsoft.com/office/officeart/2018/2/layout/IconVerticalSolidList"/>
    <dgm:cxn modelId="{086F0F7C-A56A-4F78-9FC5-96ED49287F99}" srcId="{2927D1D4-7BFB-4BB9-B578-4C8A265ABCFF}" destId="{70E6B55D-6AF1-4B35-84A2-9DDBA148985E}" srcOrd="1" destOrd="0" parTransId="{3C0FA383-31C8-46A0-A66B-B4FB8BAD06B5}" sibTransId="{E0C87D22-DB49-4A53-B0C8-3A8E3AF0BAA1}"/>
    <dgm:cxn modelId="{9E501AEB-016F-4E50-8E2C-848067E5F0F6}" type="presOf" srcId="{70E6B55D-6AF1-4B35-84A2-9DDBA148985E}" destId="{2772B8F2-6B2E-48BE-BBF2-8BCA146E726D}" srcOrd="0" destOrd="0" presId="urn:microsoft.com/office/officeart/2018/2/layout/IconVerticalSolidList"/>
    <dgm:cxn modelId="{EBD7C92C-986F-4F24-962D-E2EDB0851F90}" type="presParOf" srcId="{366F30DE-5CDC-470F-A14F-D4059E54AF3C}" destId="{E35159AD-B260-4FAA-8DEA-7B7CF1DE9A3F}" srcOrd="0" destOrd="0" presId="urn:microsoft.com/office/officeart/2018/2/layout/IconVerticalSolidList"/>
    <dgm:cxn modelId="{73EE5300-DEFC-448C-AAB9-CDA1F6EF8944}" type="presParOf" srcId="{E35159AD-B260-4FAA-8DEA-7B7CF1DE9A3F}" destId="{185F2224-D5C1-4A2C-840D-7A822999A51D}" srcOrd="0" destOrd="0" presId="urn:microsoft.com/office/officeart/2018/2/layout/IconVerticalSolidList"/>
    <dgm:cxn modelId="{35360DA7-EE65-4C6A-8EF4-61BF2D68F7B7}" type="presParOf" srcId="{E35159AD-B260-4FAA-8DEA-7B7CF1DE9A3F}" destId="{CDE004F5-EC5C-4718-AF29-9D50A4ED48CC}" srcOrd="1" destOrd="0" presId="urn:microsoft.com/office/officeart/2018/2/layout/IconVerticalSolidList"/>
    <dgm:cxn modelId="{BC176EF7-B788-4E5B-8A39-9A201B35B964}" type="presParOf" srcId="{E35159AD-B260-4FAA-8DEA-7B7CF1DE9A3F}" destId="{E3393EAA-14DE-4CB0-8321-37A8DA3FE0D2}" srcOrd="2" destOrd="0" presId="urn:microsoft.com/office/officeart/2018/2/layout/IconVerticalSolidList"/>
    <dgm:cxn modelId="{225896D8-4352-4580-8932-12C22144F62D}" type="presParOf" srcId="{E35159AD-B260-4FAA-8DEA-7B7CF1DE9A3F}" destId="{96D22104-564E-44C6-AAF8-553C218F0111}" srcOrd="3" destOrd="0" presId="urn:microsoft.com/office/officeart/2018/2/layout/IconVerticalSolidList"/>
    <dgm:cxn modelId="{E88AA4B4-9CFD-4057-8909-A5F85A63A98C}" type="presParOf" srcId="{366F30DE-5CDC-470F-A14F-D4059E54AF3C}" destId="{B4E45ED1-4A1A-463F-A951-05EC478896C1}" srcOrd="1" destOrd="0" presId="urn:microsoft.com/office/officeart/2018/2/layout/IconVerticalSolidList"/>
    <dgm:cxn modelId="{F934991B-E972-4184-A98F-546FC398BF64}" type="presParOf" srcId="{366F30DE-5CDC-470F-A14F-D4059E54AF3C}" destId="{EC0CF8FB-D12B-400F-9ED5-FF69FE6931EE}" srcOrd="2" destOrd="0" presId="urn:microsoft.com/office/officeart/2018/2/layout/IconVerticalSolidList"/>
    <dgm:cxn modelId="{7CBD7F2C-D340-4CE8-BA5A-A6F87A93C133}" type="presParOf" srcId="{EC0CF8FB-D12B-400F-9ED5-FF69FE6931EE}" destId="{FB6435B6-CDDF-41D9-92B0-D6E9FD37CA33}" srcOrd="0" destOrd="0" presId="urn:microsoft.com/office/officeart/2018/2/layout/IconVerticalSolidList"/>
    <dgm:cxn modelId="{138C608A-CABA-4B44-81FA-FDA750887A84}" type="presParOf" srcId="{EC0CF8FB-D12B-400F-9ED5-FF69FE6931EE}" destId="{FBCD23AF-564E-4257-933B-9783422FBDA4}" srcOrd="1" destOrd="0" presId="urn:microsoft.com/office/officeart/2018/2/layout/IconVerticalSolidList"/>
    <dgm:cxn modelId="{3257E629-E1A6-419A-BDFF-E45DE399CAD7}" type="presParOf" srcId="{EC0CF8FB-D12B-400F-9ED5-FF69FE6931EE}" destId="{D1EC6C34-7D29-4B91-91CD-10661EF6B6A2}" srcOrd="2" destOrd="0" presId="urn:microsoft.com/office/officeart/2018/2/layout/IconVerticalSolidList"/>
    <dgm:cxn modelId="{37C12DAB-1345-412A-880D-17F33ED5290D}" type="presParOf" srcId="{EC0CF8FB-D12B-400F-9ED5-FF69FE6931EE}" destId="{2772B8F2-6B2E-48BE-BBF2-8BCA146E726D}" srcOrd="3" destOrd="0" presId="urn:microsoft.com/office/officeart/2018/2/layout/IconVerticalSolidList"/>
    <dgm:cxn modelId="{FC7A3E01-2167-4358-8D00-1F534D3D813C}" type="presParOf" srcId="{366F30DE-5CDC-470F-A14F-D4059E54AF3C}" destId="{4B9C6202-E43E-4566-90ED-E3E905A2D5F5}" srcOrd="3" destOrd="0" presId="urn:microsoft.com/office/officeart/2018/2/layout/IconVerticalSolidList"/>
    <dgm:cxn modelId="{1C3D898E-868C-4134-9BE0-B2B3FABF8F35}" type="presParOf" srcId="{366F30DE-5CDC-470F-A14F-D4059E54AF3C}" destId="{1F1236F7-BB55-4F03-BACD-946380A0218C}" srcOrd="4" destOrd="0" presId="urn:microsoft.com/office/officeart/2018/2/layout/IconVerticalSolidList"/>
    <dgm:cxn modelId="{7BC53750-E9EF-42D0-9C73-F44AB06730E3}" type="presParOf" srcId="{1F1236F7-BB55-4F03-BACD-946380A0218C}" destId="{7D9609D4-94A2-4CF2-AB41-7C17C46D8A70}" srcOrd="0" destOrd="0" presId="urn:microsoft.com/office/officeart/2018/2/layout/IconVerticalSolidList"/>
    <dgm:cxn modelId="{703C3E96-2EBA-4C41-8636-D029CC179CAA}" type="presParOf" srcId="{1F1236F7-BB55-4F03-BACD-946380A0218C}" destId="{B6E650A4-3776-437F-ABA6-87BD962F654A}" srcOrd="1" destOrd="0" presId="urn:microsoft.com/office/officeart/2018/2/layout/IconVerticalSolidList"/>
    <dgm:cxn modelId="{538A4EC9-E15A-4FCB-ABC6-F7A0B0EDB23C}" type="presParOf" srcId="{1F1236F7-BB55-4F03-BACD-946380A0218C}" destId="{AA75EA79-55BB-4710-87B4-AA02D4CB2AAB}" srcOrd="2" destOrd="0" presId="urn:microsoft.com/office/officeart/2018/2/layout/IconVerticalSolidList"/>
    <dgm:cxn modelId="{E5971FDB-7EF1-4347-B3AD-30B73CED048A}" type="presParOf" srcId="{1F1236F7-BB55-4F03-BACD-946380A0218C}" destId="{BBD6C9CD-3055-4336-AC9C-EBA8A11BC3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F09796-6372-4F5F-B11F-6475CB8EFD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3477F27-7B0A-4065-8B3E-DDF3B4CF44E1}">
      <dgm:prSet custT="1"/>
      <dgm:spPr/>
      <dgm:t>
        <a:bodyPr/>
        <a:lstStyle/>
        <a:p>
          <a:pPr algn="just"/>
          <a:r>
            <a:rPr lang="en-US" sz="1050" dirty="0"/>
            <a:t>The number of publicly traded companies has fallen by almost 45% in the past 25 years, and today, there are fewer public companies in the U.S. than ever before (</a:t>
          </a:r>
          <a:r>
            <a:rPr lang="en-US" sz="1050" u="sng" dirty="0">
              <a:hlinkClick xmlns:r="http://schemas.openxmlformats.org/officeDocument/2006/relationships" r:id="rId1"/>
            </a:rPr>
            <a:t>World Bank</a:t>
          </a:r>
          <a:r>
            <a:rPr lang="en-US" sz="1050" dirty="0"/>
            <a:t>, 2025).  The regulatory costs of listing and satisfying audit, legal, and financial requirements may partially explain why companies have elected to stay private and why publicly traded companies have elected to delist, go private, or merge with other companies (</a:t>
          </a:r>
          <a:r>
            <a:rPr lang="en-US" sz="1050" u="sng" dirty="0">
              <a:hlinkClick xmlns:r="http://schemas.openxmlformats.org/officeDocument/2006/relationships" r:id="rId2"/>
            </a:rPr>
            <a:t>Meketa Investment Group</a:t>
          </a:r>
          <a:r>
            <a:rPr lang="en-US" sz="1050" dirty="0"/>
            <a:t>, 2024). </a:t>
          </a:r>
        </a:p>
      </dgm:t>
    </dgm:pt>
    <dgm:pt modelId="{2164CC63-0607-4FB3-A412-BB2526377112}" type="parTrans" cxnId="{5388565A-C01C-4574-95D3-0544EC80E601}">
      <dgm:prSet/>
      <dgm:spPr/>
      <dgm:t>
        <a:bodyPr/>
        <a:lstStyle/>
        <a:p>
          <a:endParaRPr lang="en-US"/>
        </a:p>
      </dgm:t>
    </dgm:pt>
    <dgm:pt modelId="{47184B77-B55D-4CA2-9394-6A1D7C8B0037}" type="sibTrans" cxnId="{5388565A-C01C-4574-95D3-0544EC80E601}">
      <dgm:prSet/>
      <dgm:spPr/>
      <dgm:t>
        <a:bodyPr/>
        <a:lstStyle/>
        <a:p>
          <a:endParaRPr lang="en-US"/>
        </a:p>
      </dgm:t>
    </dgm:pt>
    <dgm:pt modelId="{8E51B144-1A3F-4140-AF68-2FEFDC07CF1E}">
      <dgm:prSet custT="1"/>
      <dgm:spPr/>
      <dgm:t>
        <a:bodyPr/>
        <a:lstStyle/>
        <a:p>
          <a:pPr algn="just"/>
          <a:r>
            <a:rPr lang="en-US" sz="1100" dirty="0"/>
            <a:t>The declining number of publicly traded companies has created a shortage of investments opportunities for investment organizations and possibly has contributed to retail investors’ inability to participate in IPOs.  </a:t>
          </a:r>
        </a:p>
      </dgm:t>
    </dgm:pt>
    <dgm:pt modelId="{5DC220C5-BA0D-499D-9E93-F6F0B7566ADC}" type="parTrans" cxnId="{86582C74-EEBF-4114-9CDB-54197DFFD414}">
      <dgm:prSet/>
      <dgm:spPr/>
      <dgm:t>
        <a:bodyPr/>
        <a:lstStyle/>
        <a:p>
          <a:endParaRPr lang="en-US"/>
        </a:p>
      </dgm:t>
    </dgm:pt>
    <dgm:pt modelId="{58D4F1AC-5523-49E5-90AA-0BE593C0CC3B}" type="sibTrans" cxnId="{86582C74-EEBF-4114-9CDB-54197DFFD414}">
      <dgm:prSet/>
      <dgm:spPr/>
      <dgm:t>
        <a:bodyPr/>
        <a:lstStyle/>
        <a:p>
          <a:endParaRPr lang="en-US"/>
        </a:p>
      </dgm:t>
    </dgm:pt>
    <dgm:pt modelId="{2890F705-AA52-49D6-B2F4-59DE228EC1EA}">
      <dgm:prSet custT="1"/>
      <dgm:spPr/>
      <dgm:t>
        <a:bodyPr/>
        <a:lstStyle/>
        <a:p>
          <a:pPr algn="just"/>
          <a:r>
            <a:rPr lang="en-US" sz="1100" dirty="0"/>
            <a:t>In addition, the burden of going and staying public arguably has prevented certain companies (like mid-sized and emerging growth companies) from accessing public markets, possibly reducing innovation, job creation, and economic growth.</a:t>
          </a:r>
        </a:p>
      </dgm:t>
    </dgm:pt>
    <dgm:pt modelId="{C2A63278-2CE2-42CD-905A-AE395A663A8E}" type="parTrans" cxnId="{E8E7F1DE-A21A-4E2F-9E47-CEDE57ED5221}">
      <dgm:prSet/>
      <dgm:spPr/>
      <dgm:t>
        <a:bodyPr/>
        <a:lstStyle/>
        <a:p>
          <a:endParaRPr lang="en-US"/>
        </a:p>
      </dgm:t>
    </dgm:pt>
    <dgm:pt modelId="{F081A64D-6490-4974-AAF7-CA62BC88E391}" type="sibTrans" cxnId="{E8E7F1DE-A21A-4E2F-9E47-CEDE57ED5221}">
      <dgm:prSet/>
      <dgm:spPr/>
      <dgm:t>
        <a:bodyPr/>
        <a:lstStyle/>
        <a:p>
          <a:endParaRPr lang="en-US"/>
        </a:p>
      </dgm:t>
    </dgm:pt>
    <dgm:pt modelId="{A22ADAED-B034-45A3-8A73-6C79B08C2D55}" type="pres">
      <dgm:prSet presAssocID="{FFF09796-6372-4F5F-B11F-6475CB8EFD5C}" presName="root" presStyleCnt="0">
        <dgm:presLayoutVars>
          <dgm:dir/>
          <dgm:resizeHandles val="exact"/>
        </dgm:presLayoutVars>
      </dgm:prSet>
      <dgm:spPr/>
    </dgm:pt>
    <dgm:pt modelId="{72E2AF29-5D83-4451-B608-D9B6DD9D4D0B}" type="pres">
      <dgm:prSet presAssocID="{63477F27-7B0A-4065-8B3E-DDF3B4CF44E1}" presName="compNode" presStyleCnt="0"/>
      <dgm:spPr/>
    </dgm:pt>
    <dgm:pt modelId="{F6D64302-DE61-44DB-9C33-9E22B9C7EF70}" type="pres">
      <dgm:prSet presAssocID="{63477F27-7B0A-4065-8B3E-DDF3B4CF44E1}" presName="bgRect" presStyleLbl="bgShp" presStyleIdx="0" presStyleCnt="3"/>
      <dgm:spPr/>
    </dgm:pt>
    <dgm:pt modelId="{32D92D0F-71B5-4B3D-8ABE-CA0C74D472F2}" type="pres">
      <dgm:prSet presAssocID="{63477F27-7B0A-4065-8B3E-DDF3B4CF44E1}"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BF33E59D-C1A9-4E8F-9C8E-E87EC1577E7E}" type="pres">
      <dgm:prSet presAssocID="{63477F27-7B0A-4065-8B3E-DDF3B4CF44E1}" presName="spaceRect" presStyleCnt="0"/>
      <dgm:spPr/>
    </dgm:pt>
    <dgm:pt modelId="{10021323-CA6E-4502-854E-C6CB268EBAB1}" type="pres">
      <dgm:prSet presAssocID="{63477F27-7B0A-4065-8B3E-DDF3B4CF44E1}" presName="parTx" presStyleLbl="revTx" presStyleIdx="0" presStyleCnt="3" custLinFactNeighborY="451">
        <dgm:presLayoutVars>
          <dgm:chMax val="0"/>
          <dgm:chPref val="0"/>
        </dgm:presLayoutVars>
      </dgm:prSet>
      <dgm:spPr/>
    </dgm:pt>
    <dgm:pt modelId="{7607EC72-B3EA-4B11-AB53-0A8F819CDDC4}" type="pres">
      <dgm:prSet presAssocID="{47184B77-B55D-4CA2-9394-6A1D7C8B0037}" presName="sibTrans" presStyleCnt="0"/>
      <dgm:spPr/>
    </dgm:pt>
    <dgm:pt modelId="{DAC87870-66B9-40B1-BDF7-A03433459531}" type="pres">
      <dgm:prSet presAssocID="{8E51B144-1A3F-4140-AF68-2FEFDC07CF1E}" presName="compNode" presStyleCnt="0"/>
      <dgm:spPr/>
    </dgm:pt>
    <dgm:pt modelId="{70304A58-3225-46A2-9754-F7FF90AB2748}" type="pres">
      <dgm:prSet presAssocID="{8E51B144-1A3F-4140-AF68-2FEFDC07CF1E}" presName="bgRect" presStyleLbl="bgShp" presStyleIdx="1" presStyleCnt="3"/>
      <dgm:spPr/>
    </dgm:pt>
    <dgm:pt modelId="{9F9BD146-39EA-4C5E-91E5-B90B7A28927B}" type="pres">
      <dgm:prSet presAssocID="{8E51B144-1A3F-4140-AF68-2FEFDC07CF1E}"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454D0A14-3F3D-4EDD-826A-DDADCC92E856}" type="pres">
      <dgm:prSet presAssocID="{8E51B144-1A3F-4140-AF68-2FEFDC07CF1E}" presName="spaceRect" presStyleCnt="0"/>
      <dgm:spPr/>
    </dgm:pt>
    <dgm:pt modelId="{D2A99FB2-6C5F-4289-96CB-9076F0F19959}" type="pres">
      <dgm:prSet presAssocID="{8E51B144-1A3F-4140-AF68-2FEFDC07CF1E}" presName="parTx" presStyleLbl="revTx" presStyleIdx="1" presStyleCnt="3">
        <dgm:presLayoutVars>
          <dgm:chMax val="0"/>
          <dgm:chPref val="0"/>
        </dgm:presLayoutVars>
      </dgm:prSet>
      <dgm:spPr/>
    </dgm:pt>
    <dgm:pt modelId="{8C0EBAD3-3C7C-4A06-A91E-46F11F978CE1}" type="pres">
      <dgm:prSet presAssocID="{58D4F1AC-5523-49E5-90AA-0BE593C0CC3B}" presName="sibTrans" presStyleCnt="0"/>
      <dgm:spPr/>
    </dgm:pt>
    <dgm:pt modelId="{9C1A5888-C80A-4221-9B19-21A7A30401E8}" type="pres">
      <dgm:prSet presAssocID="{2890F705-AA52-49D6-B2F4-59DE228EC1EA}" presName="compNode" presStyleCnt="0"/>
      <dgm:spPr/>
    </dgm:pt>
    <dgm:pt modelId="{0FB44D5A-04D7-4FA6-AF4B-F563DFBCEB76}" type="pres">
      <dgm:prSet presAssocID="{2890F705-AA52-49D6-B2F4-59DE228EC1EA}" presName="bgRect" presStyleLbl="bgShp" presStyleIdx="2" presStyleCnt="3"/>
      <dgm:spPr/>
    </dgm:pt>
    <dgm:pt modelId="{F4DCC275-D2E2-444B-B65C-A12271414C6E}" type="pres">
      <dgm:prSet presAssocID="{2890F705-AA52-49D6-B2F4-59DE228EC1EA}" presName="iconRect" presStyleLbl="node1" presStyleIdx="2" presStyleCnt="3" custScaleX="109231" custScaleY="96862" custLinFactNeighborX="-437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ximize"/>
        </a:ext>
      </dgm:extLst>
    </dgm:pt>
    <dgm:pt modelId="{335B3C1A-A605-4E60-B974-52BCA1E8554B}" type="pres">
      <dgm:prSet presAssocID="{2890F705-AA52-49D6-B2F4-59DE228EC1EA}" presName="spaceRect" presStyleCnt="0"/>
      <dgm:spPr/>
    </dgm:pt>
    <dgm:pt modelId="{A65AED5F-2216-43CF-B320-10D9023C1D98}" type="pres">
      <dgm:prSet presAssocID="{2890F705-AA52-49D6-B2F4-59DE228EC1EA}" presName="parTx" presStyleLbl="revTx" presStyleIdx="2" presStyleCnt="3">
        <dgm:presLayoutVars>
          <dgm:chMax val="0"/>
          <dgm:chPref val="0"/>
        </dgm:presLayoutVars>
      </dgm:prSet>
      <dgm:spPr/>
    </dgm:pt>
  </dgm:ptLst>
  <dgm:cxnLst>
    <dgm:cxn modelId="{24277408-9F7D-433D-A723-B15B562C0855}" type="presOf" srcId="{2890F705-AA52-49D6-B2F4-59DE228EC1EA}" destId="{A65AED5F-2216-43CF-B320-10D9023C1D98}" srcOrd="0" destOrd="0" presId="urn:microsoft.com/office/officeart/2018/2/layout/IconVerticalSolidList"/>
    <dgm:cxn modelId="{96EA7726-1A7D-4F99-ACE4-D30705C573A6}" type="presOf" srcId="{FFF09796-6372-4F5F-B11F-6475CB8EFD5C}" destId="{A22ADAED-B034-45A3-8A73-6C79B08C2D55}" srcOrd="0" destOrd="0" presId="urn:microsoft.com/office/officeart/2018/2/layout/IconVerticalSolidList"/>
    <dgm:cxn modelId="{E695EF64-E5ED-4482-B32B-77EB70B1027E}" type="presOf" srcId="{63477F27-7B0A-4065-8B3E-DDF3B4CF44E1}" destId="{10021323-CA6E-4502-854E-C6CB268EBAB1}" srcOrd="0" destOrd="0" presId="urn:microsoft.com/office/officeart/2018/2/layout/IconVerticalSolidList"/>
    <dgm:cxn modelId="{86582C74-EEBF-4114-9CDB-54197DFFD414}" srcId="{FFF09796-6372-4F5F-B11F-6475CB8EFD5C}" destId="{8E51B144-1A3F-4140-AF68-2FEFDC07CF1E}" srcOrd="1" destOrd="0" parTransId="{5DC220C5-BA0D-499D-9E93-F6F0B7566ADC}" sibTransId="{58D4F1AC-5523-49E5-90AA-0BE593C0CC3B}"/>
    <dgm:cxn modelId="{5388565A-C01C-4574-95D3-0544EC80E601}" srcId="{FFF09796-6372-4F5F-B11F-6475CB8EFD5C}" destId="{63477F27-7B0A-4065-8B3E-DDF3B4CF44E1}" srcOrd="0" destOrd="0" parTransId="{2164CC63-0607-4FB3-A412-BB2526377112}" sibTransId="{47184B77-B55D-4CA2-9394-6A1D7C8B0037}"/>
    <dgm:cxn modelId="{E8E7F1DE-A21A-4E2F-9E47-CEDE57ED5221}" srcId="{FFF09796-6372-4F5F-B11F-6475CB8EFD5C}" destId="{2890F705-AA52-49D6-B2F4-59DE228EC1EA}" srcOrd="2" destOrd="0" parTransId="{C2A63278-2CE2-42CD-905A-AE395A663A8E}" sibTransId="{F081A64D-6490-4974-AAF7-CA62BC88E391}"/>
    <dgm:cxn modelId="{E6DCE7EF-97E6-4D58-A3BA-26F57735C09C}" type="presOf" srcId="{8E51B144-1A3F-4140-AF68-2FEFDC07CF1E}" destId="{D2A99FB2-6C5F-4289-96CB-9076F0F19959}" srcOrd="0" destOrd="0" presId="urn:microsoft.com/office/officeart/2018/2/layout/IconVerticalSolidList"/>
    <dgm:cxn modelId="{000D117E-85DF-4449-A3F9-0FEC7D3F9496}" type="presParOf" srcId="{A22ADAED-B034-45A3-8A73-6C79B08C2D55}" destId="{72E2AF29-5D83-4451-B608-D9B6DD9D4D0B}" srcOrd="0" destOrd="0" presId="urn:microsoft.com/office/officeart/2018/2/layout/IconVerticalSolidList"/>
    <dgm:cxn modelId="{E3720190-B2AC-41B2-B069-E99639338E67}" type="presParOf" srcId="{72E2AF29-5D83-4451-B608-D9B6DD9D4D0B}" destId="{F6D64302-DE61-44DB-9C33-9E22B9C7EF70}" srcOrd="0" destOrd="0" presId="urn:microsoft.com/office/officeart/2018/2/layout/IconVerticalSolidList"/>
    <dgm:cxn modelId="{3FB5F7BB-AA67-4CE8-8D52-53E36B6405EB}" type="presParOf" srcId="{72E2AF29-5D83-4451-B608-D9B6DD9D4D0B}" destId="{32D92D0F-71B5-4B3D-8ABE-CA0C74D472F2}" srcOrd="1" destOrd="0" presId="urn:microsoft.com/office/officeart/2018/2/layout/IconVerticalSolidList"/>
    <dgm:cxn modelId="{B763F6BD-374A-4C40-9A66-38CA0992FB41}" type="presParOf" srcId="{72E2AF29-5D83-4451-B608-D9B6DD9D4D0B}" destId="{BF33E59D-C1A9-4E8F-9C8E-E87EC1577E7E}" srcOrd="2" destOrd="0" presId="urn:microsoft.com/office/officeart/2018/2/layout/IconVerticalSolidList"/>
    <dgm:cxn modelId="{6DC13791-C135-4FEA-8BC4-B21E5C16C2F8}" type="presParOf" srcId="{72E2AF29-5D83-4451-B608-D9B6DD9D4D0B}" destId="{10021323-CA6E-4502-854E-C6CB268EBAB1}" srcOrd="3" destOrd="0" presId="urn:microsoft.com/office/officeart/2018/2/layout/IconVerticalSolidList"/>
    <dgm:cxn modelId="{5F305E91-DB75-4E02-B9B9-2AEBC4584343}" type="presParOf" srcId="{A22ADAED-B034-45A3-8A73-6C79B08C2D55}" destId="{7607EC72-B3EA-4B11-AB53-0A8F819CDDC4}" srcOrd="1" destOrd="0" presId="urn:microsoft.com/office/officeart/2018/2/layout/IconVerticalSolidList"/>
    <dgm:cxn modelId="{A9A5299C-3D99-4793-A340-4C3AC0AD0F25}" type="presParOf" srcId="{A22ADAED-B034-45A3-8A73-6C79B08C2D55}" destId="{DAC87870-66B9-40B1-BDF7-A03433459531}" srcOrd="2" destOrd="0" presId="urn:microsoft.com/office/officeart/2018/2/layout/IconVerticalSolidList"/>
    <dgm:cxn modelId="{EA9D2397-78D4-4B2B-9AC9-8E8647CA0A9D}" type="presParOf" srcId="{DAC87870-66B9-40B1-BDF7-A03433459531}" destId="{70304A58-3225-46A2-9754-F7FF90AB2748}" srcOrd="0" destOrd="0" presId="urn:microsoft.com/office/officeart/2018/2/layout/IconVerticalSolidList"/>
    <dgm:cxn modelId="{8FAD3758-6D22-4266-9FEB-32EEC212340B}" type="presParOf" srcId="{DAC87870-66B9-40B1-BDF7-A03433459531}" destId="{9F9BD146-39EA-4C5E-91E5-B90B7A28927B}" srcOrd="1" destOrd="0" presId="urn:microsoft.com/office/officeart/2018/2/layout/IconVerticalSolidList"/>
    <dgm:cxn modelId="{E390F217-DB82-44A7-83BC-4168634283B9}" type="presParOf" srcId="{DAC87870-66B9-40B1-BDF7-A03433459531}" destId="{454D0A14-3F3D-4EDD-826A-DDADCC92E856}" srcOrd="2" destOrd="0" presId="urn:microsoft.com/office/officeart/2018/2/layout/IconVerticalSolidList"/>
    <dgm:cxn modelId="{DA9FDC1A-2707-4122-AD9B-D2388C7C8BEB}" type="presParOf" srcId="{DAC87870-66B9-40B1-BDF7-A03433459531}" destId="{D2A99FB2-6C5F-4289-96CB-9076F0F19959}" srcOrd="3" destOrd="0" presId="urn:microsoft.com/office/officeart/2018/2/layout/IconVerticalSolidList"/>
    <dgm:cxn modelId="{8CAD2143-99A5-4F11-8D96-CDD5D5620533}" type="presParOf" srcId="{A22ADAED-B034-45A3-8A73-6C79B08C2D55}" destId="{8C0EBAD3-3C7C-4A06-A91E-46F11F978CE1}" srcOrd="3" destOrd="0" presId="urn:microsoft.com/office/officeart/2018/2/layout/IconVerticalSolidList"/>
    <dgm:cxn modelId="{CEB1E884-F490-4E28-AB85-885AFB931F6B}" type="presParOf" srcId="{A22ADAED-B034-45A3-8A73-6C79B08C2D55}" destId="{9C1A5888-C80A-4221-9B19-21A7A30401E8}" srcOrd="4" destOrd="0" presId="urn:microsoft.com/office/officeart/2018/2/layout/IconVerticalSolidList"/>
    <dgm:cxn modelId="{30399F00-5B40-4F5A-8761-6809E82BE29E}" type="presParOf" srcId="{9C1A5888-C80A-4221-9B19-21A7A30401E8}" destId="{0FB44D5A-04D7-4FA6-AF4B-F563DFBCEB76}" srcOrd="0" destOrd="0" presId="urn:microsoft.com/office/officeart/2018/2/layout/IconVerticalSolidList"/>
    <dgm:cxn modelId="{A07038C3-9340-4EE0-969F-46426D8FAE06}" type="presParOf" srcId="{9C1A5888-C80A-4221-9B19-21A7A30401E8}" destId="{F4DCC275-D2E2-444B-B65C-A12271414C6E}" srcOrd="1" destOrd="0" presId="urn:microsoft.com/office/officeart/2018/2/layout/IconVerticalSolidList"/>
    <dgm:cxn modelId="{ACD2ED88-E6AD-4C0C-9537-AB095B70CB3B}" type="presParOf" srcId="{9C1A5888-C80A-4221-9B19-21A7A30401E8}" destId="{335B3C1A-A605-4E60-B974-52BCA1E8554B}" srcOrd="2" destOrd="0" presId="urn:microsoft.com/office/officeart/2018/2/layout/IconVerticalSolidList"/>
    <dgm:cxn modelId="{5225E9AD-1F86-40C6-BBFE-E289C975AC44}" type="presParOf" srcId="{9C1A5888-C80A-4221-9B19-21A7A30401E8}" destId="{A65AED5F-2216-43CF-B320-10D9023C1D9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F2224-D5C1-4A2C-840D-7A822999A51D}">
      <dsp:nvSpPr>
        <dsp:cNvPr id="0" name=""/>
        <dsp:cNvSpPr/>
      </dsp:nvSpPr>
      <dsp:spPr>
        <a:xfrm>
          <a:off x="0" y="350"/>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004F5-EC5C-4718-AF29-9D50A4ED48CC}">
      <dsp:nvSpPr>
        <dsp:cNvPr id="0" name=""/>
        <dsp:cNvSpPr/>
      </dsp:nvSpPr>
      <dsp:spPr>
        <a:xfrm>
          <a:off x="248323" y="185054"/>
          <a:ext cx="451497" cy="4514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D22104-564E-44C6-AAF8-553C218F0111}">
      <dsp:nvSpPr>
        <dsp:cNvPr id="0" name=""/>
        <dsp:cNvSpPr/>
      </dsp:nvSpPr>
      <dsp:spPr>
        <a:xfrm>
          <a:off x="948144" y="350"/>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88950">
            <a:lnSpc>
              <a:spcPct val="90000"/>
            </a:lnSpc>
            <a:spcBef>
              <a:spcPct val="0"/>
            </a:spcBef>
            <a:spcAft>
              <a:spcPct val="35000"/>
            </a:spcAft>
            <a:buNone/>
          </a:pPr>
          <a:r>
            <a:rPr lang="en-US" sz="1100" kern="1200" dirty="0" err="1"/>
            <a:t>TXSE</a:t>
          </a:r>
          <a:r>
            <a:rPr lang="en-US" sz="1100" kern="1200" dirty="0"/>
            <a:t> is the first fully integrated national securities exchange to receive SEC approval in decades and, with $250 million of capital following its second funding round, the most well-capitalized equities exchange ever approved by the SEC.  </a:t>
          </a:r>
        </a:p>
      </dsp:txBody>
      <dsp:txXfrm>
        <a:off x="948144" y="350"/>
        <a:ext cx="7033363" cy="820904"/>
      </dsp:txXfrm>
    </dsp:sp>
    <dsp:sp modelId="{FB6435B6-CDDF-41D9-92B0-D6E9FD37CA33}">
      <dsp:nvSpPr>
        <dsp:cNvPr id="0" name=""/>
        <dsp:cNvSpPr/>
      </dsp:nvSpPr>
      <dsp:spPr>
        <a:xfrm>
          <a:off x="0" y="1026481"/>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CD23AF-564E-4257-933B-9783422FBDA4}">
      <dsp:nvSpPr>
        <dsp:cNvPr id="0" name=""/>
        <dsp:cNvSpPr/>
      </dsp:nvSpPr>
      <dsp:spPr>
        <a:xfrm>
          <a:off x="248323" y="1211184"/>
          <a:ext cx="451497" cy="4514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72B8F2-6B2E-48BE-BBF2-8BCA146E726D}">
      <dsp:nvSpPr>
        <dsp:cNvPr id="0" name=""/>
        <dsp:cNvSpPr/>
      </dsp:nvSpPr>
      <dsp:spPr>
        <a:xfrm>
          <a:off x="948144" y="1026481"/>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88950">
            <a:lnSpc>
              <a:spcPct val="90000"/>
            </a:lnSpc>
            <a:spcBef>
              <a:spcPct val="0"/>
            </a:spcBef>
            <a:spcAft>
              <a:spcPct val="35000"/>
            </a:spcAft>
            <a:buNone/>
          </a:pPr>
          <a:r>
            <a:rPr lang="en-US" sz="1100" kern="1200" dirty="0"/>
            <a:t>Its founding investors include the world’s largest financial institutions, including most major liquidity providers, leading corporate executives from across the country, and prominent retail and institutional investment organizations. </a:t>
          </a:r>
        </a:p>
      </dsp:txBody>
      <dsp:txXfrm>
        <a:off x="948144" y="1026481"/>
        <a:ext cx="7033363" cy="820904"/>
      </dsp:txXfrm>
    </dsp:sp>
    <dsp:sp modelId="{7D9609D4-94A2-4CF2-AB41-7C17C46D8A70}">
      <dsp:nvSpPr>
        <dsp:cNvPr id="0" name=""/>
        <dsp:cNvSpPr/>
      </dsp:nvSpPr>
      <dsp:spPr>
        <a:xfrm>
          <a:off x="0" y="2052611"/>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650A4-3776-437F-ABA6-87BD962F654A}">
      <dsp:nvSpPr>
        <dsp:cNvPr id="0" name=""/>
        <dsp:cNvSpPr/>
      </dsp:nvSpPr>
      <dsp:spPr>
        <a:xfrm>
          <a:off x="248323" y="2237315"/>
          <a:ext cx="451497" cy="4514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D6C9CD-3055-4336-AC9C-EBA8A11BC3A0}">
      <dsp:nvSpPr>
        <dsp:cNvPr id="0" name=""/>
        <dsp:cNvSpPr/>
      </dsp:nvSpPr>
      <dsp:spPr>
        <a:xfrm>
          <a:off x="948144" y="2052611"/>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88950">
            <a:lnSpc>
              <a:spcPct val="90000"/>
            </a:lnSpc>
            <a:spcBef>
              <a:spcPct val="0"/>
            </a:spcBef>
            <a:spcAft>
              <a:spcPct val="35000"/>
            </a:spcAft>
            <a:buNone/>
          </a:pPr>
          <a:r>
            <a:rPr lang="en-US" sz="1100" kern="1200" dirty="0"/>
            <a:t>Subject to SEC approval, </a:t>
          </a:r>
          <a:r>
            <a:rPr lang="en-US" sz="1100" kern="1200" dirty="0" err="1"/>
            <a:t>TXSE</a:t>
          </a:r>
          <a:r>
            <a:rPr lang="en-US" sz="1100" kern="1200" dirty="0"/>
            <a:t> will be a national, fully integrated, and fully electronic exchange offering trading, listings of corporate issuers and exchange-traded products (“</a:t>
          </a:r>
          <a:r>
            <a:rPr lang="en-US" sz="1100" kern="1200" dirty="0" err="1"/>
            <a:t>ETPs</a:t>
          </a:r>
          <a:r>
            <a:rPr lang="en-US" sz="1100" kern="1200" dirty="0"/>
            <a:t>”), auctions, and a range of data products.  </a:t>
          </a:r>
          <a:r>
            <a:rPr lang="en-US" sz="1100" kern="1200" dirty="0" err="1"/>
            <a:t>TXSE</a:t>
          </a:r>
          <a:r>
            <a:rPr lang="en-US" sz="1100" kern="1200" dirty="0"/>
            <a:t> intends to serve U.S.-based and international issuers, investors, and market participants.</a:t>
          </a:r>
        </a:p>
      </dsp:txBody>
      <dsp:txXfrm>
        <a:off x="948144" y="2052611"/>
        <a:ext cx="7033363" cy="820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64302-DE61-44DB-9C33-9E22B9C7EF70}">
      <dsp:nvSpPr>
        <dsp:cNvPr id="0" name=""/>
        <dsp:cNvSpPr/>
      </dsp:nvSpPr>
      <dsp:spPr>
        <a:xfrm>
          <a:off x="0" y="350"/>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92D0F-71B5-4B3D-8ABE-CA0C74D472F2}">
      <dsp:nvSpPr>
        <dsp:cNvPr id="0" name=""/>
        <dsp:cNvSpPr/>
      </dsp:nvSpPr>
      <dsp:spPr>
        <a:xfrm>
          <a:off x="248323" y="185054"/>
          <a:ext cx="451497" cy="4514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21323-CA6E-4502-854E-C6CB268EBAB1}">
      <dsp:nvSpPr>
        <dsp:cNvPr id="0" name=""/>
        <dsp:cNvSpPr/>
      </dsp:nvSpPr>
      <dsp:spPr>
        <a:xfrm>
          <a:off x="948144" y="4053"/>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66725">
            <a:lnSpc>
              <a:spcPct val="90000"/>
            </a:lnSpc>
            <a:spcBef>
              <a:spcPct val="0"/>
            </a:spcBef>
            <a:spcAft>
              <a:spcPct val="35000"/>
            </a:spcAft>
            <a:buNone/>
          </a:pPr>
          <a:r>
            <a:rPr lang="en-US" sz="1050" kern="1200" dirty="0"/>
            <a:t>The number of publicly traded companies has fallen by almost 45% in the past 25 years, and today, there are fewer public companies in the U.S. than ever before (</a:t>
          </a:r>
          <a:r>
            <a:rPr lang="en-US" sz="1050" u="sng" kern="1200" dirty="0">
              <a:hlinkClick xmlns:r="http://schemas.openxmlformats.org/officeDocument/2006/relationships" r:id="rId3"/>
            </a:rPr>
            <a:t>World Bank</a:t>
          </a:r>
          <a:r>
            <a:rPr lang="en-US" sz="1050" kern="1200" dirty="0"/>
            <a:t>, 2025).  The regulatory costs of listing and satisfying audit, legal, and financial requirements may partially explain why companies have elected to stay private and why publicly traded companies have elected to delist, go private, or merge with other companies (</a:t>
          </a:r>
          <a:r>
            <a:rPr lang="en-US" sz="1050" u="sng" kern="1200" dirty="0">
              <a:hlinkClick xmlns:r="http://schemas.openxmlformats.org/officeDocument/2006/relationships" r:id="rId4"/>
            </a:rPr>
            <a:t>Meketa Investment Group</a:t>
          </a:r>
          <a:r>
            <a:rPr lang="en-US" sz="1050" kern="1200" dirty="0"/>
            <a:t>, 2024). </a:t>
          </a:r>
        </a:p>
      </dsp:txBody>
      <dsp:txXfrm>
        <a:off x="948144" y="4053"/>
        <a:ext cx="7033363" cy="820904"/>
      </dsp:txXfrm>
    </dsp:sp>
    <dsp:sp modelId="{70304A58-3225-46A2-9754-F7FF90AB2748}">
      <dsp:nvSpPr>
        <dsp:cNvPr id="0" name=""/>
        <dsp:cNvSpPr/>
      </dsp:nvSpPr>
      <dsp:spPr>
        <a:xfrm>
          <a:off x="0" y="1026481"/>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BD146-39EA-4C5E-91E5-B90B7A28927B}">
      <dsp:nvSpPr>
        <dsp:cNvPr id="0" name=""/>
        <dsp:cNvSpPr/>
      </dsp:nvSpPr>
      <dsp:spPr>
        <a:xfrm>
          <a:off x="248323" y="1211184"/>
          <a:ext cx="451497" cy="4514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A99FB2-6C5F-4289-96CB-9076F0F19959}">
      <dsp:nvSpPr>
        <dsp:cNvPr id="0" name=""/>
        <dsp:cNvSpPr/>
      </dsp:nvSpPr>
      <dsp:spPr>
        <a:xfrm>
          <a:off x="948144" y="1026481"/>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88950">
            <a:lnSpc>
              <a:spcPct val="90000"/>
            </a:lnSpc>
            <a:spcBef>
              <a:spcPct val="0"/>
            </a:spcBef>
            <a:spcAft>
              <a:spcPct val="35000"/>
            </a:spcAft>
            <a:buNone/>
          </a:pPr>
          <a:r>
            <a:rPr lang="en-US" sz="1100" kern="1200" dirty="0"/>
            <a:t>The declining number of publicly traded companies has created a shortage of investments opportunities for investment organizations and possibly has contributed to retail investors’ inability to participate in IPOs.  </a:t>
          </a:r>
        </a:p>
      </dsp:txBody>
      <dsp:txXfrm>
        <a:off x="948144" y="1026481"/>
        <a:ext cx="7033363" cy="820904"/>
      </dsp:txXfrm>
    </dsp:sp>
    <dsp:sp modelId="{0FB44D5A-04D7-4FA6-AF4B-F563DFBCEB76}">
      <dsp:nvSpPr>
        <dsp:cNvPr id="0" name=""/>
        <dsp:cNvSpPr/>
      </dsp:nvSpPr>
      <dsp:spPr>
        <a:xfrm>
          <a:off x="0" y="2052611"/>
          <a:ext cx="7981508" cy="8209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DCC275-D2E2-444B-B65C-A12271414C6E}">
      <dsp:nvSpPr>
        <dsp:cNvPr id="0" name=""/>
        <dsp:cNvSpPr/>
      </dsp:nvSpPr>
      <dsp:spPr>
        <a:xfrm>
          <a:off x="207727" y="2244399"/>
          <a:ext cx="493175" cy="4373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5AED5F-2216-43CF-B320-10D9023C1D98}">
      <dsp:nvSpPr>
        <dsp:cNvPr id="0" name=""/>
        <dsp:cNvSpPr/>
      </dsp:nvSpPr>
      <dsp:spPr>
        <a:xfrm>
          <a:off x="948144" y="2052611"/>
          <a:ext cx="7033363" cy="820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79" tIns="86879" rIns="86879" bIns="86879" numCol="1" spcCol="1270" anchor="ctr" anchorCtr="0">
          <a:noAutofit/>
        </a:bodyPr>
        <a:lstStyle/>
        <a:p>
          <a:pPr marL="0" lvl="0" indent="0" algn="just" defTabSz="488950">
            <a:lnSpc>
              <a:spcPct val="90000"/>
            </a:lnSpc>
            <a:spcBef>
              <a:spcPct val="0"/>
            </a:spcBef>
            <a:spcAft>
              <a:spcPct val="35000"/>
            </a:spcAft>
            <a:buNone/>
          </a:pPr>
          <a:r>
            <a:rPr lang="en-US" sz="1100" kern="1200" dirty="0"/>
            <a:t>In addition, the burden of going and staying public arguably has prevented certain companies (like mid-sized and emerging growth companies) from accessing public markets, possibly reducing innovation, job creation, and economic growth.</a:t>
          </a:r>
        </a:p>
      </dsp:txBody>
      <dsp:txXfrm>
        <a:off x="948144" y="2052611"/>
        <a:ext cx="7033363" cy="8209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91080F-642C-8244-ABA7-F80DCC21E2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FD1929-20E2-8541-8FC6-61B52DE71F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721593-5E76-7849-B150-39E12873BBDC}" type="datetimeFigureOut">
              <a:rPr lang="en-US" smtClean="0"/>
              <a:t>11/19/2025</a:t>
            </a:fld>
            <a:endParaRPr lang="en-US"/>
          </a:p>
        </p:txBody>
      </p:sp>
      <p:sp>
        <p:nvSpPr>
          <p:cNvPr id="4" name="Footer Placeholder 3">
            <a:extLst>
              <a:ext uri="{FF2B5EF4-FFF2-40B4-BE49-F238E27FC236}">
                <a16:creationId xmlns:a16="http://schemas.microsoft.com/office/drawing/2014/main" id="{91EFB92D-94B7-354C-8724-2DFDD67CA2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70A01B1-29D7-4940-A92D-7737CB4DF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578006-ACE4-7E4B-BA01-841628E4DA14}" type="slidenum">
              <a:rPr lang="en-US" smtClean="0"/>
              <a:t>‹#›</a:t>
            </a:fld>
            <a:endParaRPr lang="en-US"/>
          </a:p>
        </p:txBody>
      </p:sp>
    </p:spTree>
    <p:extLst>
      <p:ext uri="{BB962C8B-B14F-4D97-AF65-F5344CB8AC3E}">
        <p14:creationId xmlns:p14="http://schemas.microsoft.com/office/powerpoint/2010/main" val="2577752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4D1D2-7ADA-434E-8F65-D45A77E1A33E}"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66973-0A66-7C40-B8B7-AB703EAB6D6B}" type="slidenum">
              <a:rPr lang="en-US" smtClean="0"/>
              <a:t>‹#›</a:t>
            </a:fld>
            <a:endParaRPr lang="en-US"/>
          </a:p>
        </p:txBody>
      </p:sp>
    </p:spTree>
    <p:extLst>
      <p:ext uri="{BB962C8B-B14F-4D97-AF65-F5344CB8AC3E}">
        <p14:creationId xmlns:p14="http://schemas.microsoft.com/office/powerpoint/2010/main" val="103592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66973-0A66-7C40-B8B7-AB703EAB6D6B}" type="slidenum">
              <a:rPr lang="en-US" smtClean="0"/>
              <a:t>1</a:t>
            </a:fld>
            <a:endParaRPr lang="en-US"/>
          </a:p>
        </p:txBody>
      </p:sp>
    </p:spTree>
    <p:extLst>
      <p:ext uri="{BB962C8B-B14F-4D97-AF65-F5344CB8AC3E}">
        <p14:creationId xmlns:p14="http://schemas.microsoft.com/office/powerpoint/2010/main" val="120388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66973-0A66-7C40-B8B7-AB703EAB6D6B}" type="slidenum">
              <a:rPr lang="en-US" smtClean="0"/>
              <a:t>6</a:t>
            </a:fld>
            <a:endParaRPr lang="en-US"/>
          </a:p>
        </p:txBody>
      </p:sp>
    </p:spTree>
    <p:extLst>
      <p:ext uri="{BB962C8B-B14F-4D97-AF65-F5344CB8AC3E}">
        <p14:creationId xmlns:p14="http://schemas.microsoft.com/office/powerpoint/2010/main" val="119080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5F9D1-7321-82B8-A2E9-F715CB371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AFB14-3228-DAA1-3FC4-D8D087C4B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CE803-3D8F-EA65-2FC7-28A9AE4CEC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80CA7F-6CEC-B18D-86E9-D2280C7578EA}"/>
              </a:ext>
            </a:extLst>
          </p:cNvPr>
          <p:cNvSpPr>
            <a:spLocks noGrp="1"/>
          </p:cNvSpPr>
          <p:nvPr>
            <p:ph type="sldNum" sz="quarter" idx="5"/>
          </p:nvPr>
        </p:nvSpPr>
        <p:spPr/>
        <p:txBody>
          <a:bodyPr/>
          <a:lstStyle/>
          <a:p>
            <a:fld id="{8C766973-0A66-7C40-B8B7-AB703EAB6D6B}" type="slidenum">
              <a:rPr lang="en-US" smtClean="0"/>
              <a:t>7</a:t>
            </a:fld>
            <a:endParaRPr lang="en-US"/>
          </a:p>
        </p:txBody>
      </p:sp>
    </p:spTree>
    <p:extLst>
      <p:ext uri="{BB962C8B-B14F-4D97-AF65-F5344CB8AC3E}">
        <p14:creationId xmlns:p14="http://schemas.microsoft.com/office/powerpoint/2010/main" val="1027492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66BA-FC3E-50A6-8119-09BEC08E9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3014C-DCC4-20AC-D59A-510049A4E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6FC06-9F71-6244-A38E-267A898FA4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5CDF27-32E9-6E65-C283-B8097BBB85F1}"/>
              </a:ext>
            </a:extLst>
          </p:cNvPr>
          <p:cNvSpPr>
            <a:spLocks noGrp="1"/>
          </p:cNvSpPr>
          <p:nvPr>
            <p:ph type="sldNum" sz="quarter" idx="5"/>
          </p:nvPr>
        </p:nvSpPr>
        <p:spPr/>
        <p:txBody>
          <a:bodyPr/>
          <a:lstStyle/>
          <a:p>
            <a:fld id="{8C766973-0A66-7C40-B8B7-AB703EAB6D6B}" type="slidenum">
              <a:rPr lang="en-US" smtClean="0"/>
              <a:t>8</a:t>
            </a:fld>
            <a:endParaRPr lang="en-US"/>
          </a:p>
        </p:txBody>
      </p:sp>
    </p:spTree>
    <p:extLst>
      <p:ext uri="{BB962C8B-B14F-4D97-AF65-F5344CB8AC3E}">
        <p14:creationId xmlns:p14="http://schemas.microsoft.com/office/powerpoint/2010/main" val="32857777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 Id="rId9"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svg"/><Relationship Id="rId9" Type="http://schemas.openxmlformats.org/officeDocument/2006/relationships/image" Target="../media/image2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46D74-7181-EFEA-6625-9046C7643982}"/>
              </a:ext>
            </a:extLst>
          </p:cNvPr>
          <p:cNvPicPr>
            <a:picLocks noChangeAspect="1"/>
          </p:cNvPicPr>
          <p:nvPr userDrawn="1"/>
        </p:nvPicPr>
        <p:blipFill>
          <a:blip r:embed="rId2"/>
          <a:srcRect/>
          <a:stretch/>
        </p:blipFill>
        <p:spPr>
          <a:xfrm>
            <a:off x="0" y="0"/>
            <a:ext cx="4572000" cy="5148071"/>
          </a:xfrm>
          <a:prstGeom prst="rect">
            <a:avLst/>
          </a:prstGeom>
        </p:spPr>
      </p:pic>
      <p:sp>
        <p:nvSpPr>
          <p:cNvPr id="4" name="Rectangle 3">
            <a:extLst>
              <a:ext uri="{FF2B5EF4-FFF2-40B4-BE49-F238E27FC236}">
                <a16:creationId xmlns:a16="http://schemas.microsoft.com/office/drawing/2014/main" id="{D9B7498F-CC2F-FB0F-F738-9436EC3B1CCB}"/>
              </a:ext>
            </a:extLst>
          </p:cNvPr>
          <p:cNvSpPr/>
          <p:nvPr userDrawn="1"/>
        </p:nvSpPr>
        <p:spPr>
          <a:xfrm>
            <a:off x="4571999" y="0"/>
            <a:ext cx="4572001"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a:extLst>
              <a:ext uri="{FF2B5EF4-FFF2-40B4-BE49-F238E27FC236}">
                <a16:creationId xmlns:a16="http://schemas.microsoft.com/office/drawing/2014/main" id="{FA7C81F4-5F85-D82C-4EA7-4A245722DE4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3769" y="419384"/>
            <a:ext cx="2298138" cy="377202"/>
          </a:xfrm>
          <a:prstGeom prst="rect">
            <a:avLst/>
          </a:prstGeom>
        </p:spPr>
      </p:pic>
      <p:sp>
        <p:nvSpPr>
          <p:cNvPr id="7" name="TextBox 6">
            <a:extLst>
              <a:ext uri="{FF2B5EF4-FFF2-40B4-BE49-F238E27FC236}">
                <a16:creationId xmlns:a16="http://schemas.microsoft.com/office/drawing/2014/main" id="{42DBE869-2FD3-6050-17C9-F9E5A369BE91}"/>
              </a:ext>
            </a:extLst>
          </p:cNvPr>
          <p:cNvSpPr txBox="1"/>
          <p:nvPr userDrawn="1"/>
        </p:nvSpPr>
        <p:spPr>
          <a:xfrm>
            <a:off x="328252" y="4519703"/>
            <a:ext cx="1835728" cy="323165"/>
          </a:xfrm>
          <a:prstGeom prst="rect">
            <a:avLst/>
          </a:prstGeom>
          <a:noFill/>
          <a:ln>
            <a:noFill/>
          </a:ln>
        </p:spPr>
        <p:txBody>
          <a:bodyPr wrap="square" lIns="91440" tIns="91440" rIns="91440" bIns="91440" rtlCol="0" anchor="ctr" anchorCtr="0">
            <a:spAutoFit/>
          </a:bodyPr>
          <a:lstStyle/>
          <a:p>
            <a:pPr algn="l"/>
            <a:r>
              <a:rPr lang="en-US" sz="900" b="1" cap="none" spc="10" baseline="0" dirty="0">
                <a:solidFill>
                  <a:schemeClr val="tx1"/>
                </a:solidFill>
                <a:latin typeface="Aptos" panose="020B0004020202020204" pitchFamily="34" charset="0"/>
                <a:cs typeface="Arial" panose="020B0604020202020204" pitchFamily="34" charset="0"/>
              </a:rPr>
              <a:t>GTLAW.COM</a:t>
            </a:r>
          </a:p>
        </p:txBody>
      </p:sp>
      <p:pic>
        <p:nvPicPr>
          <p:cNvPr id="8" name="Graphic 7">
            <a:extLst>
              <a:ext uri="{FF2B5EF4-FFF2-40B4-BE49-F238E27FC236}">
                <a16:creationId xmlns:a16="http://schemas.microsoft.com/office/drawing/2014/main" id="{5AAD3F37-387B-7263-70AF-366D5AA4B5E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947886" y="1041857"/>
            <a:ext cx="1485900" cy="4114800"/>
          </a:xfrm>
          <a:prstGeom prst="rect">
            <a:avLst/>
          </a:prstGeom>
        </p:spPr>
      </p:pic>
      <p:pic>
        <p:nvPicPr>
          <p:cNvPr id="10" name="Graphic 9">
            <a:extLst>
              <a:ext uri="{FF2B5EF4-FFF2-40B4-BE49-F238E27FC236}">
                <a16:creationId xmlns:a16="http://schemas.microsoft.com/office/drawing/2014/main" id="{0C5328FB-9F33-B390-E199-38C5826AD2DA}"/>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703946" y="-42612"/>
            <a:ext cx="1539176" cy="5235365"/>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Box 19">
            <a:extLst>
              <a:ext uri="{FF2B5EF4-FFF2-40B4-BE49-F238E27FC236}">
                <a16:creationId xmlns:a16="http://schemas.microsoft.com/office/drawing/2014/main" id="{C4815CBB-5091-BB48-A93A-396329499A22}"/>
              </a:ext>
            </a:extLst>
          </p:cNvPr>
          <p:cNvSpPr txBox="1"/>
          <p:nvPr userDrawn="1"/>
        </p:nvSpPr>
        <p:spPr>
          <a:xfrm>
            <a:off x="6215449" y="4488594"/>
            <a:ext cx="2593887" cy="307777"/>
          </a:xfrm>
          <a:prstGeom prst="rect">
            <a:avLst/>
          </a:prstGeom>
          <a:noFill/>
        </p:spPr>
        <p:txBody>
          <a:bodyPr wrap="square" rtlCol="0">
            <a:spAutoFit/>
          </a:bodyPr>
          <a:lstStyle/>
          <a:p>
            <a:pPr algn="r"/>
            <a:r>
              <a:rPr lang="en-US" sz="1400" b="1" cap="all" dirty="0">
                <a:solidFill>
                  <a:srgbClr val="4A4A4A"/>
                </a:solidFill>
                <a:latin typeface="Aptos SemiBold" panose="020B0004020202020204" pitchFamily="34" charset="0"/>
                <a:cs typeface="Arial" panose="020B0604020202020204" pitchFamily="34" charset="0"/>
              </a:rPr>
              <a:t>November 2025</a:t>
            </a:r>
          </a:p>
        </p:txBody>
      </p:sp>
      <p:pic>
        <p:nvPicPr>
          <p:cNvPr id="6" name="Picture 5">
            <a:extLst>
              <a:ext uri="{FF2B5EF4-FFF2-40B4-BE49-F238E27FC236}">
                <a16:creationId xmlns:a16="http://schemas.microsoft.com/office/drawing/2014/main" id="{6CD73490-2DF6-5040-8934-A61D3389C49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
        <p:nvSpPr>
          <p:cNvPr id="12" name="TextBox 11">
            <a:extLst>
              <a:ext uri="{FF2B5EF4-FFF2-40B4-BE49-F238E27FC236}">
                <a16:creationId xmlns:a16="http://schemas.microsoft.com/office/drawing/2014/main" id="{05E1D84A-2FD0-03CD-4E37-ED92CE3D11F0}"/>
              </a:ext>
            </a:extLst>
          </p:cNvPr>
          <p:cNvSpPr txBox="1"/>
          <p:nvPr userDrawn="1"/>
        </p:nvSpPr>
        <p:spPr>
          <a:xfrm>
            <a:off x="328252" y="4520053"/>
            <a:ext cx="1835728" cy="323165"/>
          </a:xfrm>
          <a:prstGeom prst="rect">
            <a:avLst/>
          </a:prstGeom>
          <a:noFill/>
          <a:ln>
            <a:noFill/>
          </a:ln>
        </p:spPr>
        <p:txBody>
          <a:bodyPr wrap="square" lIns="91440" tIns="91440" rIns="91440" bIns="91440" rtlCol="0" anchor="ctr" anchorCtr="0">
            <a:spAutoFit/>
          </a:bodyPr>
          <a:lstStyle/>
          <a:p>
            <a:pPr algn="l"/>
            <a:r>
              <a:rPr lang="en-US" sz="900" b="1" cap="none" spc="10" baseline="0" dirty="0">
                <a:solidFill>
                  <a:schemeClr val="bg1"/>
                </a:solidFill>
                <a:latin typeface="Aptos" panose="020B0004020202020204" pitchFamily="34" charset="0"/>
                <a:cs typeface="Arial" panose="020B0604020202020204" pitchFamily="34" charset="0"/>
              </a:rPr>
              <a:t>GTLAW.COM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userDrawn="1">
          <p15:clr>
            <a:srgbClr val="FBAE40"/>
          </p15:clr>
        </p15:guide>
        <p15:guide id="4" orient="horz" pos="29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 Content Slide (3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15050" y="1916292"/>
            <a:ext cx="2749206" cy="2873867"/>
          </a:xfrm>
          <a:prstGeom prst="rect">
            <a:avLst/>
          </a:prstGeom>
        </p:spPr>
        <p:txBody>
          <a:bodyPr/>
          <a:lstStyle>
            <a:lvl1pPr>
              <a:lnSpc>
                <a:spcPct val="100000"/>
              </a:lnSpc>
              <a:spcBef>
                <a:spcPts val="0"/>
              </a:spcBef>
              <a:spcAft>
                <a:spcPts val="300"/>
              </a:spcAft>
              <a:buClr>
                <a:srgbClr val="CBAF60"/>
              </a:buClr>
              <a:defRPr sz="1200">
                <a:solidFill>
                  <a:schemeClr val="tx1"/>
                </a:solidFill>
                <a:latin typeface="+mn-lt"/>
                <a:ea typeface="Georgia" charset="0"/>
                <a:cs typeface="Georgia" charset="0"/>
              </a:defRPr>
            </a:lvl1pPr>
            <a:lvl2pPr>
              <a:lnSpc>
                <a:spcPct val="100000"/>
              </a:lnSpc>
              <a:spcBef>
                <a:spcPts val="0"/>
              </a:spcBef>
              <a:spcAft>
                <a:spcPts val="300"/>
              </a:spcAft>
              <a:buClr>
                <a:srgbClr val="60B1D6"/>
              </a:buClr>
              <a:defRPr sz="1200">
                <a:solidFill>
                  <a:schemeClr val="tx1"/>
                </a:solidFill>
                <a:latin typeface="+mn-lt"/>
                <a:ea typeface="Georgia" charset="0"/>
                <a:cs typeface="Georgia" charset="0"/>
              </a:defRPr>
            </a:lvl2pPr>
            <a:lvl3pPr>
              <a:lnSpc>
                <a:spcPct val="100000"/>
              </a:lnSpc>
              <a:spcBef>
                <a:spcPts val="0"/>
              </a:spcBef>
              <a:spcAft>
                <a:spcPts val="300"/>
              </a:spcAft>
              <a:buClr>
                <a:srgbClr val="60B1D6"/>
              </a:buClr>
              <a:buSzPct val="100000"/>
              <a:defRPr sz="12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defTabSz="914400" rtl="0" eaLnBrk="1" latinLnBrk="0" hangingPunct="1">
              <a:lnSpc>
                <a:spcPct val="90000"/>
              </a:lnSpc>
              <a:spcBef>
                <a:spcPct val="0"/>
              </a:spcBef>
              <a:buNone/>
              <a:defRPr lang="en-US" sz="3200" b="1" i="0" kern="1200" dirty="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D0FD938-F47F-49CF-BA6C-EC867B8E0ED2}"/>
              </a:ext>
            </a:extLst>
          </p:cNvPr>
          <p:cNvSpPr>
            <a:spLocks noGrp="1"/>
          </p:cNvSpPr>
          <p:nvPr>
            <p:ph idx="10" hasCustomPrompt="1"/>
          </p:nvPr>
        </p:nvSpPr>
        <p:spPr>
          <a:xfrm>
            <a:off x="3748892" y="1916291"/>
            <a:ext cx="2431515" cy="2873867"/>
          </a:xfrm>
          <a:prstGeom prst="rect">
            <a:avLst/>
          </a:prstGeom>
        </p:spPr>
        <p:txBody>
          <a:bodyPr/>
          <a:lstStyle>
            <a:lvl1pPr>
              <a:lnSpc>
                <a:spcPct val="100000"/>
              </a:lnSpc>
              <a:spcBef>
                <a:spcPts val="0"/>
              </a:spcBef>
              <a:spcAft>
                <a:spcPts val="300"/>
              </a:spcAft>
              <a:buClr>
                <a:srgbClr val="CBAF60"/>
              </a:buClr>
              <a:defRPr sz="1200">
                <a:solidFill>
                  <a:schemeClr val="tx1"/>
                </a:solidFill>
                <a:latin typeface="+mn-lt"/>
                <a:ea typeface="Georgia" charset="0"/>
                <a:cs typeface="Georgia" charset="0"/>
              </a:defRPr>
            </a:lvl1pPr>
            <a:lvl2pPr>
              <a:lnSpc>
                <a:spcPct val="100000"/>
              </a:lnSpc>
              <a:spcBef>
                <a:spcPts val="0"/>
              </a:spcBef>
              <a:spcAft>
                <a:spcPts val="300"/>
              </a:spcAft>
              <a:buClr>
                <a:srgbClr val="60B1D6"/>
              </a:buClr>
              <a:defRPr sz="1200">
                <a:solidFill>
                  <a:schemeClr val="tx1"/>
                </a:solidFill>
                <a:latin typeface="+mn-lt"/>
                <a:ea typeface="Georgia" charset="0"/>
                <a:cs typeface="Georgia" charset="0"/>
              </a:defRPr>
            </a:lvl2pPr>
            <a:lvl3pPr>
              <a:lnSpc>
                <a:spcPct val="100000"/>
              </a:lnSpc>
              <a:spcBef>
                <a:spcPts val="0"/>
              </a:spcBef>
              <a:spcAft>
                <a:spcPts val="300"/>
              </a:spcAft>
              <a:buClr>
                <a:srgbClr val="60B1D6"/>
              </a:buClr>
              <a:buSzPct val="100000"/>
              <a:defRPr sz="12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A90FF935-FC0E-984C-993D-037FD384479A}"/>
              </a:ext>
            </a:extLst>
          </p:cNvPr>
          <p:cNvSpPr>
            <a:spLocks noGrp="1"/>
          </p:cNvSpPr>
          <p:nvPr>
            <p:ph idx="32" hasCustomPrompt="1"/>
          </p:nvPr>
        </p:nvSpPr>
        <p:spPr>
          <a:xfrm>
            <a:off x="6365044" y="1916292"/>
            <a:ext cx="2431515" cy="2873867"/>
          </a:xfrm>
          <a:prstGeom prst="rect">
            <a:avLst/>
          </a:prstGeom>
        </p:spPr>
        <p:txBody>
          <a:bodyPr/>
          <a:lstStyle>
            <a:lvl1pPr>
              <a:lnSpc>
                <a:spcPct val="100000"/>
              </a:lnSpc>
              <a:spcBef>
                <a:spcPts val="0"/>
              </a:spcBef>
              <a:spcAft>
                <a:spcPts val="300"/>
              </a:spcAft>
              <a:buClr>
                <a:srgbClr val="CBAF60"/>
              </a:buClr>
              <a:defRPr sz="1200">
                <a:solidFill>
                  <a:schemeClr val="tx1"/>
                </a:solidFill>
                <a:latin typeface="+mn-lt"/>
                <a:ea typeface="Georgia" charset="0"/>
                <a:cs typeface="Georgia" charset="0"/>
              </a:defRPr>
            </a:lvl1pPr>
            <a:lvl2pPr>
              <a:lnSpc>
                <a:spcPct val="100000"/>
              </a:lnSpc>
              <a:spcBef>
                <a:spcPts val="0"/>
              </a:spcBef>
              <a:spcAft>
                <a:spcPts val="300"/>
              </a:spcAft>
              <a:buClr>
                <a:srgbClr val="60B1D6"/>
              </a:buClr>
              <a:defRPr sz="1200">
                <a:solidFill>
                  <a:schemeClr val="tx1"/>
                </a:solidFill>
                <a:latin typeface="+mn-lt"/>
                <a:ea typeface="Georgia" charset="0"/>
                <a:cs typeface="Georgia" charset="0"/>
              </a:defRPr>
            </a:lvl2pPr>
            <a:lvl3pPr>
              <a:lnSpc>
                <a:spcPct val="100000"/>
              </a:lnSpc>
              <a:spcBef>
                <a:spcPts val="0"/>
              </a:spcBef>
              <a:spcAft>
                <a:spcPts val="300"/>
              </a:spcAft>
              <a:buClr>
                <a:srgbClr val="60B1D6"/>
              </a:buClr>
              <a:buSzPct val="100000"/>
              <a:defRPr sz="12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6" name="Rectangle 5">
            <a:extLst>
              <a:ext uri="{FF2B5EF4-FFF2-40B4-BE49-F238E27FC236}">
                <a16:creationId xmlns:a16="http://schemas.microsoft.com/office/drawing/2014/main" id="{1D15FF40-2468-4336-D767-57115D87CB85}"/>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4">
            <a:extLst>
              <a:ext uri="{FF2B5EF4-FFF2-40B4-BE49-F238E27FC236}">
                <a16:creationId xmlns:a16="http://schemas.microsoft.com/office/drawing/2014/main" id="{8E054166-AEBB-0345-2290-70291A18AEAB}"/>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56641213-D496-D0AC-995C-2208FD1EA87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13" name="Picture 18">
            <a:extLst>
              <a:ext uri="{FF2B5EF4-FFF2-40B4-BE49-F238E27FC236}">
                <a16:creationId xmlns:a16="http://schemas.microsoft.com/office/drawing/2014/main" id="{BC0FC729-FC21-66E4-8023-51B296C761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4821" y="421057"/>
            <a:ext cx="2277746" cy="373855"/>
          </a:xfrm>
          <a:prstGeom prst="rect">
            <a:avLst/>
          </a:prstGeom>
        </p:spPr>
      </p:pic>
      <p:sp>
        <p:nvSpPr>
          <p:cNvPr id="5" name="TextBox 4">
            <a:extLst>
              <a:ext uri="{FF2B5EF4-FFF2-40B4-BE49-F238E27FC236}">
                <a16:creationId xmlns:a16="http://schemas.microsoft.com/office/drawing/2014/main" id="{D7400A01-21C3-8A32-2B6F-766D385AE72A}"/>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29690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024">
          <p15:clr>
            <a:srgbClr val="FBAE40"/>
          </p15:clr>
        </p15:guide>
        <p15:guide id="3" pos="2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densed Firm Time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A99D89-55A8-5E48-968D-DF9FE27AA05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4">
            <a:extLst>
              <a:ext uri="{FF2B5EF4-FFF2-40B4-BE49-F238E27FC236}">
                <a16:creationId xmlns:a16="http://schemas.microsoft.com/office/drawing/2014/main" id="{22CE71A4-D558-C74E-96CC-266B62B88E0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084BC7-9039-F8CB-2B26-032C06DE496E}"/>
              </a:ext>
            </a:extLst>
          </p:cNvPr>
          <p:cNvPicPr>
            <a:picLocks noChangeAspect="1"/>
          </p:cNvPicPr>
          <p:nvPr userDrawn="1"/>
        </p:nvPicPr>
        <p:blipFill>
          <a:blip r:embed="rId2"/>
          <a:srcRect/>
          <a:stretch/>
        </p:blipFill>
        <p:spPr>
          <a:xfrm>
            <a:off x="114303" y="1081563"/>
            <a:ext cx="8915394" cy="3387850"/>
          </a:xfrm>
          <a:prstGeom prst="rect">
            <a:avLst/>
          </a:prstGeom>
        </p:spPr>
      </p:pic>
      <p:sp>
        <p:nvSpPr>
          <p:cNvPr id="2" name="Slide Number Placeholder 1">
            <a:extLst>
              <a:ext uri="{FF2B5EF4-FFF2-40B4-BE49-F238E27FC236}">
                <a16:creationId xmlns:a16="http://schemas.microsoft.com/office/drawing/2014/main" id="{90B23190-3476-97FB-4D19-E93A28306B20}"/>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2D47C307-0BAE-6BDA-E67C-33789A82E2B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677" y="421057"/>
            <a:ext cx="2277746" cy="373855"/>
          </a:xfrm>
          <a:prstGeom prst="rect">
            <a:avLst/>
          </a:prstGeom>
        </p:spPr>
      </p:pic>
      <p:sp>
        <p:nvSpPr>
          <p:cNvPr id="6" name="TextBox 5">
            <a:extLst>
              <a:ext uri="{FF2B5EF4-FFF2-40B4-BE49-F238E27FC236}">
                <a16:creationId xmlns:a16="http://schemas.microsoft.com/office/drawing/2014/main" id="{44A075CF-31A6-07B9-083C-20299FC7FB83}"/>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18048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Firm Timelin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DA25C9-AA79-FF4D-94C3-B1C49437E55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E916BC4F-02A5-CE41-B18A-8E7FF933846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989684"/>
            <a:ext cx="45719" cy="73152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306072"/>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47481B-AF25-CA40-B782-6E440C503C00}"/>
              </a:ext>
            </a:extLst>
          </p:cNvPr>
          <p:cNvSpPr txBox="1"/>
          <p:nvPr userDrawn="1"/>
        </p:nvSpPr>
        <p:spPr>
          <a:xfrm>
            <a:off x="825220" y="997135"/>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mj-lt"/>
                <a:cs typeface="Arial" charset="0"/>
              </a:rPr>
              <a:t>A History of Growth</a:t>
            </a:r>
          </a:p>
        </p:txBody>
      </p:sp>
      <p:sp>
        <p:nvSpPr>
          <p:cNvPr id="3" name="Slide Number Placeholder 1">
            <a:extLst>
              <a:ext uri="{FF2B5EF4-FFF2-40B4-BE49-F238E27FC236}">
                <a16:creationId xmlns:a16="http://schemas.microsoft.com/office/drawing/2014/main" id="{A9E26EC4-295D-9DBB-E8C1-BBEB26CAD62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6" name="Picture 18">
            <a:extLst>
              <a:ext uri="{FF2B5EF4-FFF2-40B4-BE49-F238E27FC236}">
                <a16:creationId xmlns:a16="http://schemas.microsoft.com/office/drawing/2014/main" id="{FBFA9134-3D52-F540-73EA-640589DC24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7" name="TextBox 6">
            <a:extLst>
              <a:ext uri="{FF2B5EF4-FFF2-40B4-BE49-F238E27FC236}">
                <a16:creationId xmlns:a16="http://schemas.microsoft.com/office/drawing/2014/main" id="{5CBB69ED-AD91-7A5A-C105-1A2131314941}"/>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pic>
        <p:nvPicPr>
          <p:cNvPr id="5" name="Content Placeholder 8">
            <a:extLst>
              <a:ext uri="{FF2B5EF4-FFF2-40B4-BE49-F238E27FC236}">
                <a16:creationId xmlns:a16="http://schemas.microsoft.com/office/drawing/2014/main" id="{5331064B-70FC-A14E-9C42-08F886E05DB5}"/>
              </a:ext>
            </a:extLst>
          </p:cNvPr>
          <p:cNvPicPr>
            <a:picLocks noChangeAspect="1"/>
          </p:cNvPicPr>
          <p:nvPr userDrawn="1"/>
        </p:nvPicPr>
        <p:blipFill>
          <a:blip r:embed="rId4"/>
          <a:srcRect t="2420" b="2420"/>
          <a:stretch/>
        </p:blipFill>
        <p:spPr>
          <a:xfrm>
            <a:off x="-5096" y="1754396"/>
            <a:ext cx="9172298" cy="3098881"/>
          </a:xfrm>
          <a:prstGeom prst="rect">
            <a:avLst/>
          </a:prstGeom>
        </p:spPr>
      </p:pic>
    </p:spTree>
    <p:extLst>
      <p:ext uri="{BB962C8B-B14F-4D97-AF65-F5344CB8AC3E}">
        <p14:creationId xmlns:p14="http://schemas.microsoft.com/office/powerpoint/2010/main" val="574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m Map">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E0DE91-5772-E54C-9F6F-E652E0A73D8C}"/>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CA6A50F-2DD7-7D49-8B55-D8926B0FF8B9}"/>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mj-lt"/>
                <a:cs typeface="Arial" charset="0"/>
              </a:rPr>
              <a:t>Our Global Footprint | 51 Locations | 15 Countries</a:t>
            </a:r>
            <a:endParaRPr lang="en-US" sz="2500" b="1" i="0" kern="1200" dirty="0">
              <a:solidFill>
                <a:schemeClr val="accent6">
                  <a:lumMod val="75000"/>
                </a:schemeClr>
              </a:solidFill>
              <a:latin typeface="+mj-lt"/>
              <a:cs typeface="Arial" charset="0"/>
            </a:endParaRPr>
          </a:p>
        </p:txBody>
      </p:sp>
      <p:pic>
        <p:nvPicPr>
          <p:cNvPr id="17" name="Picture 16">
            <a:extLst>
              <a:ext uri="{FF2B5EF4-FFF2-40B4-BE49-F238E27FC236}">
                <a16:creationId xmlns:a16="http://schemas.microsoft.com/office/drawing/2014/main" id="{0CBDDE6C-78D9-0840-A3B6-A7826FAFE788}"/>
              </a:ext>
            </a:extLst>
          </p:cNvPr>
          <p:cNvPicPr>
            <a:picLocks noChangeAspect="1"/>
          </p:cNvPicPr>
          <p:nvPr userDrawn="1"/>
        </p:nvPicPr>
        <p:blipFill>
          <a:blip r:embed="rId2"/>
          <a:srcRect/>
          <a:stretch/>
        </p:blipFill>
        <p:spPr>
          <a:xfrm>
            <a:off x="333567" y="1426731"/>
            <a:ext cx="8412480" cy="3575304"/>
          </a:xfrm>
          <a:prstGeom prst="rect">
            <a:avLst/>
          </a:prstGeom>
        </p:spPr>
      </p:pic>
      <p:sp>
        <p:nvSpPr>
          <p:cNvPr id="2" name="Slide Number Placeholder 1">
            <a:extLst>
              <a:ext uri="{FF2B5EF4-FFF2-40B4-BE49-F238E27FC236}">
                <a16:creationId xmlns:a16="http://schemas.microsoft.com/office/drawing/2014/main" id="{C9D346FD-36C7-87C9-692A-C03BB44CB3F2}"/>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39852A2D-1A94-F6F6-875B-9AE5762300A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05BB8F91-0681-91CC-D314-D87E8BB73E1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352894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ylized Firm Map">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85475E-1A13-9843-8E8E-C46325832E9A}"/>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8F3C254D-54DB-E640-94C3-BEE354DDDEC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mj-lt"/>
                <a:cs typeface="Arial" charset="0"/>
              </a:rPr>
              <a:t>Our Global Footprint | 51 Locations | 15 Countries</a:t>
            </a:r>
            <a:endParaRPr lang="en-US" sz="2500" b="1" i="0" kern="1200" dirty="0">
              <a:solidFill>
                <a:schemeClr val="accent6">
                  <a:lumMod val="75000"/>
                </a:schemeClr>
              </a:solidFill>
              <a:latin typeface="+mj-lt"/>
              <a:cs typeface="Arial" charset="0"/>
            </a:endParaRPr>
          </a:p>
        </p:txBody>
      </p:sp>
      <p:sp>
        <p:nvSpPr>
          <p:cNvPr id="2" name="Slide Number Placeholder 1">
            <a:extLst>
              <a:ext uri="{FF2B5EF4-FFF2-40B4-BE49-F238E27FC236}">
                <a16:creationId xmlns:a16="http://schemas.microsoft.com/office/drawing/2014/main" id="{8D89BF23-1921-3105-6271-1F8DA4961904}"/>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98FB5EEB-DD86-8B17-5672-2CBAA44F87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4ECDCAE4-CB14-5111-5420-64618820B535}"/>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pic>
        <p:nvPicPr>
          <p:cNvPr id="3" name="Picture 2">
            <a:extLst>
              <a:ext uri="{FF2B5EF4-FFF2-40B4-BE49-F238E27FC236}">
                <a16:creationId xmlns:a16="http://schemas.microsoft.com/office/drawing/2014/main" id="{686F9A6D-1948-0B57-FD3A-BEFE4C645C66}"/>
              </a:ext>
            </a:extLst>
          </p:cNvPr>
          <p:cNvPicPr>
            <a:picLocks noChangeAspect="1"/>
          </p:cNvPicPr>
          <p:nvPr userDrawn="1"/>
        </p:nvPicPr>
        <p:blipFill>
          <a:blip r:embed="rId4"/>
          <a:srcRect/>
          <a:stretch/>
        </p:blipFill>
        <p:spPr>
          <a:xfrm>
            <a:off x="333567" y="1426731"/>
            <a:ext cx="8412479" cy="3575303"/>
          </a:xfrm>
          <a:prstGeom prst="rect">
            <a:avLst/>
          </a:prstGeom>
        </p:spPr>
      </p:pic>
    </p:spTree>
    <p:extLst>
      <p:ext uri="{BB962C8B-B14F-4D97-AF65-F5344CB8AC3E}">
        <p14:creationId xmlns:p14="http://schemas.microsoft.com/office/powerpoint/2010/main" val="39320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m Map (Europe Focu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89E542-35AB-BD4E-8356-E5639CC5A1DE}"/>
              </a:ext>
            </a:extLst>
          </p:cNvPr>
          <p:cNvSpPr/>
          <p:nvPr userDrawn="1"/>
        </p:nvSpPr>
        <p:spPr>
          <a:xfrm>
            <a:off x="6886241" y="1148"/>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4896AE3-1FB1-7640-BED0-1A3A840B99D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mj-lt"/>
                <a:cs typeface="Arial" charset="0"/>
              </a:rPr>
              <a:t>Our Global Footprint | 51 Locations | 15 Countries</a:t>
            </a:r>
            <a:endParaRPr lang="en-US" sz="2500" b="1" i="0" kern="1200" dirty="0">
              <a:solidFill>
                <a:schemeClr val="accent6">
                  <a:lumMod val="75000"/>
                </a:schemeClr>
              </a:solidFill>
              <a:latin typeface="+mj-lt"/>
              <a:cs typeface="Arial" charset="0"/>
            </a:endParaRPr>
          </a:p>
        </p:txBody>
      </p:sp>
      <p:sp>
        <p:nvSpPr>
          <p:cNvPr id="2" name="Slide Number Placeholder 1">
            <a:extLst>
              <a:ext uri="{FF2B5EF4-FFF2-40B4-BE49-F238E27FC236}">
                <a16:creationId xmlns:a16="http://schemas.microsoft.com/office/drawing/2014/main" id="{04368132-CC0C-F367-F998-2BB0F1824E33}"/>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CBC26CB3-E910-9285-38CF-1ECD9F9405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E064DC2A-1328-473A-A631-0ECF5BCDA7B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pic>
        <p:nvPicPr>
          <p:cNvPr id="6" name="Picture 5">
            <a:extLst>
              <a:ext uri="{FF2B5EF4-FFF2-40B4-BE49-F238E27FC236}">
                <a16:creationId xmlns:a16="http://schemas.microsoft.com/office/drawing/2014/main" id="{D5464388-C8DB-65EC-7AD2-EF7C105CB384}"/>
              </a:ext>
            </a:extLst>
          </p:cNvPr>
          <p:cNvPicPr>
            <a:picLocks noChangeAspect="1"/>
          </p:cNvPicPr>
          <p:nvPr userDrawn="1"/>
        </p:nvPicPr>
        <p:blipFill>
          <a:blip r:embed="rId4"/>
          <a:srcRect/>
          <a:stretch/>
        </p:blipFill>
        <p:spPr>
          <a:xfrm>
            <a:off x="333567" y="1462776"/>
            <a:ext cx="8412480" cy="3503214"/>
          </a:xfrm>
          <a:prstGeom prst="rect">
            <a:avLst/>
          </a:prstGeom>
        </p:spPr>
      </p:pic>
    </p:spTree>
    <p:extLst>
      <p:ext uri="{BB962C8B-B14F-4D97-AF65-F5344CB8AC3E}">
        <p14:creationId xmlns:p14="http://schemas.microsoft.com/office/powerpoint/2010/main" val="15483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ylized Firm Map (Europe Focu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4DBD70-AA2E-8549-B93E-A20442B06FA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4">
            <a:extLst>
              <a:ext uri="{FF2B5EF4-FFF2-40B4-BE49-F238E27FC236}">
                <a16:creationId xmlns:a16="http://schemas.microsoft.com/office/drawing/2014/main" id="{2B4F236F-514D-E144-90EA-19BDC1C2B17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mj-lt"/>
                <a:cs typeface="Arial" charset="0"/>
              </a:rPr>
              <a:t>Our Global Footprint | 51 Locations | 15 Countries</a:t>
            </a:r>
            <a:endParaRPr lang="en-US" sz="2500" b="1" i="0" kern="1200" dirty="0">
              <a:solidFill>
                <a:schemeClr val="accent6">
                  <a:lumMod val="75000"/>
                </a:schemeClr>
              </a:solidFill>
              <a:latin typeface="+mj-lt"/>
              <a:cs typeface="Arial" charset="0"/>
            </a:endParaRPr>
          </a:p>
        </p:txBody>
      </p:sp>
      <p:sp>
        <p:nvSpPr>
          <p:cNvPr id="2" name="Slide Number Placeholder 1">
            <a:extLst>
              <a:ext uri="{FF2B5EF4-FFF2-40B4-BE49-F238E27FC236}">
                <a16:creationId xmlns:a16="http://schemas.microsoft.com/office/drawing/2014/main" id="{4FFAC8D6-CBBE-1B9F-2D38-E80F61913B1C}"/>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D5915BD0-518C-45BA-1628-B1FFEFD38A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059EA538-AF6B-C6DF-0B04-632FBC59FC2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pic>
        <p:nvPicPr>
          <p:cNvPr id="3" name="Picture 2">
            <a:extLst>
              <a:ext uri="{FF2B5EF4-FFF2-40B4-BE49-F238E27FC236}">
                <a16:creationId xmlns:a16="http://schemas.microsoft.com/office/drawing/2014/main" id="{CBE7B5A8-FF05-5830-C774-66D45BF9887D}"/>
              </a:ext>
            </a:extLst>
          </p:cNvPr>
          <p:cNvPicPr>
            <a:picLocks noChangeAspect="1"/>
          </p:cNvPicPr>
          <p:nvPr userDrawn="1"/>
        </p:nvPicPr>
        <p:blipFill>
          <a:blip r:embed="rId4"/>
          <a:srcRect/>
          <a:stretch/>
        </p:blipFill>
        <p:spPr>
          <a:xfrm>
            <a:off x="333567" y="1460795"/>
            <a:ext cx="8412479" cy="3507174"/>
          </a:xfrm>
          <a:prstGeom prst="rect">
            <a:avLst/>
          </a:prstGeom>
        </p:spPr>
      </p:pic>
    </p:spTree>
    <p:extLst>
      <p:ext uri="{BB962C8B-B14F-4D97-AF65-F5344CB8AC3E}">
        <p14:creationId xmlns:p14="http://schemas.microsoft.com/office/powerpoint/2010/main" val="37584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m Map (United States)">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A5B505D-5458-684D-A713-1EC5C56AAC2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14">
            <a:extLst>
              <a:ext uri="{FF2B5EF4-FFF2-40B4-BE49-F238E27FC236}">
                <a16:creationId xmlns:a16="http://schemas.microsoft.com/office/drawing/2014/main" id="{EBE6EF51-069B-4C43-B59B-8985F48B6394}"/>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A9865AB-8430-C74B-A8C1-9899732652EE}"/>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mj-lt"/>
                <a:cs typeface="Arial" charset="0"/>
              </a:rPr>
              <a:t>35 Offices Across the United States</a:t>
            </a:r>
            <a:endParaRPr lang="en-US" sz="2500" b="1" i="0" kern="1200" dirty="0">
              <a:solidFill>
                <a:schemeClr val="accent6">
                  <a:lumMod val="75000"/>
                </a:schemeClr>
              </a:solidFill>
              <a:latin typeface="+mj-lt"/>
              <a:cs typeface="Arial" charset="0"/>
            </a:endParaRPr>
          </a:p>
        </p:txBody>
      </p:sp>
      <p:pic>
        <p:nvPicPr>
          <p:cNvPr id="124" name="Picture 123">
            <a:extLst>
              <a:ext uri="{FF2B5EF4-FFF2-40B4-BE49-F238E27FC236}">
                <a16:creationId xmlns:a16="http://schemas.microsoft.com/office/drawing/2014/main" id="{E5380370-0881-4ACF-BCDD-226DAC54EB98}"/>
              </a:ext>
            </a:extLst>
          </p:cNvPr>
          <p:cNvPicPr>
            <a:picLocks noChangeAspect="1"/>
          </p:cNvPicPr>
          <p:nvPr userDrawn="1"/>
        </p:nvPicPr>
        <p:blipFill>
          <a:blip r:embed="rId2"/>
          <a:srcRect/>
          <a:stretch/>
        </p:blipFill>
        <p:spPr>
          <a:xfrm>
            <a:off x="1456309" y="1321450"/>
            <a:ext cx="5840452" cy="3852792"/>
          </a:xfrm>
          <a:prstGeom prst="rect">
            <a:avLst/>
          </a:prstGeom>
        </p:spPr>
      </p:pic>
      <p:sp>
        <p:nvSpPr>
          <p:cNvPr id="125" name="TextBox 124">
            <a:extLst>
              <a:ext uri="{FF2B5EF4-FFF2-40B4-BE49-F238E27FC236}">
                <a16:creationId xmlns:a16="http://schemas.microsoft.com/office/drawing/2014/main" id="{A34EE656-3718-471E-B5A8-9476C8C7639F}"/>
              </a:ext>
            </a:extLst>
          </p:cNvPr>
          <p:cNvSpPr txBox="1"/>
          <p:nvPr userDrawn="1"/>
        </p:nvSpPr>
        <p:spPr>
          <a:xfrm>
            <a:off x="914931" y="2823524"/>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San Francisco</a:t>
            </a:r>
          </a:p>
        </p:txBody>
      </p:sp>
      <p:sp>
        <p:nvSpPr>
          <p:cNvPr id="126" name="TextBox 125">
            <a:extLst>
              <a:ext uri="{FF2B5EF4-FFF2-40B4-BE49-F238E27FC236}">
                <a16:creationId xmlns:a16="http://schemas.microsoft.com/office/drawing/2014/main" id="{7E709FBC-74EF-4A11-A77E-64DBDB0B2C19}"/>
              </a:ext>
            </a:extLst>
          </p:cNvPr>
          <p:cNvSpPr txBox="1"/>
          <p:nvPr userDrawn="1"/>
        </p:nvSpPr>
        <p:spPr>
          <a:xfrm>
            <a:off x="1057185" y="3000764"/>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Silicon Valley</a:t>
            </a:r>
          </a:p>
        </p:txBody>
      </p:sp>
      <p:sp>
        <p:nvSpPr>
          <p:cNvPr id="127" name="TextBox 126">
            <a:extLst>
              <a:ext uri="{FF2B5EF4-FFF2-40B4-BE49-F238E27FC236}">
                <a16:creationId xmlns:a16="http://schemas.microsoft.com/office/drawing/2014/main" id="{38D5BACF-582E-44FD-9DEC-CBDC23C1BEA4}"/>
              </a:ext>
            </a:extLst>
          </p:cNvPr>
          <p:cNvSpPr txBox="1"/>
          <p:nvPr userDrawn="1"/>
        </p:nvSpPr>
        <p:spPr>
          <a:xfrm>
            <a:off x="1969301" y="2787053"/>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Sacramento</a:t>
            </a:r>
          </a:p>
        </p:txBody>
      </p:sp>
      <p:sp>
        <p:nvSpPr>
          <p:cNvPr id="128" name="TextBox 127">
            <a:extLst>
              <a:ext uri="{FF2B5EF4-FFF2-40B4-BE49-F238E27FC236}">
                <a16:creationId xmlns:a16="http://schemas.microsoft.com/office/drawing/2014/main" id="{EF72EAD8-9017-4825-8FA6-FAA1809160F5}"/>
              </a:ext>
            </a:extLst>
          </p:cNvPr>
          <p:cNvSpPr txBox="1"/>
          <p:nvPr userDrawn="1"/>
        </p:nvSpPr>
        <p:spPr>
          <a:xfrm>
            <a:off x="1315210" y="3445828"/>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Los Angeles</a:t>
            </a:r>
          </a:p>
        </p:txBody>
      </p:sp>
      <p:sp>
        <p:nvSpPr>
          <p:cNvPr id="129" name="TextBox 128">
            <a:extLst>
              <a:ext uri="{FF2B5EF4-FFF2-40B4-BE49-F238E27FC236}">
                <a16:creationId xmlns:a16="http://schemas.microsoft.com/office/drawing/2014/main" id="{717EB345-A89F-4A8A-9043-C369711AB0AB}"/>
              </a:ext>
            </a:extLst>
          </p:cNvPr>
          <p:cNvSpPr txBox="1"/>
          <p:nvPr userDrawn="1"/>
        </p:nvSpPr>
        <p:spPr>
          <a:xfrm>
            <a:off x="1271863" y="3590127"/>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Orange County</a:t>
            </a:r>
          </a:p>
        </p:txBody>
      </p:sp>
      <p:sp>
        <p:nvSpPr>
          <p:cNvPr id="130" name="TextBox 129">
            <a:extLst>
              <a:ext uri="{FF2B5EF4-FFF2-40B4-BE49-F238E27FC236}">
                <a16:creationId xmlns:a16="http://schemas.microsoft.com/office/drawing/2014/main" id="{86ACCE70-0095-4FBF-AE62-53AE4D5141EB}"/>
              </a:ext>
            </a:extLst>
          </p:cNvPr>
          <p:cNvSpPr txBox="1"/>
          <p:nvPr userDrawn="1"/>
        </p:nvSpPr>
        <p:spPr>
          <a:xfrm>
            <a:off x="2703701" y="3710253"/>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Phoenix</a:t>
            </a:r>
          </a:p>
        </p:txBody>
      </p:sp>
      <p:sp>
        <p:nvSpPr>
          <p:cNvPr id="131" name="TextBox 130">
            <a:extLst>
              <a:ext uri="{FF2B5EF4-FFF2-40B4-BE49-F238E27FC236}">
                <a16:creationId xmlns:a16="http://schemas.microsoft.com/office/drawing/2014/main" id="{15E2D69C-7F24-4ED5-95C0-4EA24FADBB53}"/>
              </a:ext>
            </a:extLst>
          </p:cNvPr>
          <p:cNvSpPr txBox="1"/>
          <p:nvPr userDrawn="1"/>
        </p:nvSpPr>
        <p:spPr>
          <a:xfrm>
            <a:off x="2510042" y="3227827"/>
            <a:ext cx="742041"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Las Vegas</a:t>
            </a:r>
          </a:p>
        </p:txBody>
      </p:sp>
      <p:sp>
        <p:nvSpPr>
          <p:cNvPr id="132" name="TextBox 131">
            <a:extLst>
              <a:ext uri="{FF2B5EF4-FFF2-40B4-BE49-F238E27FC236}">
                <a16:creationId xmlns:a16="http://schemas.microsoft.com/office/drawing/2014/main" id="{238BD175-0F2F-4D6F-B3F3-8D515FB41274}"/>
              </a:ext>
            </a:extLst>
          </p:cNvPr>
          <p:cNvSpPr txBox="1"/>
          <p:nvPr userDrawn="1"/>
        </p:nvSpPr>
        <p:spPr>
          <a:xfrm>
            <a:off x="3603523" y="2931771"/>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Denver</a:t>
            </a:r>
          </a:p>
        </p:txBody>
      </p:sp>
      <p:sp>
        <p:nvSpPr>
          <p:cNvPr id="133" name="TextBox 132">
            <a:extLst>
              <a:ext uri="{FF2B5EF4-FFF2-40B4-BE49-F238E27FC236}">
                <a16:creationId xmlns:a16="http://schemas.microsoft.com/office/drawing/2014/main" id="{8A980EAC-4486-48D5-940A-7BDAA79FF9D2}"/>
              </a:ext>
            </a:extLst>
          </p:cNvPr>
          <p:cNvSpPr txBox="1"/>
          <p:nvPr userDrawn="1"/>
        </p:nvSpPr>
        <p:spPr>
          <a:xfrm>
            <a:off x="4546880" y="4434473"/>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Houston</a:t>
            </a:r>
          </a:p>
        </p:txBody>
      </p:sp>
      <p:sp>
        <p:nvSpPr>
          <p:cNvPr id="134" name="TextBox 133">
            <a:extLst>
              <a:ext uri="{FF2B5EF4-FFF2-40B4-BE49-F238E27FC236}">
                <a16:creationId xmlns:a16="http://schemas.microsoft.com/office/drawing/2014/main" id="{F596D784-D0F1-493C-A135-6D77F1C086B2}"/>
              </a:ext>
            </a:extLst>
          </p:cNvPr>
          <p:cNvSpPr txBox="1"/>
          <p:nvPr userDrawn="1"/>
        </p:nvSpPr>
        <p:spPr>
          <a:xfrm>
            <a:off x="3760057" y="4265101"/>
            <a:ext cx="642475"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Austin</a:t>
            </a:r>
          </a:p>
        </p:txBody>
      </p:sp>
      <p:sp>
        <p:nvSpPr>
          <p:cNvPr id="135" name="TextBox 134">
            <a:extLst>
              <a:ext uri="{FF2B5EF4-FFF2-40B4-BE49-F238E27FC236}">
                <a16:creationId xmlns:a16="http://schemas.microsoft.com/office/drawing/2014/main" id="{1C22C0C6-033D-4688-B337-109C09F8A87E}"/>
              </a:ext>
            </a:extLst>
          </p:cNvPr>
          <p:cNvSpPr txBox="1"/>
          <p:nvPr userDrawn="1"/>
        </p:nvSpPr>
        <p:spPr>
          <a:xfrm>
            <a:off x="3848216" y="3951075"/>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Dallas</a:t>
            </a:r>
          </a:p>
        </p:txBody>
      </p:sp>
      <p:sp>
        <p:nvSpPr>
          <p:cNvPr id="136" name="TextBox 135">
            <a:extLst>
              <a:ext uri="{FF2B5EF4-FFF2-40B4-BE49-F238E27FC236}">
                <a16:creationId xmlns:a16="http://schemas.microsoft.com/office/drawing/2014/main" id="{26E52455-B62E-4F7B-9A8C-DCF25F910C8A}"/>
              </a:ext>
            </a:extLst>
          </p:cNvPr>
          <p:cNvSpPr txBox="1"/>
          <p:nvPr userDrawn="1"/>
        </p:nvSpPr>
        <p:spPr>
          <a:xfrm>
            <a:off x="4643559" y="2710653"/>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Chicago</a:t>
            </a:r>
          </a:p>
        </p:txBody>
      </p:sp>
      <p:sp>
        <p:nvSpPr>
          <p:cNvPr id="137" name="TextBox 136">
            <a:extLst>
              <a:ext uri="{FF2B5EF4-FFF2-40B4-BE49-F238E27FC236}">
                <a16:creationId xmlns:a16="http://schemas.microsoft.com/office/drawing/2014/main" id="{BFC074FA-6799-450B-B781-3842C9E2DBBF}"/>
              </a:ext>
            </a:extLst>
          </p:cNvPr>
          <p:cNvSpPr txBox="1"/>
          <p:nvPr userDrawn="1"/>
        </p:nvSpPr>
        <p:spPr>
          <a:xfrm>
            <a:off x="3920650" y="2368625"/>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Minneapolis</a:t>
            </a:r>
          </a:p>
        </p:txBody>
      </p:sp>
      <p:sp>
        <p:nvSpPr>
          <p:cNvPr id="138" name="TextBox 137">
            <a:extLst>
              <a:ext uri="{FF2B5EF4-FFF2-40B4-BE49-F238E27FC236}">
                <a16:creationId xmlns:a16="http://schemas.microsoft.com/office/drawing/2014/main" id="{B9AFBBE3-D53D-4736-B5F6-58E31F529416}"/>
              </a:ext>
            </a:extLst>
          </p:cNvPr>
          <p:cNvSpPr txBox="1"/>
          <p:nvPr userDrawn="1"/>
        </p:nvSpPr>
        <p:spPr>
          <a:xfrm>
            <a:off x="5218995" y="3794026"/>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Atlanta</a:t>
            </a:r>
          </a:p>
        </p:txBody>
      </p:sp>
      <p:sp>
        <p:nvSpPr>
          <p:cNvPr id="139" name="TextBox 138">
            <a:extLst>
              <a:ext uri="{FF2B5EF4-FFF2-40B4-BE49-F238E27FC236}">
                <a16:creationId xmlns:a16="http://schemas.microsoft.com/office/drawing/2014/main" id="{F7436EDF-13B5-4B71-9E5F-90FF2C0D9169}"/>
              </a:ext>
            </a:extLst>
          </p:cNvPr>
          <p:cNvSpPr txBox="1"/>
          <p:nvPr userDrawn="1"/>
        </p:nvSpPr>
        <p:spPr>
          <a:xfrm>
            <a:off x="4984300" y="4178371"/>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Tallahassee</a:t>
            </a:r>
          </a:p>
        </p:txBody>
      </p:sp>
      <p:sp>
        <p:nvSpPr>
          <p:cNvPr id="140" name="TextBox 139">
            <a:extLst>
              <a:ext uri="{FF2B5EF4-FFF2-40B4-BE49-F238E27FC236}">
                <a16:creationId xmlns:a16="http://schemas.microsoft.com/office/drawing/2014/main" id="{934F46A5-07B5-4CFD-BCB3-1273D493F829}"/>
              </a:ext>
            </a:extLst>
          </p:cNvPr>
          <p:cNvSpPr txBox="1"/>
          <p:nvPr userDrawn="1"/>
        </p:nvSpPr>
        <p:spPr>
          <a:xfrm>
            <a:off x="6136805" y="4364734"/>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Orlando</a:t>
            </a:r>
          </a:p>
        </p:txBody>
      </p:sp>
      <p:sp>
        <p:nvSpPr>
          <p:cNvPr id="141" name="TextBox 140">
            <a:extLst>
              <a:ext uri="{FF2B5EF4-FFF2-40B4-BE49-F238E27FC236}">
                <a16:creationId xmlns:a16="http://schemas.microsoft.com/office/drawing/2014/main" id="{940B021B-9D7C-47D6-8A5C-3E8C943FB284}"/>
              </a:ext>
            </a:extLst>
          </p:cNvPr>
          <p:cNvSpPr txBox="1"/>
          <p:nvPr userDrawn="1"/>
        </p:nvSpPr>
        <p:spPr>
          <a:xfrm>
            <a:off x="5504909" y="4482616"/>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Tampa</a:t>
            </a:r>
          </a:p>
        </p:txBody>
      </p:sp>
      <p:sp>
        <p:nvSpPr>
          <p:cNvPr id="142" name="TextBox 141">
            <a:extLst>
              <a:ext uri="{FF2B5EF4-FFF2-40B4-BE49-F238E27FC236}">
                <a16:creationId xmlns:a16="http://schemas.microsoft.com/office/drawing/2014/main" id="{74152366-47FD-42E4-B5E0-0EFE55B6FD88}"/>
              </a:ext>
            </a:extLst>
          </p:cNvPr>
          <p:cNvSpPr txBox="1"/>
          <p:nvPr userDrawn="1"/>
        </p:nvSpPr>
        <p:spPr>
          <a:xfrm>
            <a:off x="5842899" y="4855203"/>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Miami</a:t>
            </a:r>
          </a:p>
        </p:txBody>
      </p:sp>
      <p:sp>
        <p:nvSpPr>
          <p:cNvPr id="143" name="TextBox 142">
            <a:extLst>
              <a:ext uri="{FF2B5EF4-FFF2-40B4-BE49-F238E27FC236}">
                <a16:creationId xmlns:a16="http://schemas.microsoft.com/office/drawing/2014/main" id="{1306A8CC-2D13-4AED-BC28-4A3E064D8A96}"/>
              </a:ext>
            </a:extLst>
          </p:cNvPr>
          <p:cNvSpPr txBox="1"/>
          <p:nvPr userDrawn="1"/>
        </p:nvSpPr>
        <p:spPr>
          <a:xfrm>
            <a:off x="6316597" y="4716035"/>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Fort Lauderdale</a:t>
            </a:r>
          </a:p>
        </p:txBody>
      </p:sp>
      <p:sp>
        <p:nvSpPr>
          <p:cNvPr id="144" name="TextBox 143">
            <a:extLst>
              <a:ext uri="{FF2B5EF4-FFF2-40B4-BE49-F238E27FC236}">
                <a16:creationId xmlns:a16="http://schemas.microsoft.com/office/drawing/2014/main" id="{3772BA3B-4FCD-45BF-BD46-A524E9F77AE4}"/>
              </a:ext>
            </a:extLst>
          </p:cNvPr>
          <p:cNvSpPr txBox="1"/>
          <p:nvPr userDrawn="1"/>
        </p:nvSpPr>
        <p:spPr>
          <a:xfrm>
            <a:off x="6281326" y="4570702"/>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West Palm Beach</a:t>
            </a:r>
          </a:p>
        </p:txBody>
      </p:sp>
      <p:sp>
        <p:nvSpPr>
          <p:cNvPr id="145" name="TextBox 144">
            <a:extLst>
              <a:ext uri="{FF2B5EF4-FFF2-40B4-BE49-F238E27FC236}">
                <a16:creationId xmlns:a16="http://schemas.microsoft.com/office/drawing/2014/main" id="{32CE3B0D-41FE-47E0-9560-87A15EF739A0}"/>
              </a:ext>
            </a:extLst>
          </p:cNvPr>
          <p:cNvSpPr txBox="1"/>
          <p:nvPr userDrawn="1"/>
        </p:nvSpPr>
        <p:spPr>
          <a:xfrm>
            <a:off x="5278370" y="3001499"/>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Northern Virginia</a:t>
            </a:r>
          </a:p>
        </p:txBody>
      </p:sp>
      <p:sp>
        <p:nvSpPr>
          <p:cNvPr id="146" name="TextBox 145">
            <a:extLst>
              <a:ext uri="{FF2B5EF4-FFF2-40B4-BE49-F238E27FC236}">
                <a16:creationId xmlns:a16="http://schemas.microsoft.com/office/drawing/2014/main" id="{346D1239-29C9-41FF-978F-AFE320209D42}"/>
              </a:ext>
            </a:extLst>
          </p:cNvPr>
          <p:cNvSpPr txBox="1"/>
          <p:nvPr userDrawn="1"/>
        </p:nvSpPr>
        <p:spPr>
          <a:xfrm>
            <a:off x="6600259" y="3165671"/>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Washington, D.C.</a:t>
            </a:r>
          </a:p>
        </p:txBody>
      </p:sp>
      <p:sp>
        <p:nvSpPr>
          <p:cNvPr id="147" name="TextBox 146">
            <a:extLst>
              <a:ext uri="{FF2B5EF4-FFF2-40B4-BE49-F238E27FC236}">
                <a16:creationId xmlns:a16="http://schemas.microsoft.com/office/drawing/2014/main" id="{764404D5-B67E-4DC7-804B-FC917CF588A5}"/>
              </a:ext>
            </a:extLst>
          </p:cNvPr>
          <p:cNvSpPr txBox="1"/>
          <p:nvPr userDrawn="1"/>
        </p:nvSpPr>
        <p:spPr>
          <a:xfrm>
            <a:off x="6620304" y="3007494"/>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Delaware</a:t>
            </a:r>
          </a:p>
        </p:txBody>
      </p:sp>
      <p:sp>
        <p:nvSpPr>
          <p:cNvPr id="148" name="TextBox 147">
            <a:extLst>
              <a:ext uri="{FF2B5EF4-FFF2-40B4-BE49-F238E27FC236}">
                <a16:creationId xmlns:a16="http://schemas.microsoft.com/office/drawing/2014/main" id="{26701EC6-BFBD-4B6F-A245-194122C66781}"/>
              </a:ext>
            </a:extLst>
          </p:cNvPr>
          <p:cNvSpPr txBox="1"/>
          <p:nvPr userDrawn="1"/>
        </p:nvSpPr>
        <p:spPr>
          <a:xfrm>
            <a:off x="5740189" y="2728521"/>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Philadelphia</a:t>
            </a:r>
          </a:p>
        </p:txBody>
      </p:sp>
      <p:sp>
        <p:nvSpPr>
          <p:cNvPr id="149" name="TextBox 148">
            <a:extLst>
              <a:ext uri="{FF2B5EF4-FFF2-40B4-BE49-F238E27FC236}">
                <a16:creationId xmlns:a16="http://schemas.microsoft.com/office/drawing/2014/main" id="{22634417-F186-4553-8262-00230B363607}"/>
              </a:ext>
            </a:extLst>
          </p:cNvPr>
          <p:cNvSpPr txBox="1"/>
          <p:nvPr userDrawn="1"/>
        </p:nvSpPr>
        <p:spPr>
          <a:xfrm>
            <a:off x="6783334" y="2305055"/>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Boston</a:t>
            </a:r>
          </a:p>
        </p:txBody>
      </p:sp>
      <p:sp>
        <p:nvSpPr>
          <p:cNvPr id="150" name="TextBox 149">
            <a:extLst>
              <a:ext uri="{FF2B5EF4-FFF2-40B4-BE49-F238E27FC236}">
                <a16:creationId xmlns:a16="http://schemas.microsoft.com/office/drawing/2014/main" id="{BB553408-7D7E-4545-988D-502775BCEE59}"/>
              </a:ext>
            </a:extLst>
          </p:cNvPr>
          <p:cNvSpPr txBox="1"/>
          <p:nvPr userDrawn="1"/>
        </p:nvSpPr>
        <p:spPr>
          <a:xfrm>
            <a:off x="6059511" y="2340241"/>
            <a:ext cx="466173"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Albany</a:t>
            </a:r>
          </a:p>
        </p:txBody>
      </p:sp>
      <p:sp>
        <p:nvSpPr>
          <p:cNvPr id="151" name="TextBox 150">
            <a:extLst>
              <a:ext uri="{FF2B5EF4-FFF2-40B4-BE49-F238E27FC236}">
                <a16:creationId xmlns:a16="http://schemas.microsoft.com/office/drawing/2014/main" id="{0811446E-3A49-4429-A251-C0DAE6973756}"/>
              </a:ext>
            </a:extLst>
          </p:cNvPr>
          <p:cNvSpPr txBox="1"/>
          <p:nvPr userDrawn="1"/>
        </p:nvSpPr>
        <p:spPr>
          <a:xfrm>
            <a:off x="6755097" y="2487051"/>
            <a:ext cx="177362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Westchester County</a:t>
            </a:r>
          </a:p>
        </p:txBody>
      </p:sp>
      <p:sp>
        <p:nvSpPr>
          <p:cNvPr id="152" name="TextBox 151">
            <a:extLst>
              <a:ext uri="{FF2B5EF4-FFF2-40B4-BE49-F238E27FC236}">
                <a16:creationId xmlns:a16="http://schemas.microsoft.com/office/drawing/2014/main" id="{50009D13-1886-43B7-B9D6-2BF0B9D64632}"/>
              </a:ext>
            </a:extLst>
          </p:cNvPr>
          <p:cNvSpPr txBox="1"/>
          <p:nvPr userDrawn="1"/>
        </p:nvSpPr>
        <p:spPr>
          <a:xfrm>
            <a:off x="6657225" y="2871225"/>
            <a:ext cx="889832"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New Jersey</a:t>
            </a:r>
          </a:p>
        </p:txBody>
      </p:sp>
      <p:cxnSp>
        <p:nvCxnSpPr>
          <p:cNvPr id="153" name="Straight Connector 152">
            <a:extLst>
              <a:ext uri="{FF2B5EF4-FFF2-40B4-BE49-F238E27FC236}">
                <a16:creationId xmlns:a16="http://schemas.microsoft.com/office/drawing/2014/main" id="{9C65A13E-2200-44E9-B467-3049F320EAC9}"/>
              </a:ext>
            </a:extLst>
          </p:cNvPr>
          <p:cNvCxnSpPr>
            <a:cxnSpLocks/>
          </p:cNvCxnSpPr>
          <p:nvPr userDrawn="1"/>
        </p:nvCxnSpPr>
        <p:spPr>
          <a:xfrm>
            <a:off x="6319983" y="3034776"/>
            <a:ext cx="249837" cy="185804"/>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C79A6E5-5FE6-4567-86F8-00E93D546974}"/>
              </a:ext>
            </a:extLst>
          </p:cNvPr>
          <p:cNvCxnSpPr>
            <a:cxnSpLocks/>
          </p:cNvCxnSpPr>
          <p:nvPr userDrawn="1"/>
        </p:nvCxnSpPr>
        <p:spPr>
          <a:xfrm>
            <a:off x="6445061" y="2965564"/>
            <a:ext cx="144073" cy="94572"/>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56FF80D-6B4C-41A0-B69D-76A392863F90}"/>
              </a:ext>
            </a:extLst>
          </p:cNvPr>
          <p:cNvCxnSpPr>
            <a:cxnSpLocks/>
          </p:cNvCxnSpPr>
          <p:nvPr userDrawn="1"/>
        </p:nvCxnSpPr>
        <p:spPr>
          <a:xfrm>
            <a:off x="6514971" y="2729119"/>
            <a:ext cx="109698" cy="170248"/>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2A7D315-CEAD-454D-AD70-758691173B9C}"/>
              </a:ext>
            </a:extLst>
          </p:cNvPr>
          <p:cNvCxnSpPr>
            <a:cxnSpLocks/>
          </p:cNvCxnSpPr>
          <p:nvPr userDrawn="1"/>
        </p:nvCxnSpPr>
        <p:spPr>
          <a:xfrm flipV="1">
            <a:off x="6527209" y="2568077"/>
            <a:ext cx="227888" cy="23620"/>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BBC605C-7986-49F3-80E4-A42C5F4943CF}"/>
              </a:ext>
            </a:extLst>
          </p:cNvPr>
          <p:cNvSpPr txBox="1"/>
          <p:nvPr userDrawn="1"/>
        </p:nvSpPr>
        <p:spPr>
          <a:xfrm>
            <a:off x="6783334" y="2749298"/>
            <a:ext cx="177362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New York</a:t>
            </a:r>
          </a:p>
        </p:txBody>
      </p:sp>
      <p:cxnSp>
        <p:nvCxnSpPr>
          <p:cNvPr id="158" name="Straight Connector 157">
            <a:extLst>
              <a:ext uri="{FF2B5EF4-FFF2-40B4-BE49-F238E27FC236}">
                <a16:creationId xmlns:a16="http://schemas.microsoft.com/office/drawing/2014/main" id="{E1D3DF07-8B30-4B6F-A756-2748DE128C43}"/>
              </a:ext>
            </a:extLst>
          </p:cNvPr>
          <p:cNvCxnSpPr>
            <a:cxnSpLocks/>
          </p:cNvCxnSpPr>
          <p:nvPr userDrawn="1"/>
        </p:nvCxnSpPr>
        <p:spPr>
          <a:xfrm>
            <a:off x="6546321" y="2661213"/>
            <a:ext cx="214038" cy="149142"/>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178EDF3-E137-4E8B-99F9-E7B9BDFF4C05}"/>
              </a:ext>
            </a:extLst>
          </p:cNvPr>
          <p:cNvSpPr txBox="1"/>
          <p:nvPr userDrawn="1"/>
        </p:nvSpPr>
        <p:spPr>
          <a:xfrm>
            <a:off x="2910940" y="2754274"/>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Salt Lake City</a:t>
            </a:r>
          </a:p>
        </p:txBody>
      </p:sp>
      <p:sp>
        <p:nvSpPr>
          <p:cNvPr id="160" name="TextBox 159">
            <a:extLst>
              <a:ext uri="{FF2B5EF4-FFF2-40B4-BE49-F238E27FC236}">
                <a16:creationId xmlns:a16="http://schemas.microsoft.com/office/drawing/2014/main" id="{7271DBE2-751D-41FD-B17A-23F1EC656321}"/>
              </a:ext>
            </a:extLst>
          </p:cNvPr>
          <p:cNvSpPr txBox="1"/>
          <p:nvPr userDrawn="1"/>
        </p:nvSpPr>
        <p:spPr>
          <a:xfrm>
            <a:off x="1469953" y="1923555"/>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Portland</a:t>
            </a:r>
          </a:p>
        </p:txBody>
      </p:sp>
      <p:sp>
        <p:nvSpPr>
          <p:cNvPr id="161" name="TextBox 160">
            <a:extLst>
              <a:ext uri="{FF2B5EF4-FFF2-40B4-BE49-F238E27FC236}">
                <a16:creationId xmlns:a16="http://schemas.microsoft.com/office/drawing/2014/main" id="{C37248AD-C290-421E-8DCF-C21EC2D31045}"/>
              </a:ext>
            </a:extLst>
          </p:cNvPr>
          <p:cNvSpPr txBox="1"/>
          <p:nvPr userDrawn="1"/>
        </p:nvSpPr>
        <p:spPr>
          <a:xfrm>
            <a:off x="6848285" y="2615775"/>
            <a:ext cx="840750"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Long Island</a:t>
            </a:r>
          </a:p>
        </p:txBody>
      </p:sp>
      <p:cxnSp>
        <p:nvCxnSpPr>
          <p:cNvPr id="162" name="Straight Connector 161">
            <a:extLst>
              <a:ext uri="{FF2B5EF4-FFF2-40B4-BE49-F238E27FC236}">
                <a16:creationId xmlns:a16="http://schemas.microsoft.com/office/drawing/2014/main" id="{0386B0EF-AC7E-4CAC-B73F-99095F7ADDC0}"/>
              </a:ext>
            </a:extLst>
          </p:cNvPr>
          <p:cNvCxnSpPr>
            <a:cxnSpLocks/>
          </p:cNvCxnSpPr>
          <p:nvPr userDrawn="1"/>
        </p:nvCxnSpPr>
        <p:spPr>
          <a:xfrm flipV="1">
            <a:off x="6608017" y="2701854"/>
            <a:ext cx="208776" cy="10251"/>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D979503-0696-45A1-ADA6-D96789906DC9}"/>
              </a:ext>
            </a:extLst>
          </p:cNvPr>
          <p:cNvSpPr txBox="1"/>
          <p:nvPr userDrawn="1"/>
        </p:nvSpPr>
        <p:spPr>
          <a:xfrm>
            <a:off x="6107379" y="3492345"/>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Charlotte</a:t>
            </a:r>
          </a:p>
        </p:txBody>
      </p:sp>
      <p:sp>
        <p:nvSpPr>
          <p:cNvPr id="50" name="TextBox 49">
            <a:extLst>
              <a:ext uri="{FF2B5EF4-FFF2-40B4-BE49-F238E27FC236}">
                <a16:creationId xmlns:a16="http://schemas.microsoft.com/office/drawing/2014/main" id="{B7D9343C-0626-496C-A743-E162F4E53EFE}"/>
              </a:ext>
            </a:extLst>
          </p:cNvPr>
          <p:cNvSpPr txBox="1"/>
          <p:nvPr userDrawn="1"/>
        </p:nvSpPr>
        <p:spPr>
          <a:xfrm>
            <a:off x="1512478" y="3801250"/>
            <a:ext cx="73169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San Diego</a:t>
            </a:r>
          </a:p>
        </p:txBody>
      </p:sp>
      <p:sp>
        <p:nvSpPr>
          <p:cNvPr id="2" name="Slide Number Placeholder 1">
            <a:extLst>
              <a:ext uri="{FF2B5EF4-FFF2-40B4-BE49-F238E27FC236}">
                <a16:creationId xmlns:a16="http://schemas.microsoft.com/office/drawing/2014/main" id="{833D4730-0027-F140-E1FD-64675DF6724B}"/>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0E55D6CC-2EE5-FE39-68A2-8FA0A7684DB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4483A498-AF04-466B-70D8-CF76EC0B6E7A}"/>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
        <p:nvSpPr>
          <p:cNvPr id="3" name="TextBox 2">
            <a:extLst>
              <a:ext uri="{FF2B5EF4-FFF2-40B4-BE49-F238E27FC236}">
                <a16:creationId xmlns:a16="http://schemas.microsoft.com/office/drawing/2014/main" id="{B1309BAF-3D7A-3467-3591-953D57584A78}"/>
              </a:ext>
            </a:extLst>
          </p:cNvPr>
          <p:cNvSpPr txBox="1"/>
          <p:nvPr userDrawn="1"/>
        </p:nvSpPr>
        <p:spPr>
          <a:xfrm>
            <a:off x="3438383" y="3118623"/>
            <a:ext cx="1159587" cy="138499"/>
          </a:xfrm>
          <a:prstGeom prst="rect">
            <a:avLst/>
          </a:prstGeom>
          <a:noFill/>
        </p:spPr>
        <p:txBody>
          <a:bodyPr wrap="square" lIns="0" tIns="0" rIns="0" bIns="0" rtlCol="0">
            <a:spAutoFit/>
          </a:bodyPr>
          <a:lstStyle/>
          <a:p>
            <a:r>
              <a:rPr lang="en-US" sz="900" dirty="0">
                <a:latin typeface="+mn-lt"/>
                <a:cs typeface="Arial" panose="020B0604020202020204" pitchFamily="34" charset="0"/>
              </a:rPr>
              <a:t>Aspen</a:t>
            </a:r>
          </a:p>
        </p:txBody>
      </p:sp>
    </p:spTree>
    <p:extLst>
      <p:ext uri="{BB962C8B-B14F-4D97-AF65-F5344CB8AC3E}">
        <p14:creationId xmlns:p14="http://schemas.microsoft.com/office/powerpoint/2010/main" val="60312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Page Image Slide">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A5B505D-5458-684D-A713-1EC5C56AAC2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14">
            <a:extLst>
              <a:ext uri="{FF2B5EF4-FFF2-40B4-BE49-F238E27FC236}">
                <a16:creationId xmlns:a16="http://schemas.microsoft.com/office/drawing/2014/main" id="{EBE6EF51-069B-4C43-B59B-8985F48B6394}"/>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itle 1">
            <a:extLst>
              <a:ext uri="{FF2B5EF4-FFF2-40B4-BE49-F238E27FC236}">
                <a16:creationId xmlns:a16="http://schemas.microsoft.com/office/drawing/2014/main" id="{A659CB6B-E8B4-45DC-BC9F-CB64C4FC661D}"/>
              </a:ext>
            </a:extLst>
          </p:cNvPr>
          <p:cNvSpPr>
            <a:spLocks noGrp="1"/>
          </p:cNvSpPr>
          <p:nvPr>
            <p:ph type="ctrTitle"/>
          </p:nvPr>
        </p:nvSpPr>
        <p:spPr>
          <a:xfrm>
            <a:off x="351898" y="881106"/>
            <a:ext cx="7981508"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3059D623-AA77-0EE4-0AAD-4366CC34D7EF}"/>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0975883C-5458-70DB-BB27-99E5047745A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8B06ACD7-B2EF-29A7-33BD-CD97A070A930}"/>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206099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ages">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A5B505D-5458-684D-A713-1EC5C56AAC2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14">
            <a:extLst>
              <a:ext uri="{FF2B5EF4-FFF2-40B4-BE49-F238E27FC236}">
                <a16:creationId xmlns:a16="http://schemas.microsoft.com/office/drawing/2014/main" id="{EBE6EF51-069B-4C43-B59B-8985F48B6394}"/>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BE41E2-FC64-4A11-A072-D87394B06C02}"/>
              </a:ext>
            </a:extLst>
          </p:cNvPr>
          <p:cNvSpPr/>
          <p:nvPr userDrawn="1"/>
        </p:nvSpPr>
        <p:spPr>
          <a:xfrm>
            <a:off x="434050" y="1877732"/>
            <a:ext cx="45719" cy="1825971"/>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7E0DE723-8A1C-4CF2-9B15-C826DD53DADE}"/>
              </a:ext>
            </a:extLst>
          </p:cNvPr>
          <p:cNvSpPr/>
          <p:nvPr userDrawn="1"/>
        </p:nvSpPr>
        <p:spPr>
          <a:xfrm rot="5400000">
            <a:off x="417693" y="207117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2D3A13F-2517-4A46-AA6D-8665BD7D605E}"/>
              </a:ext>
            </a:extLst>
          </p:cNvPr>
          <p:cNvSpPr txBox="1"/>
          <p:nvPr userDrawn="1"/>
        </p:nvSpPr>
        <p:spPr>
          <a:xfrm>
            <a:off x="724798" y="1905022"/>
            <a:ext cx="2335044" cy="23442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
                <a:srgbClr val="CBAF60"/>
              </a:buClr>
              <a:buSzTx/>
              <a:buFont typeface="Arial"/>
              <a:buNone/>
              <a:tabLst/>
              <a:defRPr/>
            </a:pPr>
            <a:r>
              <a:rPr lang="en-US" sz="2000" kern="1200" noProof="0" dirty="0">
                <a:solidFill>
                  <a:schemeClr val="tx1"/>
                </a:solidFill>
                <a:latin typeface="+mn-lt"/>
                <a:ea typeface="+mn-ea"/>
                <a:cs typeface="+mn-cs"/>
              </a:rPr>
              <a:t>Our messaging framework encompasses the cultural attributes upon which GT was built:</a:t>
            </a:r>
          </a:p>
          <a:p>
            <a:pPr marL="0" indent="0">
              <a:buFont typeface="Arial" panose="020B0604020202020204" pitchFamily="34" charset="0"/>
              <a:buNone/>
            </a:pPr>
            <a:endParaRPr lang="en-US" dirty="0">
              <a:latin typeface="+mn-lt"/>
            </a:endParaRPr>
          </a:p>
        </p:txBody>
      </p:sp>
      <p:pic>
        <p:nvPicPr>
          <p:cNvPr id="12" name="Picture 11">
            <a:extLst>
              <a:ext uri="{FF2B5EF4-FFF2-40B4-BE49-F238E27FC236}">
                <a16:creationId xmlns:a16="http://schemas.microsoft.com/office/drawing/2014/main" id="{A0907F3B-5686-497C-A08B-C30947B8A316}"/>
              </a:ext>
            </a:extLst>
          </p:cNvPr>
          <p:cNvPicPr>
            <a:picLocks noChangeAspect="1"/>
          </p:cNvPicPr>
          <p:nvPr userDrawn="1"/>
        </p:nvPicPr>
        <p:blipFill>
          <a:blip r:embed="rId2"/>
          <a:srcRect/>
          <a:stretch/>
        </p:blipFill>
        <p:spPr>
          <a:xfrm>
            <a:off x="3610869" y="925986"/>
            <a:ext cx="5155276" cy="3859601"/>
          </a:xfrm>
          <a:prstGeom prst="rect">
            <a:avLst/>
          </a:prstGeom>
        </p:spPr>
      </p:pic>
      <p:sp>
        <p:nvSpPr>
          <p:cNvPr id="13" name="TextBox 12">
            <a:extLst>
              <a:ext uri="{FF2B5EF4-FFF2-40B4-BE49-F238E27FC236}">
                <a16:creationId xmlns:a16="http://schemas.microsoft.com/office/drawing/2014/main" id="{9B2EC0F6-01ED-4BBB-A6F7-3A47EC6BEC3D}"/>
              </a:ext>
            </a:extLst>
          </p:cNvPr>
          <p:cNvSpPr txBox="1"/>
          <p:nvPr userDrawn="1"/>
        </p:nvSpPr>
        <p:spPr>
          <a:xfrm>
            <a:off x="305619" y="1140010"/>
            <a:ext cx="2893429"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2800" b="1" i="0" kern="1200" dirty="0">
                <a:solidFill>
                  <a:schemeClr val="accent6">
                    <a:lumMod val="75000"/>
                  </a:schemeClr>
                </a:solidFill>
                <a:latin typeface="+mj-lt"/>
                <a:cs typeface="Arial" charset="0"/>
              </a:rPr>
              <a:t>Key Messages</a:t>
            </a:r>
          </a:p>
        </p:txBody>
      </p:sp>
      <p:sp>
        <p:nvSpPr>
          <p:cNvPr id="2" name="Slide Number Placeholder 1">
            <a:extLst>
              <a:ext uri="{FF2B5EF4-FFF2-40B4-BE49-F238E27FC236}">
                <a16:creationId xmlns:a16="http://schemas.microsoft.com/office/drawing/2014/main" id="{C0BA9DF6-988D-7C9F-F5D8-57A313FEE83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5" name="Picture 18">
            <a:extLst>
              <a:ext uri="{FF2B5EF4-FFF2-40B4-BE49-F238E27FC236}">
                <a16:creationId xmlns:a16="http://schemas.microsoft.com/office/drawing/2014/main" id="{272C8061-DA96-3E3A-488E-690E07D6EE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677" y="421057"/>
            <a:ext cx="2277746" cy="373855"/>
          </a:xfrm>
          <a:prstGeom prst="rect">
            <a:avLst/>
          </a:prstGeom>
        </p:spPr>
      </p:pic>
      <p:sp>
        <p:nvSpPr>
          <p:cNvPr id="4" name="TextBox 3">
            <a:extLst>
              <a:ext uri="{FF2B5EF4-FFF2-40B4-BE49-F238E27FC236}">
                <a16:creationId xmlns:a16="http://schemas.microsoft.com/office/drawing/2014/main" id="{62B770BB-2E06-328A-4B5C-8D2729ECBA1A}"/>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377753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2B7073-86F7-D1B0-A888-27CF772F5244}"/>
              </a:ext>
            </a:extLst>
          </p:cNvPr>
          <p:cNvSpPr/>
          <p:nvPr userDrawn="1"/>
        </p:nvSpPr>
        <p:spPr>
          <a:xfrm>
            <a:off x="4571999" y="0"/>
            <a:ext cx="4572001" cy="51435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4CA11C5-0BAD-3F2B-44F7-FF2840A361D3}"/>
              </a:ext>
            </a:extLst>
          </p:cNvPr>
          <p:cNvPicPr>
            <a:picLocks noChangeAspect="1"/>
          </p:cNvPicPr>
          <p:nvPr userDrawn="1"/>
        </p:nvPicPr>
        <p:blipFill>
          <a:blip r:embed="rId2"/>
          <a:srcRect t="44" b="44"/>
          <a:stretch/>
        </p:blipFill>
        <p:spPr>
          <a:xfrm>
            <a:off x="0" y="0"/>
            <a:ext cx="4572000" cy="5143499"/>
          </a:xfrm>
          <a:prstGeom prst="rect">
            <a:avLst/>
          </a:prstGeom>
        </p:spPr>
      </p:pic>
      <p:pic>
        <p:nvPicPr>
          <p:cNvPr id="7" name="Picture 14">
            <a:extLst>
              <a:ext uri="{FF2B5EF4-FFF2-40B4-BE49-F238E27FC236}">
                <a16:creationId xmlns:a16="http://schemas.microsoft.com/office/drawing/2014/main" id="{A744D98D-A344-86A5-01C5-CFA099AD5F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3769" y="419384"/>
            <a:ext cx="2298138" cy="377202"/>
          </a:xfrm>
          <a:prstGeom prst="rect">
            <a:avLst/>
          </a:prstGeom>
        </p:spPr>
      </p:pic>
      <p:sp>
        <p:nvSpPr>
          <p:cNvPr id="8" name="TextBox 7">
            <a:extLst>
              <a:ext uri="{FF2B5EF4-FFF2-40B4-BE49-F238E27FC236}">
                <a16:creationId xmlns:a16="http://schemas.microsoft.com/office/drawing/2014/main" id="{D9B7D715-F97D-663B-00F1-365524A1CE19}"/>
              </a:ext>
            </a:extLst>
          </p:cNvPr>
          <p:cNvSpPr txBox="1"/>
          <p:nvPr userDrawn="1"/>
        </p:nvSpPr>
        <p:spPr>
          <a:xfrm>
            <a:off x="328252" y="4519703"/>
            <a:ext cx="1835728" cy="323165"/>
          </a:xfrm>
          <a:prstGeom prst="rect">
            <a:avLst/>
          </a:prstGeom>
          <a:noFill/>
          <a:ln>
            <a:noFill/>
          </a:ln>
        </p:spPr>
        <p:txBody>
          <a:bodyPr wrap="square" lIns="91440" tIns="91440" rIns="91440" bIns="91440" rtlCol="0" anchor="ctr" anchorCtr="0">
            <a:spAutoFit/>
          </a:bodyPr>
          <a:lstStyle/>
          <a:p>
            <a:pPr algn="l"/>
            <a:r>
              <a:rPr lang="en-US" sz="900" b="1" cap="none" spc="10" baseline="0" dirty="0">
                <a:solidFill>
                  <a:schemeClr val="bg1"/>
                </a:solidFill>
                <a:latin typeface="Aptos" panose="020B0004020202020204" pitchFamily="34" charset="0"/>
                <a:cs typeface="Arial" panose="020B0604020202020204" pitchFamily="34" charset="0"/>
              </a:rPr>
              <a:t>GTLAW.COM</a:t>
            </a:r>
          </a:p>
        </p:txBody>
      </p:sp>
      <p:pic>
        <p:nvPicPr>
          <p:cNvPr id="10" name="Graphic 9">
            <a:extLst>
              <a:ext uri="{FF2B5EF4-FFF2-40B4-BE49-F238E27FC236}">
                <a16:creationId xmlns:a16="http://schemas.microsoft.com/office/drawing/2014/main" id="{6A0678CA-956A-3340-CB0C-8FF538C6CB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947886" y="1041857"/>
            <a:ext cx="1485900" cy="4114800"/>
          </a:xfrm>
          <a:prstGeom prst="rect">
            <a:avLst/>
          </a:prstGeom>
        </p:spPr>
      </p:pic>
      <p:pic>
        <p:nvPicPr>
          <p:cNvPr id="11" name="Graphic 10">
            <a:extLst>
              <a:ext uri="{FF2B5EF4-FFF2-40B4-BE49-F238E27FC236}">
                <a16:creationId xmlns:a16="http://schemas.microsoft.com/office/drawing/2014/main" id="{0F2A213F-754D-B064-F41A-3F7976C377D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703946" y="-42612"/>
            <a:ext cx="1539176" cy="5235365"/>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Box 4">
            <a:extLst>
              <a:ext uri="{FF2B5EF4-FFF2-40B4-BE49-F238E27FC236}">
                <a16:creationId xmlns:a16="http://schemas.microsoft.com/office/drawing/2014/main" id="{B58C2EDD-41A2-1541-AD70-7B11A88F276F}"/>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4A4A4A"/>
                </a:solidFill>
                <a:latin typeface="Aptos SemiBold" panose="020B0004020202020204" pitchFamily="34" charset="0"/>
                <a:cs typeface="Arial" panose="020B0604020202020204" pitchFamily="34" charset="0"/>
              </a:rPr>
              <a:pPr algn="r"/>
              <a:t>November 19, 2025</a:t>
            </a:fld>
            <a:endParaRPr lang="en-US" sz="1400" b="1" cap="all" dirty="0">
              <a:solidFill>
                <a:srgbClr val="4A4A4A"/>
              </a:solidFill>
              <a:latin typeface="Aptos SemiBold"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A4B5D89-D6DD-0B4A-AAA3-DFB90D196F3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Tree>
    <p:extLst>
      <p:ext uri="{BB962C8B-B14F-4D97-AF65-F5344CB8AC3E}">
        <p14:creationId xmlns:p14="http://schemas.microsoft.com/office/powerpoint/2010/main" val="23682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presentative Experience (3 Up)">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5D0B1C5-6901-664F-95FB-A8A9B48E1EA0}"/>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3EBBFC2E-CCEE-264F-9DD3-4F3A4B849626}"/>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2">
            <a:extLst>
              <a:ext uri="{FF2B5EF4-FFF2-40B4-BE49-F238E27FC236}">
                <a16:creationId xmlns:a16="http://schemas.microsoft.com/office/drawing/2014/main" id="{01BB7071-6F1C-0243-9CA6-3C69A9FDDAE7}"/>
              </a:ext>
            </a:extLst>
          </p:cNvPr>
          <p:cNvSpPr>
            <a:spLocks noGrp="1"/>
          </p:cNvSpPr>
          <p:nvPr>
            <p:ph type="body" sz="quarter" idx="35"/>
          </p:nvPr>
        </p:nvSpPr>
        <p:spPr>
          <a:xfrm>
            <a:off x="838201"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mn-lt"/>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a:t>Click to edit Master text styles</a:t>
            </a:r>
          </a:p>
        </p:txBody>
      </p:sp>
      <p:sp>
        <p:nvSpPr>
          <p:cNvPr id="22" name="Text Placeholder 12">
            <a:extLst>
              <a:ext uri="{FF2B5EF4-FFF2-40B4-BE49-F238E27FC236}">
                <a16:creationId xmlns:a16="http://schemas.microsoft.com/office/drawing/2014/main" id="{9BEF0871-D7B6-5E41-9749-797246EDB4A5}"/>
              </a:ext>
            </a:extLst>
          </p:cNvPr>
          <p:cNvSpPr>
            <a:spLocks noGrp="1"/>
          </p:cNvSpPr>
          <p:nvPr>
            <p:ph type="body" sz="quarter" idx="37"/>
          </p:nvPr>
        </p:nvSpPr>
        <p:spPr>
          <a:xfrm>
            <a:off x="3548795"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mn-lt"/>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2FF30A9-CDF6-0B4F-9D2E-E4A26BDCD337}"/>
              </a:ext>
            </a:extLst>
          </p:cNvPr>
          <p:cNvSpPr>
            <a:spLocks noGrp="1"/>
          </p:cNvSpPr>
          <p:nvPr>
            <p:ph type="body" sz="quarter" idx="38"/>
          </p:nvPr>
        </p:nvSpPr>
        <p:spPr>
          <a:xfrm>
            <a:off x="6259389"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mn-lt"/>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a:t>Click to edit Master text styles</a:t>
            </a:r>
          </a:p>
        </p:txBody>
      </p:sp>
      <p:sp>
        <p:nvSpPr>
          <p:cNvPr id="3" name="Slide Number Placeholder 1">
            <a:extLst>
              <a:ext uri="{FF2B5EF4-FFF2-40B4-BE49-F238E27FC236}">
                <a16:creationId xmlns:a16="http://schemas.microsoft.com/office/drawing/2014/main" id="{56537D9E-7360-5B54-60C8-24CE2FEBCFD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5" name="Picture 18">
            <a:extLst>
              <a:ext uri="{FF2B5EF4-FFF2-40B4-BE49-F238E27FC236}">
                <a16:creationId xmlns:a16="http://schemas.microsoft.com/office/drawing/2014/main" id="{DA2C40C1-A477-2BF3-1E7A-29B6900986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6" name="TextBox 5">
            <a:extLst>
              <a:ext uri="{FF2B5EF4-FFF2-40B4-BE49-F238E27FC236}">
                <a16:creationId xmlns:a16="http://schemas.microsoft.com/office/drawing/2014/main" id="{E36A3A53-491F-4267-A050-7ABFF62FFF35}"/>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182347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Firm Rankings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2C4222F-903E-0945-B6DF-6E0FD68490CF}"/>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a:off x="4347375" y="574160"/>
            <a:ext cx="4807616" cy="4698040"/>
          </a:xfrm>
          <a:prstGeom prst="rect">
            <a:avLst/>
          </a:prstGeom>
        </p:spPr>
      </p:pic>
      <p:sp>
        <p:nvSpPr>
          <p:cNvPr id="19" name="Rectangle 18">
            <a:extLst>
              <a:ext uri="{FF2B5EF4-FFF2-40B4-BE49-F238E27FC236}">
                <a16:creationId xmlns:a16="http://schemas.microsoft.com/office/drawing/2014/main" id="{680595C5-4954-8B45-B3C0-C87DFB952D4F}"/>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4">
            <a:extLst>
              <a:ext uri="{FF2B5EF4-FFF2-40B4-BE49-F238E27FC236}">
                <a16:creationId xmlns:a16="http://schemas.microsoft.com/office/drawing/2014/main" id="{04DB0570-9ADC-BF40-8046-E2CBE8C7A81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AB50AB11-315D-D847-A7A4-98D58A25BF2D}"/>
              </a:ext>
            </a:extLst>
          </p:cNvPr>
          <p:cNvSpPr>
            <a:spLocks noGrp="1"/>
          </p:cNvSpPr>
          <p:nvPr>
            <p:ph idx="1"/>
          </p:nvPr>
        </p:nvSpPr>
        <p:spPr>
          <a:xfrm>
            <a:off x="815051" y="1836782"/>
            <a:ext cx="7981508" cy="304481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mn-lt"/>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mn-lt"/>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3" name="Slide Number Placeholder 1">
            <a:extLst>
              <a:ext uri="{FF2B5EF4-FFF2-40B4-BE49-F238E27FC236}">
                <a16:creationId xmlns:a16="http://schemas.microsoft.com/office/drawing/2014/main" id="{9DBC7AB4-02AA-FDB3-9E09-0A83CAFC9D85}"/>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5" name="Picture 18">
            <a:extLst>
              <a:ext uri="{FF2B5EF4-FFF2-40B4-BE49-F238E27FC236}">
                <a16:creationId xmlns:a16="http://schemas.microsoft.com/office/drawing/2014/main" id="{4C5E7C94-CBF6-8FA5-0148-6D1B7EA71DA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677" y="421057"/>
            <a:ext cx="2277746" cy="373855"/>
          </a:xfrm>
          <a:prstGeom prst="rect">
            <a:avLst/>
          </a:prstGeom>
        </p:spPr>
      </p:pic>
      <p:sp>
        <p:nvSpPr>
          <p:cNvPr id="6" name="TextBox 5">
            <a:extLst>
              <a:ext uri="{FF2B5EF4-FFF2-40B4-BE49-F238E27FC236}">
                <a16:creationId xmlns:a16="http://schemas.microsoft.com/office/drawing/2014/main" id="{45D139B5-B8E2-C2A8-5A98-8849DA5A0D28}"/>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120119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ttorney Slide (1 Attorney Focu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62DE53-BA76-B04F-A366-22A6DEB90515}"/>
              </a:ext>
            </a:extLst>
          </p:cNvPr>
          <p:cNvSpPr/>
          <p:nvPr userDrawn="1"/>
        </p:nvSpPr>
        <p:spPr>
          <a:xfrm>
            <a:off x="2286940" y="1352550"/>
            <a:ext cx="6857061"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932A2B-4451-E440-89B4-2A1A772D1E6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4D40F873-30A4-7846-AF5E-E4DE9CB3952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2594123" y="1462399"/>
            <a:ext cx="6092677" cy="464828"/>
          </a:xfrm>
          <a:prstGeom prst="rect">
            <a:avLst/>
          </a:prstGeom>
        </p:spPr>
        <p:txBody>
          <a:bodyPr lIns="0" tIns="0" rIns="0" bIns="0" anchor="t"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2286940" y="1352550"/>
            <a:ext cx="54932" cy="21336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2270583" y="1638282"/>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09071F7-CA1F-45F4-B5B1-C958AB02B1D4}"/>
              </a:ext>
            </a:extLst>
          </p:cNvPr>
          <p:cNvCxnSpPr>
            <a:cxnSpLocks/>
          </p:cNvCxnSpPr>
          <p:nvPr userDrawn="1"/>
        </p:nvCxnSpPr>
        <p:spPr>
          <a:xfrm>
            <a:off x="457200" y="3726180"/>
            <a:ext cx="8229600" cy="0"/>
          </a:xfrm>
          <a:prstGeom prst="line">
            <a:avLst/>
          </a:prstGeom>
          <a:ln>
            <a:solidFill>
              <a:srgbClr val="93D3F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79DAA27-DD5C-45A4-A193-05E42387121D}"/>
              </a:ext>
            </a:extLst>
          </p:cNvPr>
          <p:cNvSpPr>
            <a:spLocks noGrp="1"/>
          </p:cNvSpPr>
          <p:nvPr>
            <p:ph type="body" sz="quarter" idx="10" hasCustomPrompt="1"/>
          </p:nvPr>
        </p:nvSpPr>
        <p:spPr>
          <a:xfrm>
            <a:off x="2594123" y="1941830"/>
            <a:ext cx="6092677" cy="1544320"/>
          </a:xfrm>
          <a:prstGeom prst="rect">
            <a:avLst/>
          </a:prstGeom>
        </p:spPr>
        <p:txBody>
          <a:bodyPr lIns="0" rIns="0" bIns="0">
            <a:normAutofit/>
          </a:bodyPr>
          <a:lstStyle>
            <a:lvl1pPr marL="0" indent="0">
              <a:lnSpc>
                <a:spcPct val="100000"/>
              </a:lnSpc>
              <a:buNone/>
              <a:defRPr sz="2400">
                <a:solidFill>
                  <a:schemeClr val="tx2"/>
                </a:solidFill>
                <a:latin typeface="+mn-lt"/>
              </a:defRPr>
            </a:lvl1pPr>
            <a:lvl2pPr marL="457200" indent="0">
              <a:buNone/>
              <a:defRPr>
                <a:latin typeface="Georgia" panose="02040502050405020303" pitchFamily="18" charset="0"/>
              </a:defRPr>
            </a:lvl2pPr>
            <a:lvl3pPr marL="914400" indent="0">
              <a:buNone/>
              <a:defRPr>
                <a:latin typeface="Georgia" panose="02040502050405020303" pitchFamily="18" charset="0"/>
              </a:defRPr>
            </a:lvl3pPr>
            <a:lvl4pPr marL="1371600" indent="0">
              <a:buNone/>
              <a:defRPr>
                <a:latin typeface="Georgia" panose="02040502050405020303" pitchFamily="18" charset="0"/>
              </a:defRPr>
            </a:lvl4pPr>
            <a:lvl5pPr marL="1828800" indent="0">
              <a:buNone/>
              <a:defRPr>
                <a:latin typeface="Georgia" panose="02040502050405020303" pitchFamily="18" charset="0"/>
              </a:defRPr>
            </a:lvl5pPr>
          </a:lstStyle>
          <a:p>
            <a:pPr lvl="0"/>
            <a:r>
              <a:rPr lang="en-US" dirty="0"/>
              <a:t>Edit Master text styles</a:t>
            </a:r>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457200" y="3847465"/>
            <a:ext cx="8229600" cy="595313"/>
          </a:xfrm>
          <a:prstGeom prst="rect">
            <a:avLst/>
          </a:prstGeom>
        </p:spPr>
        <p:txBody>
          <a:bodyPr rIns="0">
            <a:normAutofit/>
          </a:bodyPr>
          <a:lstStyle>
            <a:lvl1pPr marL="0" indent="0" algn="r">
              <a:buNone/>
              <a:defRPr sz="16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457200" y="1352550"/>
            <a:ext cx="1829740" cy="21336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 name="Slide Number Placeholder 1">
            <a:extLst>
              <a:ext uri="{FF2B5EF4-FFF2-40B4-BE49-F238E27FC236}">
                <a16:creationId xmlns:a16="http://schemas.microsoft.com/office/drawing/2014/main" id="{1425A572-7E1A-B12B-97C5-B0BFA8ACC8B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5" name="Picture 18">
            <a:extLst>
              <a:ext uri="{FF2B5EF4-FFF2-40B4-BE49-F238E27FC236}">
                <a16:creationId xmlns:a16="http://schemas.microsoft.com/office/drawing/2014/main" id="{3051C1E4-8ADE-A156-0C69-EABBAB13EE0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6" name="TextBox 5">
            <a:extLst>
              <a:ext uri="{FF2B5EF4-FFF2-40B4-BE49-F238E27FC236}">
                <a16:creationId xmlns:a16="http://schemas.microsoft.com/office/drawing/2014/main" id="{CFEAC35A-5DCB-D602-AA54-DF81C2B9555F}"/>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16510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3" pos="264" userDrawn="1">
          <p15:clr>
            <a:srgbClr val="FBAE40"/>
          </p15:clr>
        </p15:guide>
        <p15:guide id="5" orient="horz" pos="828" userDrawn="1">
          <p15:clr>
            <a:srgbClr val="FBAE40"/>
          </p15:clr>
        </p15:guide>
        <p15:guide id="6" orient="horz" pos="219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ltiple Attorneys Slide (5 slo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38A31F4-3F65-2F47-AC5B-9E88CAEF66A3}"/>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4">
            <a:extLst>
              <a:ext uri="{FF2B5EF4-FFF2-40B4-BE49-F238E27FC236}">
                <a16:creationId xmlns:a16="http://schemas.microsoft.com/office/drawing/2014/main" id="{1935C4E8-D901-DD4F-A1DD-97854003D40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838201" y="2044992"/>
            <a:ext cx="1371600" cy="1600200"/>
          </a:xfrm>
          <a:prstGeom prst="rect">
            <a:avLst/>
          </a:prstGeom>
        </p:spPr>
        <p:txBody>
          <a:bodyPr>
            <a:normAutofit/>
          </a:bodyPr>
          <a:lstStyle>
            <a:lvl1pPr marL="0" indent="0">
              <a:buNone/>
              <a:defRPr sz="1400" i="1">
                <a:solidFill>
                  <a:srgbClr val="4A4A4A"/>
                </a:solidFill>
                <a:latin typeface="+mn-lt"/>
              </a:defRPr>
            </a:lvl1pPr>
          </a:lstStyle>
          <a:p>
            <a:r>
              <a:rPr lang="en-US" dirty="0"/>
              <a:t>Click to insert picture</a:t>
            </a:r>
          </a:p>
        </p:txBody>
      </p:sp>
      <p:sp>
        <p:nvSpPr>
          <p:cNvPr id="31" name="Picture Placeholder 23">
            <a:extLst>
              <a:ext uri="{FF2B5EF4-FFF2-40B4-BE49-F238E27FC236}">
                <a16:creationId xmlns:a16="http://schemas.microsoft.com/office/drawing/2014/main" id="{CE7DF566-74DF-4714-BA00-F91935ACB2D5}"/>
              </a:ext>
            </a:extLst>
          </p:cNvPr>
          <p:cNvSpPr>
            <a:spLocks noGrp="1"/>
          </p:cNvSpPr>
          <p:nvPr>
            <p:ph type="pic" sz="quarter" idx="14" hasCustomPrompt="1"/>
          </p:nvPr>
        </p:nvSpPr>
        <p:spPr>
          <a:xfrm>
            <a:off x="2453820"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3" name="Picture Placeholder 23">
            <a:extLst>
              <a:ext uri="{FF2B5EF4-FFF2-40B4-BE49-F238E27FC236}">
                <a16:creationId xmlns:a16="http://schemas.microsoft.com/office/drawing/2014/main" id="{FED21CC2-450B-4BAD-B362-6884859D276E}"/>
              </a:ext>
            </a:extLst>
          </p:cNvPr>
          <p:cNvSpPr>
            <a:spLocks noGrp="1"/>
          </p:cNvSpPr>
          <p:nvPr>
            <p:ph type="pic" sz="quarter" idx="16" hasCustomPrompt="1"/>
          </p:nvPr>
        </p:nvSpPr>
        <p:spPr>
          <a:xfrm>
            <a:off x="4069439"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5" name="Picture Placeholder 23">
            <a:extLst>
              <a:ext uri="{FF2B5EF4-FFF2-40B4-BE49-F238E27FC236}">
                <a16:creationId xmlns:a16="http://schemas.microsoft.com/office/drawing/2014/main" id="{750A3D8B-AD39-498C-ABC5-1A5395993E12}"/>
              </a:ext>
            </a:extLst>
          </p:cNvPr>
          <p:cNvSpPr>
            <a:spLocks noGrp="1"/>
          </p:cNvSpPr>
          <p:nvPr>
            <p:ph type="pic" sz="quarter" idx="18" hasCustomPrompt="1"/>
          </p:nvPr>
        </p:nvSpPr>
        <p:spPr>
          <a:xfrm>
            <a:off x="568505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7" name="Picture Placeholder 23">
            <a:extLst>
              <a:ext uri="{FF2B5EF4-FFF2-40B4-BE49-F238E27FC236}">
                <a16:creationId xmlns:a16="http://schemas.microsoft.com/office/drawing/2014/main" id="{CC726BF7-F60A-402F-AE94-AE1B28A4D4ED}"/>
              </a:ext>
            </a:extLst>
          </p:cNvPr>
          <p:cNvSpPr>
            <a:spLocks noGrp="1"/>
          </p:cNvSpPr>
          <p:nvPr>
            <p:ph type="pic" sz="quarter" idx="20" hasCustomPrompt="1"/>
          </p:nvPr>
        </p:nvSpPr>
        <p:spPr>
          <a:xfrm>
            <a:off x="730067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21">
            <a:extLst>
              <a:ext uri="{FF2B5EF4-FFF2-40B4-BE49-F238E27FC236}">
                <a16:creationId xmlns:a16="http://schemas.microsoft.com/office/drawing/2014/main" id="{B8282B53-C11D-AB46-9F5C-CC154E97CAE5}"/>
              </a:ext>
            </a:extLst>
          </p:cNvPr>
          <p:cNvSpPr>
            <a:spLocks noGrp="1"/>
          </p:cNvSpPr>
          <p:nvPr>
            <p:ph type="body" sz="quarter" idx="11"/>
          </p:nvPr>
        </p:nvSpPr>
        <p:spPr>
          <a:xfrm>
            <a:off x="767370" y="3762378"/>
            <a:ext cx="1554480" cy="1019172"/>
          </a:xfrm>
          <a:prstGeom prst="rect">
            <a:avLst/>
          </a:prstGeom>
        </p:spPr>
        <p:txBody>
          <a:bodyPr lIns="0" rIns="0">
            <a:normAutofit/>
          </a:bodyPr>
          <a:lstStyle>
            <a:lvl1pPr marL="0" indent="0" algn="ctr">
              <a:buNone/>
              <a:defRPr sz="1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21">
            <a:extLst>
              <a:ext uri="{FF2B5EF4-FFF2-40B4-BE49-F238E27FC236}">
                <a16:creationId xmlns:a16="http://schemas.microsoft.com/office/drawing/2014/main" id="{50E96D28-8515-A54D-BD5C-97366615370B}"/>
              </a:ext>
            </a:extLst>
          </p:cNvPr>
          <p:cNvSpPr>
            <a:spLocks noGrp="1"/>
          </p:cNvSpPr>
          <p:nvPr>
            <p:ph type="body" sz="quarter" idx="13"/>
          </p:nvPr>
        </p:nvSpPr>
        <p:spPr>
          <a:xfrm>
            <a:off x="2374027" y="3762378"/>
            <a:ext cx="1554480" cy="1019172"/>
          </a:xfrm>
          <a:prstGeom prst="rect">
            <a:avLst/>
          </a:prstGeom>
        </p:spPr>
        <p:txBody>
          <a:bodyPr lIns="0" rIns="0">
            <a:normAutofit/>
          </a:bodyPr>
          <a:lstStyle>
            <a:lvl1pPr marL="0" indent="0" algn="ctr">
              <a:buNone/>
              <a:defRPr sz="1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21">
            <a:extLst>
              <a:ext uri="{FF2B5EF4-FFF2-40B4-BE49-F238E27FC236}">
                <a16:creationId xmlns:a16="http://schemas.microsoft.com/office/drawing/2014/main" id="{9BC13193-D9FB-FF47-BCF4-FD68CF57E63E}"/>
              </a:ext>
            </a:extLst>
          </p:cNvPr>
          <p:cNvSpPr>
            <a:spLocks noGrp="1"/>
          </p:cNvSpPr>
          <p:nvPr>
            <p:ph type="body" sz="quarter" idx="15"/>
          </p:nvPr>
        </p:nvSpPr>
        <p:spPr>
          <a:xfrm>
            <a:off x="3995924" y="3762378"/>
            <a:ext cx="1554480" cy="1019172"/>
          </a:xfrm>
          <a:prstGeom prst="rect">
            <a:avLst/>
          </a:prstGeom>
        </p:spPr>
        <p:txBody>
          <a:bodyPr lIns="0" rIns="0">
            <a:normAutofit/>
          </a:bodyPr>
          <a:lstStyle>
            <a:lvl1pPr marL="0" indent="0" algn="ctr">
              <a:buNone/>
              <a:defRPr sz="1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3" name="Text Placeholder 21">
            <a:extLst>
              <a:ext uri="{FF2B5EF4-FFF2-40B4-BE49-F238E27FC236}">
                <a16:creationId xmlns:a16="http://schemas.microsoft.com/office/drawing/2014/main" id="{326847F0-AAC7-7247-B451-844084CD2E85}"/>
              </a:ext>
            </a:extLst>
          </p:cNvPr>
          <p:cNvSpPr>
            <a:spLocks noGrp="1"/>
          </p:cNvSpPr>
          <p:nvPr>
            <p:ph type="body" sz="quarter" idx="17"/>
          </p:nvPr>
        </p:nvSpPr>
        <p:spPr>
          <a:xfrm>
            <a:off x="5617821" y="3762378"/>
            <a:ext cx="1554480" cy="1019172"/>
          </a:xfrm>
          <a:prstGeom prst="rect">
            <a:avLst/>
          </a:prstGeom>
        </p:spPr>
        <p:txBody>
          <a:bodyPr lIns="0" rIns="0">
            <a:normAutofit/>
          </a:bodyPr>
          <a:lstStyle>
            <a:lvl1pPr marL="0" indent="0" algn="ctr">
              <a:buNone/>
              <a:defRPr sz="1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21">
            <a:extLst>
              <a:ext uri="{FF2B5EF4-FFF2-40B4-BE49-F238E27FC236}">
                <a16:creationId xmlns:a16="http://schemas.microsoft.com/office/drawing/2014/main" id="{340AC241-EED0-EB4E-8ADB-0624627C708C}"/>
              </a:ext>
            </a:extLst>
          </p:cNvPr>
          <p:cNvSpPr>
            <a:spLocks noGrp="1"/>
          </p:cNvSpPr>
          <p:nvPr>
            <p:ph type="body" sz="quarter" idx="19"/>
          </p:nvPr>
        </p:nvSpPr>
        <p:spPr>
          <a:xfrm>
            <a:off x="7224478" y="3762378"/>
            <a:ext cx="1554480" cy="1019172"/>
          </a:xfrm>
          <a:prstGeom prst="rect">
            <a:avLst/>
          </a:prstGeom>
        </p:spPr>
        <p:txBody>
          <a:bodyPr lIns="0" rIns="0">
            <a:normAutofit/>
          </a:bodyPr>
          <a:lstStyle>
            <a:lvl1pPr marL="0" indent="0" algn="ctr">
              <a:buNone/>
              <a:defRPr sz="14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Slide Number Placeholder 1">
            <a:extLst>
              <a:ext uri="{FF2B5EF4-FFF2-40B4-BE49-F238E27FC236}">
                <a16:creationId xmlns:a16="http://schemas.microsoft.com/office/drawing/2014/main" id="{53714050-2F60-07F7-C2AA-CC2F512BD41F}"/>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541DB539-1A65-19AF-674D-F192BF02B3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5" name="TextBox 4">
            <a:extLst>
              <a:ext uri="{FF2B5EF4-FFF2-40B4-BE49-F238E27FC236}">
                <a16:creationId xmlns:a16="http://schemas.microsoft.com/office/drawing/2014/main" id="{C82965F6-DB81-6F9B-CEF7-2F272BFACE6E}"/>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27425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4" userDrawn="1">
          <p15:clr>
            <a:srgbClr val="FBAE40"/>
          </p15:clr>
        </p15:guide>
        <p15:guide id="3" pos="264" userDrawn="1">
          <p15:clr>
            <a:srgbClr val="FBAE40"/>
          </p15:clr>
        </p15:guide>
        <p15:guide id="6" orient="horz" pos="229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ple Attorneys Slide (10 slot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CBCFF8F-59AD-F347-9F9B-68C16EE10F2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14">
            <a:extLst>
              <a:ext uri="{FF2B5EF4-FFF2-40B4-BE49-F238E27FC236}">
                <a16:creationId xmlns:a16="http://schemas.microsoft.com/office/drawing/2014/main" id="{FFDF1DBD-2B00-2A4F-A2BC-1EFD0C071C3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1085085" y="2831173"/>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1408174" y="1888943"/>
            <a:ext cx="630936" cy="886968"/>
          </a:xfrm>
          <a:prstGeom prst="rect">
            <a:avLst/>
          </a:prstGeom>
        </p:spPr>
        <p:txBody>
          <a:bodyPr>
            <a:normAutofit/>
          </a:bodyPr>
          <a:lstStyle>
            <a:lvl1pPr marL="0" indent="0">
              <a:buNone/>
              <a:defRPr sz="900" i="1">
                <a:solidFill>
                  <a:srgbClr val="4A4A4A"/>
                </a:solidFill>
                <a:latin typeface="+mn-lt"/>
              </a:defRPr>
            </a:lvl1pPr>
          </a:lstStyle>
          <a:p>
            <a:r>
              <a:rPr lang="en-US" dirty="0"/>
              <a:t>Insert </a:t>
            </a:r>
            <a:r>
              <a:rPr lang="en-US" dirty="0" err="1"/>
              <a:t>intranetsized</a:t>
            </a:r>
            <a:r>
              <a:rPr lang="en-US" dirty="0"/>
              <a:t>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1">
            <a:extLst>
              <a:ext uri="{FF2B5EF4-FFF2-40B4-BE49-F238E27FC236}">
                <a16:creationId xmlns:a16="http://schemas.microsoft.com/office/drawing/2014/main" id="{F5BDF27C-700B-4373-8A98-21F7581C8AA9}"/>
              </a:ext>
            </a:extLst>
          </p:cNvPr>
          <p:cNvSpPr>
            <a:spLocks noGrp="1"/>
          </p:cNvSpPr>
          <p:nvPr>
            <p:ph type="body" sz="quarter" idx="13" hasCustomPrompt="1"/>
          </p:nvPr>
        </p:nvSpPr>
        <p:spPr>
          <a:xfrm>
            <a:off x="2532546" y="2831173"/>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0" name="Picture Placeholder 23">
            <a:extLst>
              <a:ext uri="{FF2B5EF4-FFF2-40B4-BE49-F238E27FC236}">
                <a16:creationId xmlns:a16="http://schemas.microsoft.com/office/drawing/2014/main" id="{91124367-C660-434A-B48A-DB0198A8A801}"/>
              </a:ext>
            </a:extLst>
          </p:cNvPr>
          <p:cNvSpPr>
            <a:spLocks noGrp="1"/>
          </p:cNvSpPr>
          <p:nvPr>
            <p:ph type="pic" sz="quarter" idx="14" hasCustomPrompt="1"/>
          </p:nvPr>
        </p:nvSpPr>
        <p:spPr>
          <a:xfrm>
            <a:off x="2855635"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1" name="Text Placeholder 21">
            <a:extLst>
              <a:ext uri="{FF2B5EF4-FFF2-40B4-BE49-F238E27FC236}">
                <a16:creationId xmlns:a16="http://schemas.microsoft.com/office/drawing/2014/main" id="{4EB82FA3-2DC5-4A2B-A113-C3C83A7D2793}"/>
              </a:ext>
            </a:extLst>
          </p:cNvPr>
          <p:cNvSpPr>
            <a:spLocks noGrp="1"/>
          </p:cNvSpPr>
          <p:nvPr>
            <p:ph type="body" sz="quarter" idx="15" hasCustomPrompt="1"/>
          </p:nvPr>
        </p:nvSpPr>
        <p:spPr>
          <a:xfrm>
            <a:off x="3980007" y="2831173"/>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2" name="Picture Placeholder 23">
            <a:extLst>
              <a:ext uri="{FF2B5EF4-FFF2-40B4-BE49-F238E27FC236}">
                <a16:creationId xmlns:a16="http://schemas.microsoft.com/office/drawing/2014/main" id="{FE04D58E-2DF0-474C-917F-1384CEFAEAB9}"/>
              </a:ext>
            </a:extLst>
          </p:cNvPr>
          <p:cNvSpPr>
            <a:spLocks noGrp="1"/>
          </p:cNvSpPr>
          <p:nvPr>
            <p:ph type="pic" sz="quarter" idx="16" hasCustomPrompt="1"/>
          </p:nvPr>
        </p:nvSpPr>
        <p:spPr>
          <a:xfrm>
            <a:off x="4303096"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3" name="Text Placeholder 21">
            <a:extLst>
              <a:ext uri="{FF2B5EF4-FFF2-40B4-BE49-F238E27FC236}">
                <a16:creationId xmlns:a16="http://schemas.microsoft.com/office/drawing/2014/main" id="{E67BAF5C-D677-4E8D-9B3A-935C0E353B3B}"/>
              </a:ext>
            </a:extLst>
          </p:cNvPr>
          <p:cNvSpPr>
            <a:spLocks noGrp="1"/>
          </p:cNvSpPr>
          <p:nvPr>
            <p:ph type="body" sz="quarter" idx="17" hasCustomPrompt="1"/>
          </p:nvPr>
        </p:nvSpPr>
        <p:spPr>
          <a:xfrm>
            <a:off x="5427468" y="2831173"/>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4" name="Picture Placeholder 23">
            <a:extLst>
              <a:ext uri="{FF2B5EF4-FFF2-40B4-BE49-F238E27FC236}">
                <a16:creationId xmlns:a16="http://schemas.microsoft.com/office/drawing/2014/main" id="{04B9AD62-1A6B-4837-9A05-819FC2B932FA}"/>
              </a:ext>
            </a:extLst>
          </p:cNvPr>
          <p:cNvSpPr>
            <a:spLocks noGrp="1"/>
          </p:cNvSpPr>
          <p:nvPr>
            <p:ph type="pic" sz="quarter" idx="18" hasCustomPrompt="1"/>
          </p:nvPr>
        </p:nvSpPr>
        <p:spPr>
          <a:xfrm>
            <a:off x="5750557"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5" name="Text Placeholder 21">
            <a:extLst>
              <a:ext uri="{FF2B5EF4-FFF2-40B4-BE49-F238E27FC236}">
                <a16:creationId xmlns:a16="http://schemas.microsoft.com/office/drawing/2014/main" id="{F231D5CC-A142-48B7-AAC1-E07FF7F08369}"/>
              </a:ext>
            </a:extLst>
          </p:cNvPr>
          <p:cNvSpPr>
            <a:spLocks noGrp="1"/>
          </p:cNvSpPr>
          <p:nvPr>
            <p:ph type="body" sz="quarter" idx="19" hasCustomPrompt="1"/>
          </p:nvPr>
        </p:nvSpPr>
        <p:spPr>
          <a:xfrm>
            <a:off x="6874929" y="2831173"/>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6" name="Picture Placeholder 23">
            <a:extLst>
              <a:ext uri="{FF2B5EF4-FFF2-40B4-BE49-F238E27FC236}">
                <a16:creationId xmlns:a16="http://schemas.microsoft.com/office/drawing/2014/main" id="{E089C1F7-7955-49A2-BC89-ACF9C8FD1CF9}"/>
              </a:ext>
            </a:extLst>
          </p:cNvPr>
          <p:cNvSpPr>
            <a:spLocks noGrp="1"/>
          </p:cNvSpPr>
          <p:nvPr>
            <p:ph type="pic" sz="quarter" idx="20" hasCustomPrompt="1"/>
          </p:nvPr>
        </p:nvSpPr>
        <p:spPr>
          <a:xfrm>
            <a:off x="7198018"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7" name="Text Placeholder 21">
            <a:extLst>
              <a:ext uri="{FF2B5EF4-FFF2-40B4-BE49-F238E27FC236}">
                <a16:creationId xmlns:a16="http://schemas.microsoft.com/office/drawing/2014/main" id="{DE4DE6CA-883C-4A75-A846-549904B25492}"/>
              </a:ext>
            </a:extLst>
          </p:cNvPr>
          <p:cNvSpPr>
            <a:spLocks noGrp="1"/>
          </p:cNvSpPr>
          <p:nvPr>
            <p:ph type="body" sz="quarter" idx="21" hasCustomPrompt="1"/>
          </p:nvPr>
        </p:nvSpPr>
        <p:spPr>
          <a:xfrm>
            <a:off x="1085085" y="4399777"/>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8" name="Picture Placeholder 23">
            <a:extLst>
              <a:ext uri="{FF2B5EF4-FFF2-40B4-BE49-F238E27FC236}">
                <a16:creationId xmlns:a16="http://schemas.microsoft.com/office/drawing/2014/main" id="{B5A301F7-03BB-4B67-A2ED-AAEB7AFBD470}"/>
              </a:ext>
            </a:extLst>
          </p:cNvPr>
          <p:cNvSpPr>
            <a:spLocks noGrp="1"/>
          </p:cNvSpPr>
          <p:nvPr>
            <p:ph type="pic" sz="quarter" idx="22" hasCustomPrompt="1"/>
          </p:nvPr>
        </p:nvSpPr>
        <p:spPr>
          <a:xfrm>
            <a:off x="1408174"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69" name="Text Placeholder 21">
            <a:extLst>
              <a:ext uri="{FF2B5EF4-FFF2-40B4-BE49-F238E27FC236}">
                <a16:creationId xmlns:a16="http://schemas.microsoft.com/office/drawing/2014/main" id="{5256DF24-5D4D-4251-B164-92365EBD944A}"/>
              </a:ext>
            </a:extLst>
          </p:cNvPr>
          <p:cNvSpPr>
            <a:spLocks noGrp="1"/>
          </p:cNvSpPr>
          <p:nvPr>
            <p:ph type="body" sz="quarter" idx="23" hasCustomPrompt="1"/>
          </p:nvPr>
        </p:nvSpPr>
        <p:spPr>
          <a:xfrm>
            <a:off x="2532546" y="4399777"/>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0" name="Picture Placeholder 23">
            <a:extLst>
              <a:ext uri="{FF2B5EF4-FFF2-40B4-BE49-F238E27FC236}">
                <a16:creationId xmlns:a16="http://schemas.microsoft.com/office/drawing/2014/main" id="{77EA00AB-902A-4467-BEF1-3FEDB798D050}"/>
              </a:ext>
            </a:extLst>
          </p:cNvPr>
          <p:cNvSpPr>
            <a:spLocks noGrp="1"/>
          </p:cNvSpPr>
          <p:nvPr>
            <p:ph type="pic" sz="quarter" idx="24" hasCustomPrompt="1"/>
          </p:nvPr>
        </p:nvSpPr>
        <p:spPr>
          <a:xfrm>
            <a:off x="2855635"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1" name="Text Placeholder 21">
            <a:extLst>
              <a:ext uri="{FF2B5EF4-FFF2-40B4-BE49-F238E27FC236}">
                <a16:creationId xmlns:a16="http://schemas.microsoft.com/office/drawing/2014/main" id="{DFE541F3-50A0-424C-A5D7-653DF15A3D25}"/>
              </a:ext>
            </a:extLst>
          </p:cNvPr>
          <p:cNvSpPr>
            <a:spLocks noGrp="1"/>
          </p:cNvSpPr>
          <p:nvPr>
            <p:ph type="body" sz="quarter" idx="25" hasCustomPrompt="1"/>
          </p:nvPr>
        </p:nvSpPr>
        <p:spPr>
          <a:xfrm>
            <a:off x="3980007" y="4399777"/>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2" name="Picture Placeholder 23">
            <a:extLst>
              <a:ext uri="{FF2B5EF4-FFF2-40B4-BE49-F238E27FC236}">
                <a16:creationId xmlns:a16="http://schemas.microsoft.com/office/drawing/2014/main" id="{B4E63B54-2411-4FDF-A846-9E930B6E7789}"/>
              </a:ext>
            </a:extLst>
          </p:cNvPr>
          <p:cNvSpPr>
            <a:spLocks noGrp="1"/>
          </p:cNvSpPr>
          <p:nvPr>
            <p:ph type="pic" sz="quarter" idx="26" hasCustomPrompt="1"/>
          </p:nvPr>
        </p:nvSpPr>
        <p:spPr>
          <a:xfrm>
            <a:off x="4303096"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3" name="Text Placeholder 21">
            <a:extLst>
              <a:ext uri="{FF2B5EF4-FFF2-40B4-BE49-F238E27FC236}">
                <a16:creationId xmlns:a16="http://schemas.microsoft.com/office/drawing/2014/main" id="{D056E393-E2AE-4018-B0C7-CD439A1D1FDD}"/>
              </a:ext>
            </a:extLst>
          </p:cNvPr>
          <p:cNvSpPr>
            <a:spLocks noGrp="1"/>
          </p:cNvSpPr>
          <p:nvPr>
            <p:ph type="body" sz="quarter" idx="27" hasCustomPrompt="1"/>
          </p:nvPr>
        </p:nvSpPr>
        <p:spPr>
          <a:xfrm>
            <a:off x="5427468" y="4399777"/>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4" name="Picture Placeholder 23">
            <a:extLst>
              <a:ext uri="{FF2B5EF4-FFF2-40B4-BE49-F238E27FC236}">
                <a16:creationId xmlns:a16="http://schemas.microsoft.com/office/drawing/2014/main" id="{483FE336-5F55-49AC-A3F5-05A14553EF8D}"/>
              </a:ext>
            </a:extLst>
          </p:cNvPr>
          <p:cNvSpPr>
            <a:spLocks noGrp="1"/>
          </p:cNvSpPr>
          <p:nvPr>
            <p:ph type="pic" sz="quarter" idx="28" hasCustomPrompt="1"/>
          </p:nvPr>
        </p:nvSpPr>
        <p:spPr>
          <a:xfrm>
            <a:off x="5750557"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5" name="Text Placeholder 21">
            <a:extLst>
              <a:ext uri="{FF2B5EF4-FFF2-40B4-BE49-F238E27FC236}">
                <a16:creationId xmlns:a16="http://schemas.microsoft.com/office/drawing/2014/main" id="{49AF8130-8D6F-473B-8244-7F9E7CB0FE15}"/>
              </a:ext>
            </a:extLst>
          </p:cNvPr>
          <p:cNvSpPr>
            <a:spLocks noGrp="1"/>
          </p:cNvSpPr>
          <p:nvPr>
            <p:ph type="body" sz="quarter" idx="29" hasCustomPrompt="1"/>
          </p:nvPr>
        </p:nvSpPr>
        <p:spPr>
          <a:xfrm>
            <a:off x="6874929" y="4399777"/>
            <a:ext cx="1277115" cy="453047"/>
          </a:xfrm>
          <a:prstGeom prst="rect">
            <a:avLst/>
          </a:prstGeom>
        </p:spPr>
        <p:txBody>
          <a:bodyPr lIns="0" rIns="0">
            <a:normAutofit/>
          </a:bodyPr>
          <a:lstStyle>
            <a:lvl1pPr marL="0" indent="0" algn="ctr">
              <a:buNone/>
              <a:defRPr sz="1200">
                <a:solidFill>
                  <a:srgbClr val="4A4A4A"/>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6" name="Picture Placeholder 23">
            <a:extLst>
              <a:ext uri="{FF2B5EF4-FFF2-40B4-BE49-F238E27FC236}">
                <a16:creationId xmlns:a16="http://schemas.microsoft.com/office/drawing/2014/main" id="{F8F33EDB-D4C2-47E4-ADCC-D6FEA0C25F98}"/>
              </a:ext>
            </a:extLst>
          </p:cNvPr>
          <p:cNvSpPr>
            <a:spLocks noGrp="1"/>
          </p:cNvSpPr>
          <p:nvPr>
            <p:ph type="pic" sz="quarter" idx="30" hasCustomPrompt="1"/>
          </p:nvPr>
        </p:nvSpPr>
        <p:spPr>
          <a:xfrm>
            <a:off x="7198018"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3" name="Slide Number Placeholder 1">
            <a:extLst>
              <a:ext uri="{FF2B5EF4-FFF2-40B4-BE49-F238E27FC236}">
                <a16:creationId xmlns:a16="http://schemas.microsoft.com/office/drawing/2014/main" id="{50E73A6C-D121-F88E-3E93-5C2576CD455F}"/>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5" name="Picture 18">
            <a:extLst>
              <a:ext uri="{FF2B5EF4-FFF2-40B4-BE49-F238E27FC236}">
                <a16:creationId xmlns:a16="http://schemas.microsoft.com/office/drawing/2014/main" id="{B874D67C-DB22-CF3C-9630-6DF088B5EB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25677" y="421057"/>
            <a:ext cx="2277746" cy="373855"/>
          </a:xfrm>
          <a:prstGeom prst="rect">
            <a:avLst/>
          </a:prstGeom>
        </p:spPr>
      </p:pic>
      <p:sp>
        <p:nvSpPr>
          <p:cNvPr id="2" name="TextBox 1">
            <a:extLst>
              <a:ext uri="{FF2B5EF4-FFF2-40B4-BE49-F238E27FC236}">
                <a16:creationId xmlns:a16="http://schemas.microsoft.com/office/drawing/2014/main" id="{23B4EFCD-F4E7-BB22-E12D-CB930DE8D59B}"/>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5563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6BCB7-2157-5703-5B35-134569B45F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14">
            <a:extLst>
              <a:ext uri="{FF2B5EF4-FFF2-40B4-BE49-F238E27FC236}">
                <a16:creationId xmlns:a16="http://schemas.microsoft.com/office/drawing/2014/main" id="{3DA8E58F-1C73-A9EC-579F-60838478258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3769" y="419384"/>
            <a:ext cx="2298138" cy="377202"/>
          </a:xfrm>
          <a:prstGeom prst="rect">
            <a:avLst/>
          </a:prstGeom>
        </p:spPr>
      </p:pic>
      <p:sp>
        <p:nvSpPr>
          <p:cNvPr id="5" name="TextBox 4">
            <a:extLst>
              <a:ext uri="{FF2B5EF4-FFF2-40B4-BE49-F238E27FC236}">
                <a16:creationId xmlns:a16="http://schemas.microsoft.com/office/drawing/2014/main" id="{8C30F5A3-6E32-9847-7F89-E77B5C3D6E2A}"/>
              </a:ext>
            </a:extLst>
          </p:cNvPr>
          <p:cNvSpPr txBox="1"/>
          <p:nvPr userDrawn="1"/>
        </p:nvSpPr>
        <p:spPr>
          <a:xfrm>
            <a:off x="328252" y="4519703"/>
            <a:ext cx="1835728" cy="323165"/>
          </a:xfrm>
          <a:prstGeom prst="rect">
            <a:avLst/>
          </a:prstGeom>
          <a:noFill/>
          <a:ln>
            <a:noFill/>
          </a:ln>
        </p:spPr>
        <p:txBody>
          <a:bodyPr wrap="square" lIns="91440" tIns="91440" rIns="91440" bIns="91440" rtlCol="0" anchor="ctr" anchorCtr="0">
            <a:spAutoFit/>
          </a:bodyPr>
          <a:lstStyle/>
          <a:p>
            <a:pPr algn="l"/>
            <a:r>
              <a:rPr lang="en-US" sz="900" b="1" cap="none" spc="10" baseline="0" dirty="0">
                <a:solidFill>
                  <a:schemeClr val="bg1"/>
                </a:solidFill>
                <a:latin typeface="Aptos" panose="020B0004020202020204" pitchFamily="34" charset="0"/>
                <a:cs typeface="Arial" panose="020B0604020202020204" pitchFamily="34" charset="0"/>
              </a:rPr>
              <a:t>GTLAW.COM</a:t>
            </a:r>
          </a:p>
        </p:txBody>
      </p:sp>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BE9B39"/>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FAFAF0"/>
                </a:solidFill>
                <a:latin typeface="Aptos SemiBold" panose="020B0004020202020204" pitchFamily="34" charset="0"/>
                <a:cs typeface="Arial" panose="020B0604020202020204" pitchFamily="34" charset="0"/>
              </a:rPr>
              <a:pPr algn="r"/>
              <a:t>November 19, 2025</a:t>
            </a:fld>
            <a:endParaRPr lang="en-US" sz="1400" b="1" cap="all" dirty="0">
              <a:solidFill>
                <a:srgbClr val="FAFAF0"/>
              </a:solidFill>
              <a:latin typeface="Aptos SemiBold" panose="020B00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11C367D-E8DF-E54C-AD3B-45FA21C5206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48074" y="-48850"/>
            <a:ext cx="1623926" cy="5277759"/>
          </a:xfrm>
          <a:prstGeom prst="rect">
            <a:avLst/>
          </a:prstGeom>
        </p:spPr>
      </p:pic>
      <p:pic>
        <p:nvPicPr>
          <p:cNvPr id="8" name="Graphic 7">
            <a:extLst>
              <a:ext uri="{FF2B5EF4-FFF2-40B4-BE49-F238E27FC236}">
                <a16:creationId xmlns:a16="http://schemas.microsoft.com/office/drawing/2014/main" id="{49B5C7B6-36C6-672D-2C53-A072DF79DC1C}"/>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47886" y="1041857"/>
            <a:ext cx="1485900" cy="4114800"/>
          </a:xfrm>
          <a:prstGeom prst="rect">
            <a:avLst/>
          </a:prstGeom>
        </p:spPr>
      </p:pic>
      <p:pic>
        <p:nvPicPr>
          <p:cNvPr id="10" name="Graphic 9">
            <a:extLst>
              <a:ext uri="{FF2B5EF4-FFF2-40B4-BE49-F238E27FC236}">
                <a16:creationId xmlns:a16="http://schemas.microsoft.com/office/drawing/2014/main" id="{6872B8FC-CA8D-639A-BC4E-B87ADD86DD1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946" y="-42612"/>
            <a:ext cx="1539176" cy="5235365"/>
          </a:xfrm>
          <a:prstGeom prst="rect">
            <a:avLst/>
          </a:prstGeom>
        </p:spPr>
      </p:pic>
    </p:spTree>
    <p:extLst>
      <p:ext uri="{BB962C8B-B14F-4D97-AF65-F5344CB8AC3E}">
        <p14:creationId xmlns:p14="http://schemas.microsoft.com/office/powerpoint/2010/main" val="30656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Slide_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A1EB9-C67C-4C73-D3B4-6FFC0C15EF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620"/>
            <a:ext cx="9144000" cy="5143500"/>
          </a:xfrm>
          <a:prstGeom prst="rect">
            <a:avLst/>
          </a:prstGeom>
        </p:spPr>
      </p:pic>
      <p:pic>
        <p:nvPicPr>
          <p:cNvPr id="4" name="Picture 14">
            <a:extLst>
              <a:ext uri="{FF2B5EF4-FFF2-40B4-BE49-F238E27FC236}">
                <a16:creationId xmlns:a16="http://schemas.microsoft.com/office/drawing/2014/main" id="{E2DE93AF-6A72-F62D-D60B-770ED92F58E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33769" y="419384"/>
            <a:ext cx="2298138" cy="377202"/>
          </a:xfrm>
          <a:prstGeom prst="rect">
            <a:avLst/>
          </a:prstGeom>
        </p:spPr>
      </p:pic>
      <p:sp>
        <p:nvSpPr>
          <p:cNvPr id="5" name="TextBox 4">
            <a:extLst>
              <a:ext uri="{FF2B5EF4-FFF2-40B4-BE49-F238E27FC236}">
                <a16:creationId xmlns:a16="http://schemas.microsoft.com/office/drawing/2014/main" id="{1E3030FD-4096-8737-065C-75384CA4E641}"/>
              </a:ext>
            </a:extLst>
          </p:cNvPr>
          <p:cNvSpPr txBox="1"/>
          <p:nvPr userDrawn="1"/>
        </p:nvSpPr>
        <p:spPr>
          <a:xfrm>
            <a:off x="328252" y="4519703"/>
            <a:ext cx="1835728" cy="323165"/>
          </a:xfrm>
          <a:prstGeom prst="rect">
            <a:avLst/>
          </a:prstGeom>
          <a:noFill/>
          <a:ln>
            <a:noFill/>
          </a:ln>
        </p:spPr>
        <p:txBody>
          <a:bodyPr wrap="square" lIns="91440" tIns="91440" rIns="91440" bIns="91440" rtlCol="0" anchor="ctr" anchorCtr="0">
            <a:spAutoFit/>
          </a:bodyPr>
          <a:lstStyle/>
          <a:p>
            <a:pPr algn="l"/>
            <a:r>
              <a:rPr lang="en-US" sz="900" b="1" cap="none" spc="10" baseline="0" dirty="0">
                <a:solidFill>
                  <a:schemeClr val="bg1"/>
                </a:solidFill>
                <a:latin typeface="Aptos" panose="020B0004020202020204" pitchFamily="34" charset="0"/>
                <a:cs typeface="Arial" panose="020B0604020202020204" pitchFamily="34" charset="0"/>
              </a:rPr>
              <a:t>GTLAW.COM</a:t>
            </a:r>
          </a:p>
        </p:txBody>
      </p:sp>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CBAF60"/>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mn-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4A4A4A"/>
                </a:solidFill>
                <a:latin typeface="Aptos SemiBold" panose="020B0004020202020204" pitchFamily="34" charset="0"/>
                <a:cs typeface="Arial" panose="020B0604020202020204" pitchFamily="34" charset="0"/>
              </a:rPr>
              <a:pPr algn="r"/>
              <a:t>November 19, 2025</a:t>
            </a:fld>
            <a:endParaRPr lang="en-US" sz="1400" b="1" cap="all" dirty="0">
              <a:solidFill>
                <a:srgbClr val="4A4A4A"/>
              </a:solidFill>
              <a:latin typeface="Aptos SemiBold" panose="020B00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5CA5A2-8A70-3C44-8329-36E3BCBAE9B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948075" y="-48850"/>
            <a:ext cx="1623925" cy="5277759"/>
          </a:xfrm>
          <a:prstGeom prst="rect">
            <a:avLst/>
          </a:prstGeom>
        </p:spPr>
      </p:pic>
      <p:pic>
        <p:nvPicPr>
          <p:cNvPr id="8" name="Graphic 7">
            <a:extLst>
              <a:ext uri="{FF2B5EF4-FFF2-40B4-BE49-F238E27FC236}">
                <a16:creationId xmlns:a16="http://schemas.microsoft.com/office/drawing/2014/main" id="{A9D14260-BC60-7BF4-1AAB-DA404D20331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47886" y="1041857"/>
            <a:ext cx="1485900" cy="4114800"/>
          </a:xfrm>
          <a:prstGeom prst="rect">
            <a:avLst/>
          </a:prstGeom>
        </p:spPr>
      </p:pic>
      <p:pic>
        <p:nvPicPr>
          <p:cNvPr id="10" name="Graphic 9">
            <a:extLst>
              <a:ext uri="{FF2B5EF4-FFF2-40B4-BE49-F238E27FC236}">
                <a16:creationId xmlns:a16="http://schemas.microsoft.com/office/drawing/2014/main" id="{D7F158C3-9C92-086E-CFE1-07D0B93C23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946" y="-42612"/>
            <a:ext cx="1539176" cy="5235365"/>
          </a:xfrm>
          <a:prstGeom prst="rect">
            <a:avLst/>
          </a:prstGeom>
        </p:spPr>
      </p:pic>
    </p:spTree>
    <p:extLst>
      <p:ext uri="{BB962C8B-B14F-4D97-AF65-F5344CB8AC3E}">
        <p14:creationId xmlns:p14="http://schemas.microsoft.com/office/powerpoint/2010/main" val="269448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0">
          <p15:clr>
            <a:srgbClr val="FBAE40"/>
          </p15:clr>
        </p15:guide>
        <p15:guide id="3" pos="5472">
          <p15:clr>
            <a:srgbClr val="FBAE40"/>
          </p15:clr>
        </p15:guide>
        <p15:guide id="4" orient="horz" pos="29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B30E01-B027-124A-ACC8-5D4667FFA19D}"/>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4">
            <a:extLst>
              <a:ext uri="{FF2B5EF4-FFF2-40B4-BE49-F238E27FC236}">
                <a16:creationId xmlns:a16="http://schemas.microsoft.com/office/drawing/2014/main" id="{6F86BA45-2A7C-E541-968A-E8E0AE4EDBF7}"/>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DA282C0-1402-46C3-A7CC-C1E9FA1B3541}"/>
              </a:ext>
            </a:extLst>
          </p:cNvPr>
          <p:cNvSpPr>
            <a:spLocks noGrp="1"/>
          </p:cNvSpPr>
          <p:nvPr>
            <p:ph type="pic" sz="quarter" idx="10" hasCustomPrompt="1"/>
          </p:nvPr>
        </p:nvSpPr>
        <p:spPr>
          <a:xfrm>
            <a:off x="182880" y="1818114"/>
            <a:ext cx="8961121" cy="2740031"/>
          </a:xfrm>
          <a:prstGeom prst="rect">
            <a:avLst/>
          </a:prstGeom>
        </p:spPr>
        <p:txBody>
          <a:bodyPr>
            <a:normAutofit/>
          </a:bodyPr>
          <a:lstStyle>
            <a:lvl1pPr marL="285750" indent="0">
              <a:buNone/>
              <a:defRPr sz="1400">
                <a:latin typeface="+mn-lt"/>
              </a:defRPr>
            </a:lvl1pPr>
          </a:lstStyle>
          <a:p>
            <a:r>
              <a:rPr lang="en-US" dirty="0"/>
              <a:t>Click to insert cover photo from gallery.</a:t>
            </a:r>
          </a:p>
        </p:txBody>
      </p:sp>
      <p:sp>
        <p:nvSpPr>
          <p:cNvPr id="2" name="Title 1"/>
          <p:cNvSpPr>
            <a:spLocks noGrp="1"/>
          </p:cNvSpPr>
          <p:nvPr>
            <p:ph type="ctrTitle"/>
          </p:nvPr>
        </p:nvSpPr>
        <p:spPr>
          <a:xfrm>
            <a:off x="325557" y="874568"/>
            <a:ext cx="8435074" cy="822614"/>
          </a:xfrm>
          <a:prstGeom prst="rect">
            <a:avLst/>
          </a:prstGeom>
        </p:spPr>
        <p:txBody>
          <a:bodyPr anchor="b"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65647E04-002A-4B09-AF5B-C8939233E2A2}"/>
              </a:ext>
            </a:extLst>
          </p:cNvPr>
          <p:cNvSpPr/>
          <p:nvPr userDrawn="1"/>
        </p:nvSpPr>
        <p:spPr>
          <a:xfrm>
            <a:off x="0" y="1814945"/>
            <a:ext cx="182880" cy="27432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576CBE1-FBD5-4511-B1AB-4843A69B3EF1}"/>
              </a:ext>
            </a:extLst>
          </p:cNvPr>
          <p:cNvSpPr/>
          <p:nvPr userDrawn="1"/>
        </p:nvSpPr>
        <p:spPr>
          <a:xfrm rot="2700000">
            <a:off x="75505" y="3079172"/>
            <a:ext cx="214746" cy="214746"/>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B73C279A-0A22-2C4C-9936-55FFA12E4A6F}"/>
              </a:ext>
            </a:extLst>
          </p:cNvPr>
          <p:cNvSpPr>
            <a:spLocks noGrp="1"/>
          </p:cNvSpPr>
          <p:nvPr>
            <p:ph type="pic" sz="quarter" idx="32" hasCustomPrompt="1"/>
          </p:nvPr>
        </p:nvSpPr>
        <p:spPr>
          <a:xfrm rot="2700000">
            <a:off x="-44651" y="3034938"/>
            <a:ext cx="303212" cy="303213"/>
          </a:xfrm>
          <a:prstGeom prst="rect">
            <a:avLst/>
          </a:prstGeom>
          <a:solidFill>
            <a:srgbClr val="BE9B39"/>
          </a:solidFill>
        </p:spPr>
        <p:txBody>
          <a:bodyPr/>
          <a:lstStyle>
            <a:lvl1pPr marL="0" indent="0">
              <a:buNone/>
              <a:defRPr sz="800">
                <a:solidFill>
                  <a:srgbClr val="BE9B39"/>
                </a:solidFill>
              </a:defRPr>
            </a:lvl1pPr>
          </a:lstStyle>
          <a:p>
            <a:r>
              <a:rPr lang="en-US" dirty="0"/>
              <a:t>xx</a:t>
            </a:r>
          </a:p>
        </p:txBody>
      </p:sp>
      <p:sp>
        <p:nvSpPr>
          <p:cNvPr id="3" name="Slide Number Placeholder 1">
            <a:extLst>
              <a:ext uri="{FF2B5EF4-FFF2-40B4-BE49-F238E27FC236}">
                <a16:creationId xmlns:a16="http://schemas.microsoft.com/office/drawing/2014/main" id="{43546C81-CBBC-7491-667E-93C9F2441A28}"/>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sp>
        <p:nvSpPr>
          <p:cNvPr id="5" name="TextBox 4">
            <a:extLst>
              <a:ext uri="{FF2B5EF4-FFF2-40B4-BE49-F238E27FC236}">
                <a16:creationId xmlns:a16="http://schemas.microsoft.com/office/drawing/2014/main" id="{41DBDC81-6B76-15FA-C58B-655663D79F0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pic>
        <p:nvPicPr>
          <p:cNvPr id="8" name="Picture 18">
            <a:extLst>
              <a:ext uri="{FF2B5EF4-FFF2-40B4-BE49-F238E27FC236}">
                <a16:creationId xmlns:a16="http://schemas.microsoft.com/office/drawing/2014/main" id="{BF596F03-4726-68AA-6805-47D213C41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4821" y="421057"/>
            <a:ext cx="2277746" cy="373855"/>
          </a:xfrm>
          <a:prstGeom prst="rect">
            <a:avLst/>
          </a:prstGeom>
        </p:spPr>
      </p:pic>
    </p:spTree>
    <p:extLst>
      <p:ext uri="{BB962C8B-B14F-4D97-AF65-F5344CB8AC3E}">
        <p14:creationId xmlns:p14="http://schemas.microsoft.com/office/powerpoint/2010/main" val="816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ptos ExtraBold" panose="020B0004020202020204" pitchFamily="34" charset="0"/>
                <a:ea typeface="Aptos ExtraBold" panose="020B0004020202020204" pitchFamily="34" charset="0"/>
                <a:cs typeface="Arial" panose="020B0604020202020204" pitchFamily="34" charset="0"/>
              </a:defRPr>
            </a:lvl1pPr>
          </a:lstStyle>
          <a:p>
            <a:r>
              <a:rPr lang="en-US"/>
              <a:t>Click to edit Master title style</a:t>
            </a:r>
            <a:endParaRPr lang="en-US" dirty="0"/>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spTree>
    <p:extLst>
      <p:ext uri="{BB962C8B-B14F-4D97-AF65-F5344CB8AC3E}">
        <p14:creationId xmlns:p14="http://schemas.microsoft.com/office/powerpoint/2010/main" val="13907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Slide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ptos ExtraBold" panose="020B0004020202020204" pitchFamily="34" charset="0"/>
                <a:ea typeface="Aptos ExtraBold" panose="020B0004020202020204" pitchFamily="34" charset="0"/>
                <a:cs typeface="Arial" panose="020B0604020202020204" pitchFamily="34" charset="0"/>
              </a:defRPr>
            </a:lvl1pPr>
          </a:lstStyle>
          <a:p>
            <a:r>
              <a:rPr lang="en-US"/>
              <a:t>Click to edit Master title style</a:t>
            </a:r>
            <a:endParaRPr lang="en-US" dirty="0"/>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chemeClr val="bg1"/>
                </a:solidFill>
                <a:latin typeface="+mn-lt"/>
                <a:cs typeface="Arial" panose="020B0604020202020204" pitchFamily="34" charset="0"/>
              </a:defRPr>
            </a:lvl1pPr>
          </a:lstStyle>
          <a:p>
            <a:fld id="{4EEE6AFD-C632-9F49-B771-1F87972A33B3}" type="slidenum">
              <a:rPr lang="en-US" smtClean="0"/>
              <a:pPr/>
              <a:t>‹#›</a:t>
            </a:fld>
            <a:endParaRPr lang="en-US" dirty="0"/>
          </a:p>
        </p:txBody>
      </p:sp>
    </p:spTree>
    <p:extLst>
      <p:ext uri="{BB962C8B-B14F-4D97-AF65-F5344CB8AC3E}">
        <p14:creationId xmlns:p14="http://schemas.microsoft.com/office/powerpoint/2010/main" val="18627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Content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2D04EE2-7728-284F-9B98-44736215541B}"/>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AB3C80C9-450A-4C40-8D22-19422CCC63D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15051" y="1916292"/>
            <a:ext cx="7981508" cy="287386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mn-lt"/>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mn-lt"/>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4" name="Picture 18">
            <a:extLst>
              <a:ext uri="{FF2B5EF4-FFF2-40B4-BE49-F238E27FC236}">
                <a16:creationId xmlns:a16="http://schemas.microsoft.com/office/drawing/2014/main" id="{C6CA7DFD-BF32-ADB2-D2DA-843BF9FB3F6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4821" y="421057"/>
            <a:ext cx="2277746" cy="373855"/>
          </a:xfrm>
          <a:prstGeom prst="rect">
            <a:avLst/>
          </a:prstGeom>
        </p:spPr>
      </p:pic>
      <p:sp>
        <p:nvSpPr>
          <p:cNvPr id="5" name="TextBox 4">
            <a:extLst>
              <a:ext uri="{FF2B5EF4-FFF2-40B4-BE49-F238E27FC236}">
                <a16:creationId xmlns:a16="http://schemas.microsoft.com/office/drawing/2014/main" id="{98B4A8BD-CB11-43D0-876E-9259B3878801}"/>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7926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Content Slide (2 Colum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A9B8A3-4829-5641-B62F-9D46A014227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14">
            <a:extLst>
              <a:ext uri="{FF2B5EF4-FFF2-40B4-BE49-F238E27FC236}">
                <a16:creationId xmlns:a16="http://schemas.microsoft.com/office/drawing/2014/main" id="{723CDD0B-2BE2-2B40-91F7-5B119B02165A}"/>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815050" y="1916292"/>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mn-lt"/>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mn-lt"/>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mj-lt"/>
                <a:ea typeface="Georgia" panose="02040502050405020303" pitchFamily="18" charset="0"/>
                <a:cs typeface="Arial" charset="0"/>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D0FD938-F47F-49CF-BA6C-EC867B8E0ED2}"/>
              </a:ext>
            </a:extLst>
          </p:cNvPr>
          <p:cNvSpPr>
            <a:spLocks noGrp="1"/>
          </p:cNvSpPr>
          <p:nvPr>
            <p:ph idx="10" hasCustomPrompt="1"/>
          </p:nvPr>
        </p:nvSpPr>
        <p:spPr>
          <a:xfrm>
            <a:off x="4910359" y="1916291"/>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mn-lt"/>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mn-lt"/>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mn-lt"/>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1">
            <a:extLst>
              <a:ext uri="{FF2B5EF4-FFF2-40B4-BE49-F238E27FC236}">
                <a16:creationId xmlns:a16="http://schemas.microsoft.com/office/drawing/2014/main" id="{8721363B-7B46-355E-06B5-9286474B810D}"/>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mn-lt"/>
                <a:cs typeface="Arial" panose="020B0604020202020204" pitchFamily="34" charset="0"/>
              </a:defRPr>
            </a:lvl1pPr>
          </a:lstStyle>
          <a:p>
            <a:fld id="{4EEE6AFD-C632-9F49-B771-1F87972A33B3}" type="slidenum">
              <a:rPr lang="en-US" smtClean="0"/>
              <a:pPr/>
              <a:t>‹#›</a:t>
            </a:fld>
            <a:endParaRPr lang="en-US" dirty="0"/>
          </a:p>
        </p:txBody>
      </p:sp>
      <p:pic>
        <p:nvPicPr>
          <p:cNvPr id="6" name="Picture 18">
            <a:extLst>
              <a:ext uri="{FF2B5EF4-FFF2-40B4-BE49-F238E27FC236}">
                <a16:creationId xmlns:a16="http://schemas.microsoft.com/office/drawing/2014/main" id="{E0A1457B-E2D7-A175-CF14-1DFD852E73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34821" y="421057"/>
            <a:ext cx="2277746" cy="373855"/>
          </a:xfrm>
          <a:prstGeom prst="rect">
            <a:avLst/>
          </a:prstGeom>
        </p:spPr>
      </p:pic>
      <p:sp>
        <p:nvSpPr>
          <p:cNvPr id="7" name="TextBox 6">
            <a:extLst>
              <a:ext uri="{FF2B5EF4-FFF2-40B4-BE49-F238E27FC236}">
                <a16:creationId xmlns:a16="http://schemas.microsoft.com/office/drawing/2014/main" id="{4445E383-7D21-72C0-58FA-3272B0F5FFB1}"/>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mn-lt"/>
                <a:cs typeface="Arial" panose="020B0604020202020204" pitchFamily="34" charset="0"/>
              </a:rPr>
              <a:t>GTLAW.COM</a:t>
            </a:r>
          </a:p>
        </p:txBody>
      </p:sp>
    </p:spTree>
    <p:extLst>
      <p:ext uri="{BB962C8B-B14F-4D97-AF65-F5344CB8AC3E}">
        <p14:creationId xmlns:p14="http://schemas.microsoft.com/office/powerpoint/2010/main" val="141173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024" userDrawn="1">
          <p15:clr>
            <a:srgbClr val="FBAE40"/>
          </p15:clr>
        </p15:guide>
        <p15:guide id="3"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lide Number Placeholder 1">
            <a:extLst>
              <a:ext uri="{FF2B5EF4-FFF2-40B4-BE49-F238E27FC236}">
                <a16:creationId xmlns:a16="http://schemas.microsoft.com/office/drawing/2014/main" id="{3C155193-BB0B-4749-9F4C-1AE36AF88242}"/>
              </a:ext>
            </a:extLst>
          </p:cNvPr>
          <p:cNvSpPr>
            <a:spLocks noGrp="1"/>
          </p:cNvSpPr>
          <p:nvPr>
            <p:ph type="sldNum" sz="quarter" idx="4"/>
          </p:nvPr>
        </p:nvSpPr>
        <p:spPr>
          <a:xfrm>
            <a:off x="6704583" y="4866119"/>
            <a:ext cx="2057400" cy="274637"/>
          </a:xfrm>
          <a:prstGeom prst="rect">
            <a:avLst/>
          </a:prstGeom>
        </p:spPr>
        <p:txBody>
          <a:bodyPr/>
          <a:lstStyle>
            <a:lvl1pPr algn="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pic>
        <p:nvPicPr>
          <p:cNvPr id="3" name="Picture 2">
            <a:extLst>
              <a:ext uri="{FF2B5EF4-FFF2-40B4-BE49-F238E27FC236}">
                <a16:creationId xmlns:a16="http://schemas.microsoft.com/office/drawing/2014/main" id="{080216C5-5D41-471B-B404-8F0E35B62D2B}"/>
              </a:ext>
            </a:extLst>
          </p:cNvPr>
          <p:cNvPicPr>
            <a:picLocks noChangeAspect="1"/>
          </p:cNvPicPr>
          <p:nvPr userDrawn="1"/>
        </p:nvPicPr>
        <p:blipFill rotWithShape="1">
          <a:blip r:embed="rId26" cstate="screen">
            <a:alphaModFix/>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2" name="Rectangle 1">
            <a:extLst>
              <a:ext uri="{FF2B5EF4-FFF2-40B4-BE49-F238E27FC236}">
                <a16:creationId xmlns:a16="http://schemas.microsoft.com/office/drawing/2014/main" id="{42031C6B-8185-4D61-B6C4-1E12E68CB98F}"/>
              </a:ext>
            </a:extLst>
          </p:cNvPr>
          <p:cNvSpPr/>
          <p:nvPr userDrawn="1"/>
        </p:nvSpPr>
        <p:spPr>
          <a:xfrm>
            <a:off x="0" y="0"/>
            <a:ext cx="9144000" cy="5140756"/>
          </a:xfrm>
          <a:prstGeom prst="rect">
            <a:avLst/>
          </a:prstGeom>
          <a:gradFill flip="none" rotWithShape="1">
            <a:gsLst>
              <a:gs pos="0">
                <a:schemeClr val="accent1">
                  <a:lumMod val="5000"/>
                  <a:lumOff val="95000"/>
                  <a:alpha val="0"/>
                </a:schemeClr>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88793"/>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9" r:id="rId3"/>
    <p:sldLayoutId id="2147483670" r:id="rId4"/>
    <p:sldLayoutId id="2147483667" r:id="rId5"/>
    <p:sldLayoutId id="2147483677" r:id="rId6"/>
    <p:sldLayoutId id="2147483678" r:id="rId7"/>
    <p:sldLayoutId id="2147483650" r:id="rId8"/>
    <p:sldLayoutId id="2147483661" r:id="rId9"/>
    <p:sldLayoutId id="2147483681" r:id="rId10"/>
    <p:sldLayoutId id="2147483671" r:id="rId11"/>
    <p:sldLayoutId id="2147483674" r:id="rId12"/>
    <p:sldLayoutId id="2147483660" r:id="rId13"/>
    <p:sldLayoutId id="2147483672" r:id="rId14"/>
    <p:sldLayoutId id="2147483675" r:id="rId15"/>
    <p:sldLayoutId id="2147483676" r:id="rId16"/>
    <p:sldLayoutId id="2147483665" r:id="rId17"/>
    <p:sldLayoutId id="2147483679" r:id="rId18"/>
    <p:sldLayoutId id="2147483682" r:id="rId19"/>
    <p:sldLayoutId id="2147483662" r:id="rId20"/>
    <p:sldLayoutId id="2147483664" r:id="rId21"/>
    <p:sldLayoutId id="2147483655" r:id="rId22"/>
    <p:sldLayoutId id="2147483659" r:id="rId23"/>
    <p:sldLayoutId id="2147483663"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jpmorganchase.com/ir/annual-report/2023/ar-ceo-letters#section-3"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taxfoundation.org/blog/new-york-financial-transaction-tax-new-jersey-financial-transaction-tax/" TargetMode="External"/><Relationship Id="rId2" Type="http://schemas.openxmlformats.org/officeDocument/2006/relationships/hyperlink" Target="https://www.wsj.com/opinion/the-nyse-isnt-movingyet-11612893427?gaa_at=eafs&amp;gaa_n=AWEtsqfCgLBJ98OeoH4nrguzlX8wLTp1gE8EnSH2OJ_DTUMRSbYMiX0bBLvtcHB40Tg%3D&amp;gaa_ts=69122bc7&amp;gaa_sig=gogMWwCDCkLTqurV3IB4XSmWq2uQPlG0qK_J7vq0ejBWG6H9EVrvWMR4WwRq1qlB5MJ7kTJYLhyb62j8YjrOOA%3D%3D"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courtlistener.com/docket/70904232/glass-lewis-co-llc-v-paxton/" TargetMode="External"/><Relationship Id="rId2" Type="http://schemas.openxmlformats.org/officeDocument/2006/relationships/hyperlink" Target="https://www.courtlistener.com/docket/70908344/institutional-shareholder-services-inc-v-paxton/" TargetMode="External"/><Relationship Id="rId1" Type="http://schemas.openxmlformats.org/officeDocument/2006/relationships/slideLayout" Target="../slideLayouts/slideLayout8.xml"/><Relationship Id="rId4" Type="http://schemas.openxmlformats.org/officeDocument/2006/relationships/hyperlink" Target="https://www.txbiz.org/2025/08/25/tab-txse-formally-file-to-defend-texas-law-on-proxy-advisor-truthfulness-and-accountability-in-cour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hyperlink" Target="mailto:nicole.chambers@txse.com" TargetMode="External"/><Relationship Id="rId2" Type="http://schemas.openxmlformats.org/officeDocument/2006/relationships/image" Target="../media/image48.jpg"/><Relationship Id="rId1" Type="http://schemas.openxmlformats.org/officeDocument/2006/relationships/slideLayout" Target="../slideLayouts/slideLayout23.xml"/><Relationship Id="rId6" Type="http://schemas.openxmlformats.org/officeDocument/2006/relationships/hyperlink" Target="mailto:elizabeth.hadley@gtlaw.com" TargetMode="External"/><Relationship Id="rId5" Type="http://schemas.openxmlformats.org/officeDocument/2006/relationships/hyperlink" Target="mailto:hollandj@gtlaw.com"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www.nbcdfw.com/news/local/charles-schwab-to-officially-move-headquarters-to-denton-county-on-jan-1/2514658/" TargetMode="External"/><Relationship Id="rId13" Type="http://schemas.openxmlformats.org/officeDocument/2006/relationships/hyperlink" Target="https://finance.yahoo.com/news/how-texas-came-to-rival-new-york-as-a-finance-hub-145712336.html?guccounter=1" TargetMode="External"/><Relationship Id="rId3" Type="http://schemas.openxmlformats.org/officeDocument/2006/relationships/hyperlink" Target="https://www.bea.gov/sites/default/files/2024-12/stgdppi3q24.pdf" TargetMode="External"/><Relationship Id="rId7" Type="http://schemas.openxmlformats.org/officeDocument/2006/relationships/hyperlink" Target="https://buildremote.co/companies/companies-moving-to-texas/#statistics" TargetMode="External"/><Relationship Id="rId12" Type="http://schemas.openxmlformats.org/officeDocument/2006/relationships/hyperlink" Target="https://nypost.com/2023/03/07/jpmorgan-ceo-jamie-dimon-praises-pro-business-texas-florida/"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businessintexas.com/business-sectors/major-employers/" TargetMode="External"/><Relationship Id="rId11" Type="http://schemas.openxmlformats.org/officeDocument/2006/relationships/hyperlink" Target="https://www.dallasnews.com/business/real-estate/2023/04/18/wells-fargos-500-million-irving-campus-will-house-thousands-of-bank-workers/" TargetMode="External"/><Relationship Id="rId5" Type="http://schemas.openxmlformats.org/officeDocument/2006/relationships/hyperlink" Target="https://gov.texas.gov/business/page/corporate-services" TargetMode="External"/><Relationship Id="rId10" Type="http://schemas.openxmlformats.org/officeDocument/2006/relationships/hyperlink" Target="https://fortworthbusiness.com/banking/fidelity-to-add-2000-jobs-in-north-texas/" TargetMode="External"/><Relationship Id="rId4" Type="http://schemas.openxmlformats.org/officeDocument/2006/relationships/hyperlink" Target="https://businessintexas.com/why-texas/economic-strength/" TargetMode="External"/><Relationship Id="rId9" Type="http://schemas.openxmlformats.org/officeDocument/2006/relationships/hyperlink" Target="https://www.goldmansachs.com/pressroom/press-releases/2023/goldman-sachs-breaks-ground-on-dallas-campus-at-northend.html" TargetMode="External"/><Relationship Id="rId14" Type="http://schemas.openxmlformats.org/officeDocument/2006/relationships/hyperlink" Target="https://www.bls.gov/charts/state-employment-and-unemployment/industry-employment-by-state.ht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apitol.texas.gov/tlodocs/89R/billtext/html/SB01057F.htm" TargetMode="External"/><Relationship Id="rId3" Type="http://schemas.openxmlformats.org/officeDocument/2006/relationships/hyperlink" Target="https://gov.texas.gov/business/page/why-texas#:~:text=As%20the%208th%20largest%20economy,access%20to%20global%20markets%2C%20robust" TargetMode="External"/><Relationship Id="rId7" Type="http://schemas.openxmlformats.org/officeDocument/2006/relationships/hyperlink" Target="https://capitol.texas.gov/tlodocs/89R/billtext/html/SB00029F.htm"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apitol.texas.gov/tlodocs/88R/billtext/html/HB00019F.htm" TargetMode="External"/><Relationship Id="rId5" Type="http://schemas.openxmlformats.org/officeDocument/2006/relationships/hyperlink" Target="https://gov.texas.gov/news/post/governor-abbott-signs-pro-growth-business-legislation-into-law" TargetMode="External"/><Relationship Id="rId10" Type="http://schemas.openxmlformats.org/officeDocument/2006/relationships/hyperlink" Target="https://capitol.texas.gov/tlodocs/89R/billtext/html/SB02337F.HTM" TargetMode="External"/><Relationship Id="rId4" Type="http://schemas.openxmlformats.org/officeDocument/2006/relationships/hyperlink" Target="https://businessfacilities.com/20th-annual-state-rankings-texas-virginia-california-are-leaders" TargetMode="External"/><Relationship Id="rId9" Type="http://schemas.openxmlformats.org/officeDocument/2006/relationships/hyperlink" Target="https://capitol.texas.gov/tlodocs/89R/billtext/html/SB02411F.ht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ornyn.senate.gov/wp-content/uploads/2025/05/Comment-letter-to-SEC-in-support-of-the-Application-of-the-Texas-Stock-Exchange.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7C05-AAA8-F208-7400-E382E1689543}"/>
              </a:ext>
            </a:extLst>
          </p:cNvPr>
          <p:cNvSpPr>
            <a:spLocks noGrp="1"/>
          </p:cNvSpPr>
          <p:nvPr>
            <p:ph type="ctrTitle"/>
          </p:nvPr>
        </p:nvSpPr>
        <p:spPr>
          <a:xfrm>
            <a:off x="4952999" y="1524372"/>
            <a:ext cx="3733801" cy="1643449"/>
          </a:xfrm>
        </p:spPr>
        <p:txBody>
          <a:bodyPr/>
          <a:lstStyle/>
          <a:p>
            <a:r>
              <a:rPr lang="en-US" dirty="0"/>
              <a:t>The Changing Texas Business Landscape </a:t>
            </a:r>
          </a:p>
        </p:txBody>
      </p:sp>
    </p:spTree>
    <p:extLst>
      <p:ext uri="{BB962C8B-B14F-4D97-AF65-F5344CB8AC3E}">
        <p14:creationId xmlns:p14="http://schemas.microsoft.com/office/powerpoint/2010/main" val="16698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5B9A7-ADBE-B73E-08CE-B7EB8193F7DB}"/>
              </a:ext>
            </a:extLst>
          </p:cNvPr>
          <p:cNvSpPr>
            <a:spLocks noGrp="1"/>
          </p:cNvSpPr>
          <p:nvPr>
            <p:ph type="ctrTitle"/>
          </p:nvPr>
        </p:nvSpPr>
        <p:spPr>
          <a:xfrm>
            <a:off x="815051" y="1141182"/>
            <a:ext cx="7981508" cy="709683"/>
          </a:xfrm>
        </p:spPr>
        <p:txBody>
          <a:bodyPr anchor="ctr">
            <a:normAutofit/>
          </a:bodyPr>
          <a:lstStyle/>
          <a:p>
            <a:r>
              <a:rPr lang="en-US" dirty="0"/>
              <a:t>Texas Stock Exchange</a:t>
            </a:r>
          </a:p>
        </p:txBody>
      </p:sp>
      <p:sp>
        <p:nvSpPr>
          <p:cNvPr id="3" name="Slide Number Placeholder 2">
            <a:extLst>
              <a:ext uri="{FF2B5EF4-FFF2-40B4-BE49-F238E27FC236}">
                <a16:creationId xmlns:a16="http://schemas.microsoft.com/office/drawing/2014/main" id="{EC23A5BA-B38B-15FD-F3BE-DA890BD9D84A}"/>
              </a:ext>
            </a:extLst>
          </p:cNvPr>
          <p:cNvSpPr>
            <a:spLocks noGrp="1"/>
          </p:cNvSpPr>
          <p:nvPr>
            <p:ph type="sldNum" sz="quarter" idx="31"/>
          </p:nvPr>
        </p:nvSpPr>
        <p:spPr>
          <a:xfrm>
            <a:off x="6704583" y="4866119"/>
            <a:ext cx="2057400" cy="274637"/>
          </a:xfrm>
        </p:spPr>
        <p:txBody>
          <a:bodyPr>
            <a:normAutofit/>
          </a:bodyPr>
          <a:lstStyle/>
          <a:p>
            <a:pPr>
              <a:spcAft>
                <a:spcPts val="600"/>
              </a:spcAft>
            </a:pPr>
            <a:fld id="{4EEE6AFD-C632-9F49-B771-1F87972A33B3}" type="slidenum">
              <a:rPr lang="en-US" smtClean="0"/>
              <a:pPr>
                <a:spcAft>
                  <a:spcPts val="600"/>
                </a:spcAft>
              </a:pPr>
              <a:t>10</a:t>
            </a:fld>
            <a:endParaRPr lang="en-US"/>
          </a:p>
        </p:txBody>
      </p:sp>
      <p:graphicFrame>
        <p:nvGraphicFramePr>
          <p:cNvPr id="7" name="Content Placeholder 4">
            <a:extLst>
              <a:ext uri="{FF2B5EF4-FFF2-40B4-BE49-F238E27FC236}">
                <a16:creationId xmlns:a16="http://schemas.microsoft.com/office/drawing/2014/main" id="{ACD5F38D-DEFC-9AF6-3FE3-4E3636CFA354}"/>
              </a:ext>
            </a:extLst>
          </p:cNvPr>
          <p:cNvGraphicFramePr>
            <a:graphicFrameLocks noGrp="1"/>
          </p:cNvGraphicFramePr>
          <p:nvPr>
            <p:ph idx="1"/>
            <p:extLst>
              <p:ext uri="{D42A27DB-BD31-4B8C-83A1-F6EECF244321}">
                <p14:modId xmlns:p14="http://schemas.microsoft.com/office/powerpoint/2010/main" val="3692307329"/>
              </p:ext>
            </p:extLst>
          </p:nvPr>
        </p:nvGraphicFramePr>
        <p:xfrm>
          <a:off x="815051" y="1916292"/>
          <a:ext cx="7981508" cy="287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703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ED42-32A1-2321-1387-92595FC593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D3C6EB-ED02-8799-FDE1-3C9E9DFC3613}"/>
              </a:ext>
            </a:extLst>
          </p:cNvPr>
          <p:cNvSpPr>
            <a:spLocks noGrp="1"/>
          </p:cNvSpPr>
          <p:nvPr>
            <p:ph type="ctrTitle"/>
          </p:nvPr>
        </p:nvSpPr>
        <p:spPr>
          <a:xfrm>
            <a:off x="815051" y="1141182"/>
            <a:ext cx="7981508" cy="709683"/>
          </a:xfrm>
        </p:spPr>
        <p:txBody>
          <a:bodyPr anchor="ctr">
            <a:normAutofit/>
          </a:bodyPr>
          <a:lstStyle/>
          <a:p>
            <a:r>
              <a:rPr lang="en-US" dirty="0"/>
              <a:t>Texas Stock Exchange</a:t>
            </a:r>
          </a:p>
        </p:txBody>
      </p:sp>
      <p:sp>
        <p:nvSpPr>
          <p:cNvPr id="3" name="Slide Number Placeholder 2">
            <a:extLst>
              <a:ext uri="{FF2B5EF4-FFF2-40B4-BE49-F238E27FC236}">
                <a16:creationId xmlns:a16="http://schemas.microsoft.com/office/drawing/2014/main" id="{4DF8E81D-9013-899C-3AC3-F4499C5446D7}"/>
              </a:ext>
            </a:extLst>
          </p:cNvPr>
          <p:cNvSpPr>
            <a:spLocks noGrp="1"/>
          </p:cNvSpPr>
          <p:nvPr>
            <p:ph type="sldNum" sz="quarter" idx="31"/>
          </p:nvPr>
        </p:nvSpPr>
        <p:spPr>
          <a:xfrm>
            <a:off x="6704583" y="4866119"/>
            <a:ext cx="2057400" cy="274637"/>
          </a:xfrm>
        </p:spPr>
        <p:txBody>
          <a:bodyPr>
            <a:normAutofit/>
          </a:bodyPr>
          <a:lstStyle/>
          <a:p>
            <a:pPr>
              <a:spcAft>
                <a:spcPts val="600"/>
              </a:spcAft>
            </a:pPr>
            <a:fld id="{4EEE6AFD-C632-9F49-B771-1F87972A33B3}" type="slidenum">
              <a:rPr lang="en-US" smtClean="0"/>
              <a:pPr>
                <a:spcAft>
                  <a:spcPts val="600"/>
                </a:spcAft>
              </a:pPr>
              <a:t>11</a:t>
            </a:fld>
            <a:endParaRPr lang="en-US"/>
          </a:p>
        </p:txBody>
      </p:sp>
      <p:graphicFrame>
        <p:nvGraphicFramePr>
          <p:cNvPr id="8" name="Content Placeholder 5">
            <a:extLst>
              <a:ext uri="{FF2B5EF4-FFF2-40B4-BE49-F238E27FC236}">
                <a16:creationId xmlns:a16="http://schemas.microsoft.com/office/drawing/2014/main" id="{A5ABB375-6603-8E7A-53C5-7A553452C8FF}"/>
              </a:ext>
            </a:extLst>
          </p:cNvPr>
          <p:cNvGraphicFramePr>
            <a:graphicFrameLocks noGrp="1"/>
          </p:cNvGraphicFramePr>
          <p:nvPr>
            <p:ph idx="1"/>
            <p:extLst>
              <p:ext uri="{D42A27DB-BD31-4B8C-83A1-F6EECF244321}">
                <p14:modId xmlns:p14="http://schemas.microsoft.com/office/powerpoint/2010/main" val="890386214"/>
              </p:ext>
            </p:extLst>
          </p:nvPr>
        </p:nvGraphicFramePr>
        <p:xfrm>
          <a:off x="815051" y="1916292"/>
          <a:ext cx="7981508" cy="287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712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5AB99-29DB-D4A8-3881-A3D5E495DAB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8530FE-A354-F377-3E30-1FC037566991}"/>
              </a:ext>
            </a:extLst>
          </p:cNvPr>
          <p:cNvSpPr>
            <a:spLocks noGrp="1"/>
          </p:cNvSpPr>
          <p:nvPr>
            <p:ph idx="1"/>
          </p:nvPr>
        </p:nvSpPr>
        <p:spPr>
          <a:xfrm>
            <a:off x="780475" y="1768355"/>
            <a:ext cx="7981508" cy="3048561"/>
          </a:xfrm>
        </p:spPr>
        <p:txBody>
          <a:bodyPr/>
          <a:lstStyle/>
          <a:p>
            <a:pPr marL="0" indent="0" algn="just">
              <a:buNone/>
            </a:pPr>
            <a:r>
              <a:rPr lang="en-US" sz="1050" b="1" dirty="0" err="1"/>
              <a:t>TXSE</a:t>
            </a:r>
            <a:r>
              <a:rPr lang="en-US" sz="1050" b="1" dirty="0"/>
              <a:t> aims to reverse the decades-long decline in the number of U.S. public companies by reducing the burden of going and staying public while maintaining some of the highest quantitative standards in the industry.  </a:t>
            </a:r>
            <a:r>
              <a:rPr lang="en-US" sz="1050" b="1" dirty="0" err="1"/>
              <a:t>TXSE’s</a:t>
            </a:r>
            <a:r>
              <a:rPr lang="en-US" sz="1050" b="1" dirty="0"/>
              <a:t> goals are:</a:t>
            </a:r>
          </a:p>
          <a:p>
            <a:pPr lvl="0" algn="just"/>
            <a:r>
              <a:rPr lang="en-US" sz="1000" b="1" i="1" dirty="0">
                <a:solidFill>
                  <a:schemeClr val="accent3"/>
                </a:solidFill>
              </a:rPr>
              <a:t>addressing high cost of going and staying public</a:t>
            </a:r>
            <a:endParaRPr lang="en-US" sz="1000" b="1" dirty="0">
              <a:solidFill>
                <a:schemeClr val="accent3"/>
              </a:solidFill>
            </a:endParaRPr>
          </a:p>
          <a:p>
            <a:pPr lvl="1" algn="just"/>
            <a:r>
              <a:rPr lang="en-US" sz="1000" dirty="0"/>
              <a:t>By leveraging advanced technology and a lean operational model, </a:t>
            </a:r>
            <a:r>
              <a:rPr lang="en-US" sz="1000" dirty="0" err="1"/>
              <a:t>TXSE</a:t>
            </a:r>
            <a:r>
              <a:rPr lang="en-US" sz="1000" dirty="0"/>
              <a:t> aims to offer lower listing and trading fees compared to competing exchanges, making public markets more accessible to a broader range of companies.</a:t>
            </a:r>
          </a:p>
          <a:p>
            <a:pPr lvl="2" algn="just"/>
            <a:r>
              <a:rPr lang="en-US" sz="1000" dirty="0" err="1"/>
              <a:t>TXSE</a:t>
            </a:r>
            <a:r>
              <a:rPr lang="en-US" sz="1000" dirty="0"/>
              <a:t> has completed its proprietary order matching engine and exchange platform, incorporating the latest hardware and software to deliver flexibility, low-latency performance, scalability in an evolving trading and regulatory environment, and speed comparable to that of the world’s top-performing markets.</a:t>
            </a:r>
          </a:p>
          <a:p>
            <a:pPr lvl="1" algn="just"/>
            <a:r>
              <a:rPr lang="en-US" sz="1000" dirty="0" err="1"/>
              <a:t>TXSE</a:t>
            </a:r>
            <a:r>
              <a:rPr lang="en-US" sz="1000" dirty="0"/>
              <a:t> may provide more straightforward and less burdensome listing requirements beyond those mandated by the SEC, including reduced reporting obligations, fewer mandatory disclosures, and greater flexibility in corporate governance structures.</a:t>
            </a:r>
          </a:p>
          <a:p>
            <a:pPr lvl="0" algn="just"/>
            <a:r>
              <a:rPr lang="en-US" sz="1000" b="1" i="1" dirty="0">
                <a:solidFill>
                  <a:schemeClr val="accent3"/>
                </a:solidFill>
              </a:rPr>
              <a:t>restoring competition for issuers in America’s public markets</a:t>
            </a:r>
            <a:endParaRPr lang="en-US" sz="1000" b="1" dirty="0">
              <a:solidFill>
                <a:schemeClr val="accent3"/>
              </a:solidFill>
            </a:endParaRPr>
          </a:p>
          <a:p>
            <a:pPr lvl="1" algn="just"/>
            <a:r>
              <a:rPr lang="en-US" sz="1000" dirty="0" err="1"/>
              <a:t>TXSE</a:t>
            </a:r>
            <a:r>
              <a:rPr lang="en-US" sz="1000" dirty="0"/>
              <a:t> aims to introduce competition to U.S. capital markets, offering an alternative to the New York Stock Exchange (NYSE) and NASDAQ. This competition may drive down listing fees, improve service quality, and foster innovation in trading technology and market structure. </a:t>
            </a:r>
          </a:p>
          <a:p>
            <a:endParaRPr lang="en-US" dirty="0"/>
          </a:p>
        </p:txBody>
      </p:sp>
      <p:sp>
        <p:nvSpPr>
          <p:cNvPr id="4" name="Title 3">
            <a:extLst>
              <a:ext uri="{FF2B5EF4-FFF2-40B4-BE49-F238E27FC236}">
                <a16:creationId xmlns:a16="http://schemas.microsoft.com/office/drawing/2014/main" id="{C60F5376-108A-A8B6-A0F8-2E2D33F421B3}"/>
              </a:ext>
            </a:extLst>
          </p:cNvPr>
          <p:cNvSpPr>
            <a:spLocks noGrp="1"/>
          </p:cNvSpPr>
          <p:nvPr>
            <p:ph type="ctrTitle"/>
          </p:nvPr>
        </p:nvSpPr>
        <p:spPr/>
        <p:txBody>
          <a:bodyPr/>
          <a:lstStyle/>
          <a:p>
            <a:r>
              <a:rPr lang="en-US" dirty="0"/>
              <a:t>Texas Stock Exchange</a:t>
            </a:r>
          </a:p>
        </p:txBody>
      </p:sp>
      <p:sp>
        <p:nvSpPr>
          <p:cNvPr id="3" name="Slide Number Placeholder 2">
            <a:extLst>
              <a:ext uri="{FF2B5EF4-FFF2-40B4-BE49-F238E27FC236}">
                <a16:creationId xmlns:a16="http://schemas.microsoft.com/office/drawing/2014/main" id="{68F1714A-BDAF-9FEA-21C9-5EDB69FC356C}"/>
              </a:ext>
            </a:extLst>
          </p:cNvPr>
          <p:cNvSpPr>
            <a:spLocks noGrp="1"/>
          </p:cNvSpPr>
          <p:nvPr>
            <p:ph type="sldNum" sz="quarter" idx="31"/>
          </p:nvPr>
        </p:nvSpPr>
        <p:spPr/>
        <p:txBody>
          <a:bodyPr/>
          <a:lstStyle/>
          <a:p>
            <a:fld id="{4EEE6AFD-C632-9F49-B771-1F87972A33B3}" type="slidenum">
              <a:rPr lang="en-US" smtClean="0"/>
              <a:pPr/>
              <a:t>12</a:t>
            </a:fld>
            <a:endParaRPr lang="en-US" dirty="0"/>
          </a:p>
        </p:txBody>
      </p:sp>
    </p:spTree>
    <p:extLst>
      <p:ext uri="{BB962C8B-B14F-4D97-AF65-F5344CB8AC3E}">
        <p14:creationId xmlns:p14="http://schemas.microsoft.com/office/powerpoint/2010/main" val="353459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0B14-76DD-06DF-5E34-3DC0D24F8FA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7173BA-4156-5AE5-CDC3-08CF3EE79196}"/>
              </a:ext>
            </a:extLst>
          </p:cNvPr>
          <p:cNvSpPr>
            <a:spLocks noGrp="1"/>
          </p:cNvSpPr>
          <p:nvPr>
            <p:ph idx="1"/>
          </p:nvPr>
        </p:nvSpPr>
        <p:spPr/>
        <p:txBody>
          <a:bodyPr/>
          <a:lstStyle/>
          <a:p>
            <a:pPr lvl="0"/>
            <a:r>
              <a:rPr lang="en-US" sz="1000" b="1" i="1" dirty="0">
                <a:solidFill>
                  <a:schemeClr val="accent3"/>
                </a:solidFill>
              </a:rPr>
              <a:t>providing comprehensive listing solutions for corporate issuers and </a:t>
            </a:r>
            <a:r>
              <a:rPr lang="en-US" sz="1000" b="1" i="1" dirty="0" err="1">
                <a:solidFill>
                  <a:schemeClr val="accent3"/>
                </a:solidFill>
              </a:rPr>
              <a:t>ETP</a:t>
            </a:r>
            <a:r>
              <a:rPr lang="en-US" sz="1000" b="1" i="1" dirty="0">
                <a:solidFill>
                  <a:schemeClr val="accent3"/>
                </a:solidFill>
              </a:rPr>
              <a:t> sponsors that are fully transparent and aligned with their priorities</a:t>
            </a:r>
            <a:endParaRPr lang="en-US" sz="1000" b="1" dirty="0">
              <a:solidFill>
                <a:schemeClr val="accent3"/>
              </a:solidFill>
            </a:endParaRPr>
          </a:p>
          <a:p>
            <a:pPr lvl="1"/>
            <a:r>
              <a:rPr lang="en-US" sz="1000" dirty="0"/>
              <a:t>Jamie Dimon, Chairman and Chief Executive Officer of </a:t>
            </a:r>
            <a:r>
              <a:rPr lang="en-US" sz="1000" dirty="0" err="1"/>
              <a:t>JPMorganChase</a:t>
            </a:r>
            <a:r>
              <a:rPr lang="en-US" sz="1000" dirty="0"/>
              <a:t>, has highlighted the following factors as contributing to companies’ decisions to remain private: (i) pressure for quarterly earnings updates, which may distort long-term planning and goals in favor of producing stable short-term numbers to support the share price, (ii) issue-specific interest groups “hijacking” annual shareholder meetings rather than discussing company fundamentals and prospects, and (iii) proxy-voting advisors with undue influence that apply cookie-cutter governance rules regardless of company context, qualifications, talent, or situations (</a:t>
            </a:r>
            <a:r>
              <a:rPr lang="en-US" sz="1000" u="sng" dirty="0" err="1">
                <a:hlinkClick r:id="rId2"/>
              </a:rPr>
              <a:t>JPMorganChase</a:t>
            </a:r>
            <a:r>
              <a:rPr lang="en-US" sz="1000" dirty="0"/>
              <a:t>, 2024).</a:t>
            </a:r>
          </a:p>
          <a:p>
            <a:pPr lvl="1"/>
            <a:r>
              <a:rPr lang="en-US" sz="1000" dirty="0"/>
              <a:t>To combat these pressures and to align Texas law with issuers’ priorities, </a:t>
            </a:r>
            <a:r>
              <a:rPr lang="en-US" sz="1000" dirty="0" err="1"/>
              <a:t>TXSE</a:t>
            </a:r>
            <a:r>
              <a:rPr lang="en-US" sz="1000" dirty="0"/>
              <a:t> successfully championed the passage of the 2025 Texas Capital Markets Package, which included</a:t>
            </a:r>
            <a:r>
              <a:rPr lang="en-US" sz="1000" i="1" dirty="0"/>
              <a:t> </a:t>
            </a:r>
            <a:r>
              <a:rPr lang="en-US" sz="1000" dirty="0"/>
              <a:t>89(R) S.B. 1057, which allows publicly traded corporations to impose thresholds for shareholder proposals, and (ii) 89(R) S.B. 2337, which imposes certain disclosure obligations on proxy advisors.  </a:t>
            </a:r>
          </a:p>
          <a:p>
            <a:pPr lvl="0"/>
            <a:r>
              <a:rPr lang="en-US" sz="1000" b="1" i="1" dirty="0">
                <a:solidFill>
                  <a:schemeClr val="accent3"/>
                </a:solidFill>
              </a:rPr>
              <a:t>establishing the premier venue for listings and creating a world-class trading platform for all market participants</a:t>
            </a:r>
            <a:endParaRPr lang="en-US" sz="1000" b="1" dirty="0">
              <a:solidFill>
                <a:schemeClr val="accent3"/>
              </a:solidFill>
            </a:endParaRPr>
          </a:p>
          <a:p>
            <a:pPr algn="just"/>
            <a:endParaRPr lang="en-US" sz="1000" dirty="0"/>
          </a:p>
          <a:p>
            <a:endParaRPr lang="en-US" dirty="0"/>
          </a:p>
        </p:txBody>
      </p:sp>
      <p:sp>
        <p:nvSpPr>
          <p:cNvPr id="4" name="Title 3">
            <a:extLst>
              <a:ext uri="{FF2B5EF4-FFF2-40B4-BE49-F238E27FC236}">
                <a16:creationId xmlns:a16="http://schemas.microsoft.com/office/drawing/2014/main" id="{5F43CE16-B8B7-DFAF-AD0E-E0B576D3147A}"/>
              </a:ext>
            </a:extLst>
          </p:cNvPr>
          <p:cNvSpPr>
            <a:spLocks noGrp="1"/>
          </p:cNvSpPr>
          <p:nvPr>
            <p:ph type="ctrTitle"/>
          </p:nvPr>
        </p:nvSpPr>
        <p:spPr/>
        <p:txBody>
          <a:bodyPr/>
          <a:lstStyle/>
          <a:p>
            <a:r>
              <a:rPr lang="en-US" dirty="0"/>
              <a:t>Texas Stock Exchange</a:t>
            </a:r>
          </a:p>
        </p:txBody>
      </p:sp>
      <p:sp>
        <p:nvSpPr>
          <p:cNvPr id="3" name="Slide Number Placeholder 2">
            <a:extLst>
              <a:ext uri="{FF2B5EF4-FFF2-40B4-BE49-F238E27FC236}">
                <a16:creationId xmlns:a16="http://schemas.microsoft.com/office/drawing/2014/main" id="{17D2306F-BBFF-D5EA-22DC-D86CB3382781}"/>
              </a:ext>
            </a:extLst>
          </p:cNvPr>
          <p:cNvSpPr>
            <a:spLocks noGrp="1"/>
          </p:cNvSpPr>
          <p:nvPr>
            <p:ph type="sldNum" sz="quarter" idx="31"/>
          </p:nvPr>
        </p:nvSpPr>
        <p:spPr/>
        <p:txBody>
          <a:bodyPr/>
          <a:lstStyle/>
          <a:p>
            <a:fld id="{4EEE6AFD-C632-9F49-B771-1F87972A33B3}" type="slidenum">
              <a:rPr lang="en-US" smtClean="0"/>
              <a:pPr/>
              <a:t>13</a:t>
            </a:fld>
            <a:endParaRPr lang="en-US" dirty="0"/>
          </a:p>
        </p:txBody>
      </p:sp>
    </p:spTree>
    <p:extLst>
      <p:ext uri="{BB962C8B-B14F-4D97-AF65-F5344CB8AC3E}">
        <p14:creationId xmlns:p14="http://schemas.microsoft.com/office/powerpoint/2010/main" val="31301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52B3-FFB3-05C1-C94E-385E6B257669}"/>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50E849-2914-F387-3678-E771473B8ABF}"/>
              </a:ext>
            </a:extLst>
          </p:cNvPr>
          <p:cNvSpPr>
            <a:spLocks noGrp="1"/>
          </p:cNvSpPr>
          <p:nvPr>
            <p:ph idx="1"/>
          </p:nvPr>
        </p:nvSpPr>
        <p:spPr/>
        <p:txBody>
          <a:bodyPr/>
          <a:lstStyle/>
          <a:p>
            <a:pPr marL="0" indent="0" algn="just">
              <a:buNone/>
            </a:pPr>
            <a:r>
              <a:rPr lang="en-US" sz="1000" dirty="0"/>
              <a:t>As mentioned above, </a:t>
            </a:r>
            <a:r>
              <a:rPr lang="en-US" sz="1000" dirty="0" err="1"/>
              <a:t>TXSE</a:t>
            </a:r>
            <a:r>
              <a:rPr lang="en-US" sz="1000" dirty="0"/>
              <a:t> already has differentiated itself from other securities exchanges by spearheading key legislative and legal reforms to strengthen Texas’ pro-business environment and to establish Texas as the premier jurisdiction for corporate headquarters, listings, and exchange operators. Another key measure of the 2025 Texas Capital Markets Package is Texas House Joint Resolution 4 (“</a:t>
            </a:r>
            <a:r>
              <a:rPr lang="en-US" sz="1000" b="1" i="1" dirty="0"/>
              <a:t>HJR 4</a:t>
            </a:r>
            <a:r>
              <a:rPr lang="en-US" sz="1000" dirty="0"/>
              <a:t>”), which was passed by the Texas legislature in the 2025 session and approved by Texas voters on November 4, 2025.  HJR 4 prohibits the Texas legislature from enacting taxes on securities transactions and occupation taxes on registered securities market operators.  </a:t>
            </a:r>
          </a:p>
          <a:p>
            <a:pPr lvl="0" algn="just"/>
            <a:r>
              <a:rPr lang="en-US" sz="1000" dirty="0"/>
              <a:t>In 2021, Stacey Cunningham, the head of the NYSE, penned an op-ed in the Wall Street Journal publicly warning that the exchange could move to Texas if New York instituted a financial transaction tax (</a:t>
            </a:r>
            <a:r>
              <a:rPr lang="en-US" sz="1000" u="sng" dirty="0">
                <a:hlinkClick r:id="rId2"/>
              </a:rPr>
              <a:t>Wall Street Journal</a:t>
            </a:r>
            <a:r>
              <a:rPr lang="en-US" sz="1000" dirty="0"/>
              <a:t>, 2021).  </a:t>
            </a:r>
          </a:p>
          <a:p>
            <a:pPr lvl="0" algn="just"/>
            <a:r>
              <a:rPr lang="en-US" sz="1000" dirty="0"/>
              <a:t>Both New Jersey and New York have weighed levying a financial transaction tax on stock transfers (</a:t>
            </a:r>
            <a:r>
              <a:rPr lang="en-US" sz="1000" u="sng" dirty="0">
                <a:hlinkClick r:id="rId3"/>
              </a:rPr>
              <a:t>Tax Foundation</a:t>
            </a:r>
            <a:r>
              <a:rPr lang="en-US" sz="1000" dirty="0"/>
              <a:t>, 2020).     </a:t>
            </a:r>
            <a:r>
              <a:rPr lang="en-US" sz="1000" b="1" dirty="0"/>
              <a:t> </a:t>
            </a:r>
            <a:endParaRPr lang="en-US" sz="1000" dirty="0"/>
          </a:p>
          <a:p>
            <a:pPr marL="0" indent="0">
              <a:buNone/>
            </a:pPr>
            <a:endParaRPr lang="en-US" dirty="0"/>
          </a:p>
        </p:txBody>
      </p:sp>
      <p:sp>
        <p:nvSpPr>
          <p:cNvPr id="4" name="Title 3">
            <a:extLst>
              <a:ext uri="{FF2B5EF4-FFF2-40B4-BE49-F238E27FC236}">
                <a16:creationId xmlns:a16="http://schemas.microsoft.com/office/drawing/2014/main" id="{32BFC924-8068-CA0E-2615-381E6E08DD82}"/>
              </a:ext>
            </a:extLst>
          </p:cNvPr>
          <p:cNvSpPr>
            <a:spLocks noGrp="1"/>
          </p:cNvSpPr>
          <p:nvPr>
            <p:ph type="ctrTitle"/>
          </p:nvPr>
        </p:nvSpPr>
        <p:spPr/>
        <p:txBody>
          <a:bodyPr/>
          <a:lstStyle/>
          <a:p>
            <a:r>
              <a:rPr lang="en-US" dirty="0"/>
              <a:t>Texas Stock Exchange</a:t>
            </a:r>
          </a:p>
        </p:txBody>
      </p:sp>
      <p:sp>
        <p:nvSpPr>
          <p:cNvPr id="3" name="Slide Number Placeholder 2">
            <a:extLst>
              <a:ext uri="{FF2B5EF4-FFF2-40B4-BE49-F238E27FC236}">
                <a16:creationId xmlns:a16="http://schemas.microsoft.com/office/drawing/2014/main" id="{5CD27772-844E-6C57-1886-B4AF4866C664}"/>
              </a:ext>
            </a:extLst>
          </p:cNvPr>
          <p:cNvSpPr>
            <a:spLocks noGrp="1"/>
          </p:cNvSpPr>
          <p:nvPr>
            <p:ph type="sldNum" sz="quarter" idx="31"/>
          </p:nvPr>
        </p:nvSpPr>
        <p:spPr/>
        <p:txBody>
          <a:bodyPr/>
          <a:lstStyle/>
          <a:p>
            <a:fld id="{4EEE6AFD-C632-9F49-B771-1F87972A33B3}" type="slidenum">
              <a:rPr lang="en-US" smtClean="0"/>
              <a:pPr/>
              <a:t>14</a:t>
            </a:fld>
            <a:endParaRPr lang="en-US" dirty="0"/>
          </a:p>
        </p:txBody>
      </p:sp>
    </p:spTree>
    <p:extLst>
      <p:ext uri="{BB962C8B-B14F-4D97-AF65-F5344CB8AC3E}">
        <p14:creationId xmlns:p14="http://schemas.microsoft.com/office/powerpoint/2010/main" val="350512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2820-5ABA-9881-F9B9-46A311EAC4E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C9ED0F8-2C28-6363-5C5D-610B47ACA47B}"/>
              </a:ext>
            </a:extLst>
          </p:cNvPr>
          <p:cNvSpPr>
            <a:spLocks noGrp="1"/>
          </p:cNvSpPr>
          <p:nvPr>
            <p:ph idx="1"/>
          </p:nvPr>
        </p:nvSpPr>
        <p:spPr>
          <a:xfrm>
            <a:off x="629460" y="1884170"/>
            <a:ext cx="8132523" cy="2873867"/>
          </a:xfrm>
        </p:spPr>
        <p:txBody>
          <a:bodyPr/>
          <a:lstStyle/>
          <a:p>
            <a:pPr marL="0" indent="0" algn="just">
              <a:buNone/>
            </a:pPr>
            <a:r>
              <a:rPr lang="en-US" sz="1000" dirty="0"/>
              <a:t>Further, </a:t>
            </a:r>
            <a:r>
              <a:rPr lang="en-US" sz="1000" dirty="0" err="1"/>
              <a:t>TXSE</a:t>
            </a:r>
            <a:r>
              <a:rPr lang="en-US" sz="1000" dirty="0"/>
              <a:t> and the Texas Association of Business (“</a:t>
            </a:r>
            <a:r>
              <a:rPr lang="en-US" sz="1000" b="1" i="1" dirty="0"/>
              <a:t>TAB</a:t>
            </a:r>
            <a:r>
              <a:rPr lang="en-US" sz="1000" dirty="0"/>
              <a:t>”) jointly intervened as defendants in Institutional Shareholder Services Inc.’s and Glass, Lewis &amp; Co., LLC’s lawsuits challenging S.B. 2337, arguing that (i) they have a private right of action under SB 2337, (ii) they have direct and protectable interests at stake, given their representation of Texas companies (which have an interest in limiting “misleading proxy advice”), and (3) their interests diverge from those of the Texas attorney general, who may not need to defend the law on the merits (</a:t>
            </a:r>
            <a:r>
              <a:rPr lang="en-US" sz="1000" u="sng" dirty="0">
                <a:hlinkClick r:id="rId2"/>
              </a:rPr>
              <a:t>ISS docket</a:t>
            </a:r>
            <a:r>
              <a:rPr lang="en-US" sz="1000" dirty="0"/>
              <a:t>; </a:t>
            </a:r>
            <a:r>
              <a:rPr lang="en-US" sz="1000" u="sng" dirty="0">
                <a:hlinkClick r:id="rId3"/>
              </a:rPr>
              <a:t>Glass Lewis docket</a:t>
            </a:r>
            <a:r>
              <a:rPr lang="en-US" sz="1000" dirty="0"/>
              <a:t>).  Glenn Hamer, TAB President &amp; CEO, issued the following statement:  </a:t>
            </a:r>
          </a:p>
          <a:p>
            <a:pPr marL="457200" indent="0" algn="just">
              <a:buNone/>
            </a:pPr>
            <a:r>
              <a:rPr lang="en-US" sz="1000" dirty="0">
                <a:solidFill>
                  <a:schemeClr val="accent5"/>
                </a:solidFill>
              </a:rPr>
              <a:t>For shareholders, the bottom line should always be the bottom line, not politically motivated activist recommendations that are not based on financial analyses and, in some cases, may be against shareholders’ best financial interests – including explicitly advising companies against re-incorporating in Texas. Moreover, the virtual duopoly of the proxy advisory industry has effectively crowded out competition, leaving these critical decisions in the hands of very few and undermining transparency in the process </a:t>
            </a:r>
            <a:r>
              <a:rPr lang="en-US" sz="1000" dirty="0"/>
              <a:t>(</a:t>
            </a:r>
            <a:r>
              <a:rPr lang="en-US" sz="1000" u="sng" dirty="0">
                <a:hlinkClick r:id="rId4"/>
              </a:rPr>
              <a:t>Texas Association of Business</a:t>
            </a:r>
            <a:r>
              <a:rPr lang="en-US" sz="1000" dirty="0"/>
              <a:t>, 2025).</a:t>
            </a:r>
          </a:p>
          <a:p>
            <a:pPr marL="457200" indent="0" algn="just">
              <a:buNone/>
            </a:pPr>
            <a:br>
              <a:rPr lang="en-US" dirty="0"/>
            </a:br>
            <a:endParaRPr lang="en-US" sz="1000" dirty="0"/>
          </a:p>
          <a:p>
            <a:endParaRPr lang="en-US" dirty="0"/>
          </a:p>
        </p:txBody>
      </p:sp>
      <p:sp>
        <p:nvSpPr>
          <p:cNvPr id="4" name="Title 3">
            <a:extLst>
              <a:ext uri="{FF2B5EF4-FFF2-40B4-BE49-F238E27FC236}">
                <a16:creationId xmlns:a16="http://schemas.microsoft.com/office/drawing/2014/main" id="{E6052C01-5DC5-8F03-3FA6-2A04FD0071AF}"/>
              </a:ext>
            </a:extLst>
          </p:cNvPr>
          <p:cNvSpPr>
            <a:spLocks noGrp="1"/>
          </p:cNvSpPr>
          <p:nvPr>
            <p:ph type="ctrTitle"/>
          </p:nvPr>
        </p:nvSpPr>
        <p:spPr/>
        <p:txBody>
          <a:bodyPr/>
          <a:lstStyle/>
          <a:p>
            <a:r>
              <a:rPr lang="en-US" dirty="0"/>
              <a:t>Texas Stock Exchange</a:t>
            </a:r>
          </a:p>
        </p:txBody>
      </p:sp>
      <p:sp>
        <p:nvSpPr>
          <p:cNvPr id="3" name="Slide Number Placeholder 2">
            <a:extLst>
              <a:ext uri="{FF2B5EF4-FFF2-40B4-BE49-F238E27FC236}">
                <a16:creationId xmlns:a16="http://schemas.microsoft.com/office/drawing/2014/main" id="{585BDDF9-2194-A789-46A3-D5F2237242E4}"/>
              </a:ext>
            </a:extLst>
          </p:cNvPr>
          <p:cNvSpPr>
            <a:spLocks noGrp="1"/>
          </p:cNvSpPr>
          <p:nvPr>
            <p:ph type="sldNum" sz="quarter" idx="31"/>
          </p:nvPr>
        </p:nvSpPr>
        <p:spPr/>
        <p:txBody>
          <a:bodyPr/>
          <a:lstStyle/>
          <a:p>
            <a:fld id="{4EEE6AFD-C632-9F49-B771-1F87972A33B3}" type="slidenum">
              <a:rPr lang="en-US" smtClean="0"/>
              <a:pPr/>
              <a:t>15</a:t>
            </a:fld>
            <a:endParaRPr lang="en-US" dirty="0"/>
          </a:p>
        </p:txBody>
      </p:sp>
    </p:spTree>
    <p:extLst>
      <p:ext uri="{BB962C8B-B14F-4D97-AF65-F5344CB8AC3E}">
        <p14:creationId xmlns:p14="http://schemas.microsoft.com/office/powerpoint/2010/main" val="130740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19AAB-80B6-267C-145E-98D3D6F451E8}"/>
              </a:ext>
            </a:extLst>
          </p:cNvPr>
          <p:cNvSpPr>
            <a:spLocks noGrp="1"/>
          </p:cNvSpPr>
          <p:nvPr>
            <p:ph type="ctrTitle"/>
          </p:nvPr>
        </p:nvSpPr>
        <p:spPr/>
        <p:txBody>
          <a:bodyPr/>
          <a:lstStyle/>
          <a:p>
            <a:r>
              <a:rPr lang="en-US" dirty="0"/>
              <a:t>	Texas Business Court</a:t>
            </a:r>
          </a:p>
        </p:txBody>
      </p:sp>
      <p:sp>
        <p:nvSpPr>
          <p:cNvPr id="4" name="Slide Number Placeholder 3">
            <a:extLst>
              <a:ext uri="{FF2B5EF4-FFF2-40B4-BE49-F238E27FC236}">
                <a16:creationId xmlns:a16="http://schemas.microsoft.com/office/drawing/2014/main" id="{F468B4B3-0837-E9BA-B1F2-03E2360704F0}"/>
              </a:ext>
            </a:extLst>
          </p:cNvPr>
          <p:cNvSpPr>
            <a:spLocks noGrp="1"/>
          </p:cNvSpPr>
          <p:nvPr>
            <p:ph type="sldNum" sz="quarter" idx="31"/>
          </p:nvPr>
        </p:nvSpPr>
        <p:spPr/>
        <p:txBody>
          <a:bodyPr/>
          <a:lstStyle/>
          <a:p>
            <a:fld id="{4EEE6AFD-C632-9F49-B771-1F87972A33B3}" type="slidenum">
              <a:rPr lang="en-US" smtClean="0"/>
              <a:pPr/>
              <a:t>16</a:t>
            </a:fld>
            <a:endParaRPr lang="en-US" dirty="0"/>
          </a:p>
        </p:txBody>
      </p:sp>
    </p:spTree>
    <p:extLst>
      <p:ext uri="{BB962C8B-B14F-4D97-AF65-F5344CB8AC3E}">
        <p14:creationId xmlns:p14="http://schemas.microsoft.com/office/powerpoint/2010/main" val="118547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D4BC13-8DFC-F7AA-0C1E-556373D502D9}"/>
              </a:ext>
            </a:extLst>
          </p:cNvPr>
          <p:cNvSpPr>
            <a:spLocks noGrp="1"/>
          </p:cNvSpPr>
          <p:nvPr>
            <p:ph type="sldNum" sz="quarter" idx="31"/>
          </p:nvPr>
        </p:nvSpPr>
        <p:spPr/>
        <p:txBody>
          <a:bodyPr>
            <a:normAutofit/>
          </a:bodyPr>
          <a:lstStyle/>
          <a:p>
            <a:pPr>
              <a:spcAft>
                <a:spcPts val="600"/>
              </a:spcAft>
            </a:pPr>
            <a:fld id="{4EEE6AFD-C632-9F49-B771-1F87972A33B3}" type="slidenum">
              <a:rPr lang="en-US" smtClean="0"/>
              <a:pPr>
                <a:spcAft>
                  <a:spcPts val="600"/>
                </a:spcAft>
              </a:pPr>
              <a:t>17</a:t>
            </a:fld>
            <a:endParaRPr lang="en-US"/>
          </a:p>
        </p:txBody>
      </p:sp>
      <p:graphicFrame>
        <p:nvGraphicFramePr>
          <p:cNvPr id="12" name="Table 11">
            <a:extLst>
              <a:ext uri="{FF2B5EF4-FFF2-40B4-BE49-F238E27FC236}">
                <a16:creationId xmlns:a16="http://schemas.microsoft.com/office/drawing/2014/main" id="{0BC1921E-0C61-F27A-6BDA-3290027BE7DD}"/>
              </a:ext>
            </a:extLst>
          </p:cNvPr>
          <p:cNvGraphicFramePr>
            <a:graphicFrameLocks noGrp="1"/>
          </p:cNvGraphicFramePr>
          <p:nvPr>
            <p:extLst>
              <p:ext uri="{D42A27DB-BD31-4B8C-83A1-F6EECF244321}">
                <p14:modId xmlns:p14="http://schemas.microsoft.com/office/powerpoint/2010/main" val="3370741627"/>
              </p:ext>
            </p:extLst>
          </p:nvPr>
        </p:nvGraphicFramePr>
        <p:xfrm>
          <a:off x="346981" y="1022773"/>
          <a:ext cx="8415002" cy="3868639"/>
        </p:xfrm>
        <a:graphic>
          <a:graphicData uri="http://schemas.openxmlformats.org/drawingml/2006/table">
            <a:tbl>
              <a:tblPr firstRow="1" firstCol="1" bandRow="1">
                <a:tableStyleId>{7DF18680-E054-41AD-8BC1-D1AEF772440D}</a:tableStyleId>
              </a:tblPr>
              <a:tblGrid>
                <a:gridCol w="1049439">
                  <a:extLst>
                    <a:ext uri="{9D8B030D-6E8A-4147-A177-3AD203B41FA5}">
                      <a16:colId xmlns:a16="http://schemas.microsoft.com/office/drawing/2014/main" val="767301234"/>
                    </a:ext>
                  </a:extLst>
                </a:gridCol>
                <a:gridCol w="7365563">
                  <a:extLst>
                    <a:ext uri="{9D8B030D-6E8A-4147-A177-3AD203B41FA5}">
                      <a16:colId xmlns:a16="http://schemas.microsoft.com/office/drawing/2014/main" val="2586057961"/>
                    </a:ext>
                  </a:extLst>
                </a:gridCol>
              </a:tblGrid>
              <a:tr h="277365">
                <a:tc gridSpan="2">
                  <a:txBody>
                    <a:bodyPr/>
                    <a:lstStyle/>
                    <a:p>
                      <a:pPr marL="0" marR="0" algn="ctr">
                        <a:buNone/>
                      </a:pPr>
                      <a:r>
                        <a:rPr lang="en-US" sz="1400" dirty="0">
                          <a:solidFill>
                            <a:schemeClr val="bg1"/>
                          </a:solidFill>
                          <a:effectLst/>
                          <a:latin typeface="+mj-lt"/>
                        </a:rPr>
                        <a:t>Texas Business Court</a:t>
                      </a:r>
                      <a:endParaRPr lang="en-US" sz="1400" dirty="0">
                        <a:solidFill>
                          <a:schemeClr val="bg1"/>
                        </a:solidFill>
                        <a:effectLst/>
                        <a:latin typeface="+mj-lt"/>
                        <a:ea typeface="Calibri" panose="020F0502020204030204" pitchFamily="34" charset="0"/>
                        <a:cs typeface="Times New Roman" panose="02020603050405020304" pitchFamily="18" charset="0"/>
                      </a:endParaRPr>
                    </a:p>
                  </a:txBody>
                  <a:tcPr marL="47509" marR="47509" marT="0" marB="0" anchor="ctr"/>
                </a:tc>
                <a:tc hMerge="1">
                  <a:txBody>
                    <a:bodyPr/>
                    <a:lstStyle/>
                    <a:p>
                      <a:endParaRPr lang="en-US"/>
                    </a:p>
                  </a:txBody>
                  <a:tcPr/>
                </a:tc>
                <a:extLst>
                  <a:ext uri="{0D108BD9-81ED-4DB2-BD59-A6C34878D82A}">
                    <a16:rowId xmlns:a16="http://schemas.microsoft.com/office/drawing/2014/main" val="2710252374"/>
                  </a:ext>
                </a:extLst>
              </a:tr>
              <a:tr h="408748">
                <a:tc>
                  <a:txBody>
                    <a:bodyPr/>
                    <a:lstStyle/>
                    <a:p>
                      <a:pPr marL="0" marR="0" algn="ctr">
                        <a:buNone/>
                      </a:pPr>
                      <a:r>
                        <a:rPr lang="en-US" sz="800" dirty="0">
                          <a:effectLst/>
                        </a:rPr>
                        <a:t>OVERVIEW:</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0" marR="0" algn="just">
                        <a:buNone/>
                      </a:pPr>
                      <a:r>
                        <a:rPr lang="en-US" sz="900" dirty="0">
                          <a:effectLst/>
                          <a:latin typeface="+mj-lt"/>
                        </a:rPr>
                        <a:t>Texas Business Court is a statewide trial court created to resolve certain complex business disputes, which is presided over by judges with experience in complex commercial matters.  </a:t>
                      </a:r>
                      <a:r>
                        <a:rPr lang="en-US" sz="900" i="1" dirty="0">
                          <a:effectLst/>
                          <a:latin typeface="+mj-lt"/>
                        </a:rPr>
                        <a:t>See</a:t>
                      </a:r>
                      <a:r>
                        <a:rPr lang="en-US" sz="900" dirty="0">
                          <a:effectLst/>
                          <a:latin typeface="+mj-lt"/>
                        </a:rPr>
                        <a:t> Tex. Gov’t Code § </a:t>
                      </a:r>
                      <a:r>
                        <a:rPr lang="en-US" sz="900" dirty="0" err="1">
                          <a:effectLst/>
                          <a:latin typeface="+mj-lt"/>
                        </a:rPr>
                        <a:t>25A</a:t>
                      </a:r>
                      <a:r>
                        <a:rPr lang="en-US" sz="900" dirty="0">
                          <a:effectLst/>
                          <a:latin typeface="+mj-lt"/>
                        </a:rPr>
                        <a:t> enacted by 88(R) H.B. 19 (2023).</a:t>
                      </a:r>
                    </a:p>
                    <a:p>
                      <a:pPr marL="0" marR="0" algn="just">
                        <a:buNone/>
                      </a:pPr>
                      <a:r>
                        <a:rPr lang="en-US" sz="900" dirty="0">
                          <a:effectLst/>
                          <a:latin typeface="+mj-lt"/>
                        </a:rPr>
                        <a:t> </a:t>
                      </a: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2637068891"/>
                  </a:ext>
                </a:extLst>
              </a:tr>
              <a:tr h="621872">
                <a:tc>
                  <a:txBody>
                    <a:bodyPr/>
                    <a:lstStyle/>
                    <a:p>
                      <a:pPr marL="0" marR="0" algn="ctr">
                        <a:buNone/>
                      </a:pPr>
                      <a:r>
                        <a:rPr lang="en-US" sz="800" dirty="0">
                          <a:effectLst/>
                        </a:rPr>
                        <a:t>JUDGES:</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0" marR="0" algn="just">
                        <a:buNone/>
                      </a:pPr>
                      <a:r>
                        <a:rPr lang="en-US" sz="900" dirty="0">
                          <a:effectLst/>
                          <a:latin typeface="+mj-lt"/>
                        </a:rPr>
                        <a:t>Texas Governor, with advice and consent of Senate, appoints judges for 2-year terms; judges may serve multiple terms.</a:t>
                      </a:r>
                    </a:p>
                    <a:p>
                      <a:pPr marL="0" marR="0" algn="just">
                        <a:buNone/>
                      </a:pPr>
                      <a:r>
                        <a:rPr lang="en-US" sz="900" dirty="0">
                          <a:effectLst/>
                          <a:latin typeface="+mj-lt"/>
                        </a:rPr>
                        <a:t> </a:t>
                      </a:r>
                    </a:p>
                    <a:p>
                      <a:pPr marL="0" marR="0" algn="just">
                        <a:buNone/>
                      </a:pPr>
                      <a:r>
                        <a:rPr lang="en-US" sz="900" dirty="0">
                          <a:effectLst/>
                          <a:latin typeface="+mj-lt"/>
                        </a:rPr>
                        <a:t>Judges must have at least 10 years of experience in business transaction law, complex civil business litigation, and/or serving as a judge in a Texas court with civil jurisdiction.</a:t>
                      </a:r>
                    </a:p>
                    <a:p>
                      <a:pPr marL="0" marR="0" algn="just">
                        <a:buNone/>
                      </a:pPr>
                      <a:r>
                        <a:rPr lang="en-US" sz="900" dirty="0">
                          <a:effectLst/>
                          <a:latin typeface="+mj-lt"/>
                        </a:rPr>
                        <a:t> </a:t>
                      </a: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534153950"/>
                  </a:ext>
                </a:extLst>
              </a:tr>
              <a:tr h="681246">
                <a:tc>
                  <a:txBody>
                    <a:bodyPr/>
                    <a:lstStyle/>
                    <a:p>
                      <a:pPr marL="0" marR="0" algn="ctr">
                        <a:buNone/>
                      </a:pPr>
                      <a:r>
                        <a:rPr lang="en-US" sz="800" dirty="0">
                          <a:effectLst/>
                        </a:rPr>
                        <a:t>JURISDICTION:</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0" marR="0" algn="just">
                        <a:buNone/>
                      </a:pPr>
                      <a:r>
                        <a:rPr lang="en-US" sz="900" dirty="0">
                          <a:effectLst/>
                          <a:latin typeface="+mj-lt"/>
                        </a:rPr>
                        <a:t>The Business Court has jurisdiction over certain specific categories of commercial cases, where the amount in controversy exceeds $5 million (except in cases involving publicly traded companies), such as securities litigation, derivative proceedings, breaches of fiduciary duties, corporate governance and internal corporate affairs issues, actions arising out of the Texas Business Organizations Code, and commercial transactions in which the parties agree the Business Court has jurisdiction.</a:t>
                      </a:r>
                    </a:p>
                    <a:p>
                      <a:pPr marL="0" marR="0" algn="just">
                        <a:buNone/>
                      </a:pPr>
                      <a:r>
                        <a:rPr lang="en-US" sz="900" dirty="0">
                          <a:effectLst/>
                          <a:latin typeface="+mj-lt"/>
                        </a:rPr>
                        <a:t> </a:t>
                      </a: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1048859102"/>
                  </a:ext>
                </a:extLst>
              </a:tr>
              <a:tr h="396042">
                <a:tc>
                  <a:txBody>
                    <a:bodyPr/>
                    <a:lstStyle/>
                    <a:p>
                      <a:pPr marL="0" marR="0" algn="ctr">
                        <a:buNone/>
                      </a:pPr>
                      <a:r>
                        <a:rPr lang="en-US" sz="800" dirty="0">
                          <a:effectLst/>
                        </a:rPr>
                        <a:t>PROCEDURES:</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0" marR="0" algn="just">
                        <a:buNone/>
                      </a:pPr>
                      <a:r>
                        <a:rPr lang="en-US" sz="900" dirty="0">
                          <a:effectLst/>
                          <a:latin typeface="+mj-lt"/>
                        </a:rPr>
                        <a:t>Same rules and procedures as district courts, except that filing fees are higher (compare $350 district court filing fee to $2,500 Business Court filing fee) and that Business Court must provide a written opinion for dispositive ruling upon request of any party.</a:t>
                      </a:r>
                    </a:p>
                    <a:p>
                      <a:pPr marL="0" marR="0" algn="just">
                        <a:buNone/>
                      </a:pPr>
                      <a:r>
                        <a:rPr lang="en-US" sz="900" dirty="0">
                          <a:effectLst/>
                          <a:latin typeface="+mj-lt"/>
                        </a:rPr>
                        <a:t> </a:t>
                      </a: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2982818507"/>
                  </a:ext>
                </a:extLst>
              </a:tr>
              <a:tr h="436594">
                <a:tc>
                  <a:txBody>
                    <a:bodyPr/>
                    <a:lstStyle/>
                    <a:p>
                      <a:pPr marL="0" marR="0" algn="ctr">
                        <a:buNone/>
                      </a:pPr>
                      <a:r>
                        <a:rPr lang="en-US" sz="800" dirty="0">
                          <a:effectLst/>
                        </a:rPr>
                        <a:t>APPEALS:</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0" marR="0" algn="just">
                        <a:buNone/>
                      </a:pPr>
                      <a:r>
                        <a:rPr lang="en-US" sz="900" dirty="0">
                          <a:effectLst/>
                          <a:latin typeface="+mj-lt"/>
                        </a:rPr>
                        <a:t>Newly created Fifteenth Court of Appeals—based in Austin—has direct appellate review of Business Court decisions, and decisions of Fifteenth Court of Appeals are subject to discretionary appellate review by Supreme Court of Texas.</a:t>
                      </a:r>
                    </a:p>
                    <a:p>
                      <a:pPr marL="0" marR="0" algn="just">
                        <a:buNone/>
                      </a:pPr>
                      <a:r>
                        <a:rPr lang="en-US" sz="900" dirty="0">
                          <a:effectLst/>
                          <a:latin typeface="+mj-lt"/>
                        </a:rPr>
                        <a:t> </a:t>
                      </a: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1842384524"/>
                  </a:ext>
                </a:extLst>
              </a:tr>
              <a:tr h="953745">
                <a:tc>
                  <a:txBody>
                    <a:bodyPr/>
                    <a:lstStyle/>
                    <a:p>
                      <a:pPr marL="0" marR="0" algn="ctr">
                        <a:buNone/>
                      </a:pPr>
                      <a:r>
                        <a:rPr lang="en-US" sz="800" dirty="0">
                          <a:effectLst/>
                        </a:rPr>
                        <a:t>BENEFITS:</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509" marR="47509" marT="0" marB="0" anchor="ctr"/>
                </a:tc>
                <a:tc>
                  <a:txBody>
                    <a:bodyPr/>
                    <a:lstStyle/>
                    <a:p>
                      <a:pPr marL="171450" marR="0" lvl="0" indent="-171450" algn="just">
                        <a:buFont typeface="Arial" panose="020B0604020202020204" pitchFamily="34" charset="0"/>
                        <a:buChar char="•"/>
                      </a:pPr>
                      <a:r>
                        <a:rPr lang="en-US" sz="900" dirty="0">
                          <a:effectLst/>
                          <a:latin typeface="+mj-lt"/>
                        </a:rPr>
                        <a:t>Business Court creates specialized forum to resolve complex commercial disputes in a more predictable manner.</a:t>
                      </a:r>
                    </a:p>
                    <a:p>
                      <a:pPr marL="215900" marR="0" indent="0" algn="just">
                        <a:buFont typeface="Arial" panose="020B0604020202020204" pitchFamily="34" charset="0"/>
                        <a:buNone/>
                      </a:pPr>
                      <a:r>
                        <a:rPr lang="en-US" sz="900" dirty="0">
                          <a:effectLst/>
                          <a:latin typeface="+mj-lt"/>
                        </a:rPr>
                        <a:t> </a:t>
                      </a:r>
                    </a:p>
                    <a:p>
                      <a:pPr marL="171450" marR="0" lvl="0" indent="-171450" algn="just">
                        <a:buFont typeface="Arial" panose="020B0604020202020204" pitchFamily="34" charset="0"/>
                        <a:buChar char="•"/>
                      </a:pPr>
                      <a:r>
                        <a:rPr lang="en-US" sz="900" dirty="0">
                          <a:effectLst/>
                          <a:latin typeface="+mj-lt"/>
                        </a:rPr>
                        <a:t>Cases in both Business Court and District Courts should be resolved more quickly due to Business Court’s limited jurisdiction and District Courts’ caseload being reduced by removing some commercial disputes to Business Court.</a:t>
                      </a:r>
                    </a:p>
                    <a:p>
                      <a:pPr marL="215900" marR="0" indent="0" algn="just">
                        <a:buFont typeface="Arial" panose="020B0604020202020204" pitchFamily="34" charset="0"/>
                        <a:buNone/>
                      </a:pPr>
                      <a:r>
                        <a:rPr lang="en-US" sz="900" dirty="0">
                          <a:effectLst/>
                          <a:latin typeface="+mj-lt"/>
                        </a:rPr>
                        <a:t> </a:t>
                      </a:r>
                    </a:p>
                    <a:p>
                      <a:pPr marL="171450" marR="0" lvl="0" indent="-171450" algn="just">
                        <a:buFont typeface="Arial" panose="020B0604020202020204" pitchFamily="34" charset="0"/>
                        <a:buChar char="•"/>
                      </a:pPr>
                      <a:r>
                        <a:rPr lang="en-US" sz="900" dirty="0">
                          <a:effectLst/>
                          <a:latin typeface="+mj-lt"/>
                        </a:rPr>
                        <a:t>Business Court’s written opinions will provide additional guidance regarding commercial issues under Texas law.</a:t>
                      </a:r>
                    </a:p>
                    <a:p>
                      <a:pPr marL="171450" marR="0" indent="-171450" algn="just">
                        <a:buFont typeface="Arial" panose="020B0604020202020204" pitchFamily="34" charset="0"/>
                        <a:buChar char="•"/>
                      </a:pPr>
                      <a:endParaRPr lang="en-US" sz="900" dirty="0">
                        <a:effectLst/>
                        <a:latin typeface="+mj-lt"/>
                        <a:ea typeface="Calibri" panose="020F0502020204030204" pitchFamily="34" charset="0"/>
                        <a:cs typeface="Times New Roman" panose="02020603050405020304" pitchFamily="18" charset="0"/>
                      </a:endParaRPr>
                    </a:p>
                  </a:txBody>
                  <a:tcPr marL="47509" marR="47509" marT="0" marB="0"/>
                </a:tc>
                <a:extLst>
                  <a:ext uri="{0D108BD9-81ED-4DB2-BD59-A6C34878D82A}">
                    <a16:rowId xmlns:a16="http://schemas.microsoft.com/office/drawing/2014/main" val="2340208457"/>
                  </a:ext>
                </a:extLst>
              </a:tr>
            </a:tbl>
          </a:graphicData>
        </a:graphic>
      </p:graphicFrame>
    </p:spTree>
    <p:extLst>
      <p:ext uri="{BB962C8B-B14F-4D97-AF65-F5344CB8AC3E}">
        <p14:creationId xmlns:p14="http://schemas.microsoft.com/office/powerpoint/2010/main" val="425597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85B5A9-2CF4-E460-1220-2D22A5CCD6CB}"/>
              </a:ext>
            </a:extLst>
          </p:cNvPr>
          <p:cNvSpPr>
            <a:spLocks noGrp="1"/>
          </p:cNvSpPr>
          <p:nvPr>
            <p:ph type="ctrTitle"/>
          </p:nvPr>
        </p:nvSpPr>
        <p:spPr/>
        <p:txBody>
          <a:bodyPr/>
          <a:lstStyle/>
          <a:p>
            <a:r>
              <a:rPr lang="en-US" dirty="0"/>
              <a:t>Legislative Updates</a:t>
            </a:r>
          </a:p>
        </p:txBody>
      </p:sp>
      <p:sp>
        <p:nvSpPr>
          <p:cNvPr id="4" name="Slide Number Placeholder 3">
            <a:extLst>
              <a:ext uri="{FF2B5EF4-FFF2-40B4-BE49-F238E27FC236}">
                <a16:creationId xmlns:a16="http://schemas.microsoft.com/office/drawing/2014/main" id="{A2DA3975-051F-9647-4798-A208A176E5AB}"/>
              </a:ext>
            </a:extLst>
          </p:cNvPr>
          <p:cNvSpPr>
            <a:spLocks noGrp="1"/>
          </p:cNvSpPr>
          <p:nvPr>
            <p:ph type="sldNum" sz="quarter" idx="31"/>
          </p:nvPr>
        </p:nvSpPr>
        <p:spPr/>
        <p:txBody>
          <a:bodyPr/>
          <a:lstStyle/>
          <a:p>
            <a:fld id="{4EEE6AFD-C632-9F49-B771-1F87972A33B3}" type="slidenum">
              <a:rPr lang="en-US" smtClean="0"/>
              <a:pPr/>
              <a:t>18</a:t>
            </a:fld>
            <a:endParaRPr lang="en-US" dirty="0"/>
          </a:p>
        </p:txBody>
      </p:sp>
    </p:spTree>
    <p:extLst>
      <p:ext uri="{BB962C8B-B14F-4D97-AF65-F5344CB8AC3E}">
        <p14:creationId xmlns:p14="http://schemas.microsoft.com/office/powerpoint/2010/main" val="1519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979EF-BE79-12FD-BF71-C45613D2CD3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2DABC-BC40-A8F2-12B8-4FBC466D49AA}"/>
              </a:ext>
            </a:extLst>
          </p:cNvPr>
          <p:cNvSpPr>
            <a:spLocks noGrp="1"/>
          </p:cNvSpPr>
          <p:nvPr>
            <p:ph type="sldNum" sz="quarter" idx="31"/>
          </p:nvPr>
        </p:nvSpPr>
        <p:spPr/>
        <p:txBody>
          <a:bodyPr>
            <a:normAutofit/>
          </a:bodyPr>
          <a:lstStyle/>
          <a:p>
            <a:pPr>
              <a:spcAft>
                <a:spcPts val="600"/>
              </a:spcAft>
            </a:pPr>
            <a:fld id="{4EEE6AFD-C632-9F49-B771-1F87972A33B3}" type="slidenum">
              <a:rPr lang="en-US" smtClean="0"/>
              <a:pPr>
                <a:spcAft>
                  <a:spcPts val="600"/>
                </a:spcAft>
              </a:pPr>
              <a:t>19</a:t>
            </a:fld>
            <a:endParaRPr lang="en-US"/>
          </a:p>
        </p:txBody>
      </p:sp>
      <p:graphicFrame>
        <p:nvGraphicFramePr>
          <p:cNvPr id="2" name="Table 1">
            <a:extLst>
              <a:ext uri="{FF2B5EF4-FFF2-40B4-BE49-F238E27FC236}">
                <a16:creationId xmlns:a16="http://schemas.microsoft.com/office/drawing/2014/main" id="{8921E65B-06D4-2DE3-4638-A434BB4A7213}"/>
              </a:ext>
            </a:extLst>
          </p:cNvPr>
          <p:cNvGraphicFramePr>
            <a:graphicFrameLocks noGrp="1"/>
          </p:cNvGraphicFramePr>
          <p:nvPr>
            <p:extLst>
              <p:ext uri="{D42A27DB-BD31-4B8C-83A1-F6EECF244321}">
                <p14:modId xmlns:p14="http://schemas.microsoft.com/office/powerpoint/2010/main" val="1603653793"/>
              </p:ext>
            </p:extLst>
          </p:nvPr>
        </p:nvGraphicFramePr>
        <p:xfrm>
          <a:off x="372533" y="1086537"/>
          <a:ext cx="8398934" cy="3722529"/>
        </p:xfrm>
        <a:graphic>
          <a:graphicData uri="http://schemas.openxmlformats.org/drawingml/2006/table">
            <a:tbl>
              <a:tblPr firstRow="1" firstCol="1" bandRow="1">
                <a:tableStyleId>{F2DE63D5-997A-4646-A377-4702673A728D}</a:tableStyleId>
              </a:tblPr>
              <a:tblGrid>
                <a:gridCol w="2506708">
                  <a:extLst>
                    <a:ext uri="{9D8B030D-6E8A-4147-A177-3AD203B41FA5}">
                      <a16:colId xmlns:a16="http://schemas.microsoft.com/office/drawing/2014/main" val="2128529808"/>
                    </a:ext>
                  </a:extLst>
                </a:gridCol>
                <a:gridCol w="2803586">
                  <a:extLst>
                    <a:ext uri="{9D8B030D-6E8A-4147-A177-3AD203B41FA5}">
                      <a16:colId xmlns:a16="http://schemas.microsoft.com/office/drawing/2014/main" val="2158733948"/>
                    </a:ext>
                  </a:extLst>
                </a:gridCol>
                <a:gridCol w="3088640">
                  <a:extLst>
                    <a:ext uri="{9D8B030D-6E8A-4147-A177-3AD203B41FA5}">
                      <a16:colId xmlns:a16="http://schemas.microsoft.com/office/drawing/2014/main" val="1334973767"/>
                    </a:ext>
                  </a:extLst>
                </a:gridCol>
              </a:tblGrid>
              <a:tr h="254583">
                <a:tc gridSpan="3">
                  <a:txBody>
                    <a:bodyPr/>
                    <a:lstStyle/>
                    <a:p>
                      <a:pPr marL="0" marR="0" algn="ctr">
                        <a:spcBef>
                          <a:spcPts val="600"/>
                        </a:spcBef>
                        <a:spcAft>
                          <a:spcPts val="600"/>
                        </a:spcAft>
                        <a:buNone/>
                      </a:pPr>
                      <a:r>
                        <a:rPr lang="en-US" sz="1000" dirty="0">
                          <a:effectLst/>
                          <a:latin typeface="+mj-lt"/>
                        </a:rPr>
                        <a:t>Managerial Official Litigation Protections</a:t>
                      </a:r>
                      <a:endParaRPr lang="en-US" sz="1000" dirty="0">
                        <a:effectLst/>
                        <a:latin typeface="+mj-lt"/>
                        <a:ea typeface="Calibri" panose="020F0502020204030204" pitchFamily="34" charset="0"/>
                        <a:cs typeface="Times New Roman" panose="02020603050405020304" pitchFamily="18" charset="0"/>
                      </a:endParaRPr>
                    </a:p>
                  </a:txBody>
                  <a:tcPr marL="56032" marR="56032" marT="0" marB="0" anchor="ctr">
                    <a:lnB w="6350" cap="flat" cmpd="sng" algn="ctr">
                      <a:noFill/>
                      <a:prstDash val="solid"/>
                      <a:miter lim="800000"/>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7669428"/>
                  </a:ext>
                </a:extLst>
              </a:tr>
              <a:tr h="209198">
                <a:tc>
                  <a:txBody>
                    <a:bodyPr/>
                    <a:lstStyle/>
                    <a:p>
                      <a:pPr marL="0" marR="0" algn="ctr">
                        <a:spcBef>
                          <a:spcPts val="600"/>
                        </a:spcBef>
                        <a:spcAft>
                          <a:spcPts val="600"/>
                        </a:spcAft>
                        <a:buNone/>
                      </a:pPr>
                      <a:r>
                        <a:rPr lang="en-US" sz="800" b="1" dirty="0">
                          <a:effectLst/>
                          <a:latin typeface="+mj-lt"/>
                        </a:rPr>
                        <a:t>Topic</a:t>
                      </a:r>
                      <a:endParaRPr lang="en-US" sz="800" b="1" dirty="0">
                        <a:effectLst/>
                        <a:latin typeface="+mj-lt"/>
                        <a:ea typeface="Calibri" panose="020F0502020204030204" pitchFamily="34" charset="0"/>
                        <a:cs typeface="Times New Roman" panose="02020603050405020304" pitchFamily="18" charset="0"/>
                      </a:endParaRPr>
                    </a:p>
                  </a:txBody>
                  <a:tcPr marL="56032" marR="56032"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600"/>
                        </a:spcBef>
                        <a:spcAft>
                          <a:spcPts val="600"/>
                        </a:spcAft>
                        <a:buNone/>
                      </a:pPr>
                      <a:r>
                        <a:rPr lang="en-US" sz="800" b="1" dirty="0">
                          <a:effectLst/>
                          <a:latin typeface="+mj-lt"/>
                        </a:rPr>
                        <a:t>Applicability</a:t>
                      </a:r>
                      <a:endParaRPr lang="en-US" sz="800" b="1" dirty="0">
                        <a:effectLst/>
                        <a:latin typeface="+mj-lt"/>
                        <a:ea typeface="Calibri" panose="020F0502020204030204" pitchFamily="34" charset="0"/>
                        <a:cs typeface="Times New Roman" panose="02020603050405020304" pitchFamily="18" charset="0"/>
                      </a:endParaRPr>
                    </a:p>
                  </a:txBody>
                  <a:tcPr marL="56032" marR="56032"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600"/>
                        </a:spcBef>
                        <a:spcAft>
                          <a:spcPts val="600"/>
                        </a:spcAft>
                        <a:buNone/>
                      </a:pPr>
                      <a:r>
                        <a:rPr lang="en-US" sz="800" b="1" dirty="0">
                          <a:effectLst/>
                          <a:latin typeface="+mj-lt"/>
                        </a:rPr>
                        <a:t>Notes</a:t>
                      </a:r>
                      <a:endParaRPr lang="en-US" sz="800" b="1" dirty="0">
                        <a:effectLst/>
                        <a:latin typeface="+mj-lt"/>
                        <a:ea typeface="Calibri" panose="020F0502020204030204" pitchFamily="34" charset="0"/>
                        <a:cs typeface="Times New Roman" panose="02020603050405020304" pitchFamily="18" charset="0"/>
                      </a:endParaRPr>
                    </a:p>
                  </a:txBody>
                  <a:tcPr marL="56032" marR="56032"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31519097"/>
                  </a:ext>
                </a:extLst>
              </a:tr>
              <a:tr h="1369673">
                <a:tc>
                  <a:txBody>
                    <a:bodyPr/>
                    <a:lstStyle/>
                    <a:p>
                      <a:pPr marL="0" marR="0" algn="ctr">
                        <a:spcBef>
                          <a:spcPts val="600"/>
                        </a:spcBef>
                        <a:spcAft>
                          <a:spcPts val="600"/>
                        </a:spcAft>
                        <a:buNone/>
                      </a:pPr>
                      <a:r>
                        <a:rPr lang="en-US" sz="800" b="0" dirty="0">
                          <a:effectLst/>
                          <a:latin typeface="+mj-lt"/>
                        </a:rPr>
                        <a:t>Codified Business Judgment Rule</a:t>
                      </a:r>
                    </a:p>
                    <a:p>
                      <a:pPr marL="0" marR="0" algn="ctr">
                        <a:spcBef>
                          <a:spcPts val="600"/>
                        </a:spcBef>
                        <a:spcAft>
                          <a:spcPts val="600"/>
                        </a:spcAft>
                        <a:buNone/>
                      </a:pPr>
                      <a:r>
                        <a:rPr lang="en-US" sz="800" b="0" dirty="0">
                          <a:effectLst/>
                          <a:latin typeface="+mj-lt"/>
                        </a:rPr>
                        <a:t>(</a:t>
                      </a:r>
                      <a:r>
                        <a:rPr lang="en-US" sz="800" b="0" dirty="0" err="1">
                          <a:effectLst/>
                          <a:latin typeface="+mj-lt"/>
                        </a:rPr>
                        <a:t>TBOC</a:t>
                      </a:r>
                      <a:r>
                        <a:rPr lang="en-US" sz="800" b="0" dirty="0">
                          <a:effectLst/>
                          <a:latin typeface="+mj-lt"/>
                        </a:rPr>
                        <a:t> §§ 21.419, 101.256 and 153.163 enacted by S.B. 29)</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6350" cap="flat" cmpd="sng" algn="ctr">
                      <a:noFill/>
                      <a:prstDash val="solid"/>
                      <a:miter lim="800000"/>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Corporations, limited partnerships, and limited liability companies that (1) are publicly traded or (2) elect to be governed by codified business judgment rule in their certificates of formation or bylaws, in the case of corporations, company agreements, in the case of limited liability companies, or partnership agreements, in the case of limited partnerships.</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No domestic entity or any of its </a:t>
                      </a:r>
                      <a:r>
                        <a:rPr lang="en-US" sz="800" b="0" dirty="0" err="1">
                          <a:effectLst/>
                          <a:latin typeface="+mj-lt"/>
                        </a:rPr>
                        <a:t>equityholders</a:t>
                      </a:r>
                      <a:r>
                        <a:rPr lang="en-US" sz="800" b="0" dirty="0">
                          <a:effectLst/>
                          <a:latin typeface="+mj-lt"/>
                        </a:rPr>
                        <a:t> will have a claim against any managerial official for any act or omission in their official capacity, unless the claimant can (1) refute assumptions that the managerial official acted in good faith, in accordance with applicable law and the entity’s governing documents, and, for corporations only, on an informed basis and in the entity’s best interests, </a:t>
                      </a:r>
                      <a:r>
                        <a:rPr lang="en-US" sz="800" b="0" i="1" dirty="0">
                          <a:effectLst/>
                          <a:latin typeface="+mj-lt"/>
                        </a:rPr>
                        <a:t>and</a:t>
                      </a:r>
                      <a:r>
                        <a:rPr lang="en-US" sz="800" b="0" dirty="0">
                          <a:effectLst/>
                          <a:latin typeface="+mj-lt"/>
                        </a:rPr>
                        <a:t> (2) prove (a) breach of duty </a:t>
                      </a:r>
                      <a:r>
                        <a:rPr lang="en-US" sz="800" b="0" i="1" dirty="0">
                          <a:effectLst/>
                          <a:latin typeface="+mj-lt"/>
                        </a:rPr>
                        <a:t>and</a:t>
                      </a:r>
                      <a:r>
                        <a:rPr lang="en-US" sz="800" b="0" dirty="0">
                          <a:effectLst/>
                          <a:latin typeface="+mj-lt"/>
                        </a:rPr>
                        <a:t> (b) fraud, intentional misconduct, ultra vires acts, or knowing violations of law in breaching that duty.</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01782640"/>
                  </a:ext>
                </a:extLst>
              </a:tr>
              <a:tr h="672385">
                <a:tc>
                  <a:txBody>
                    <a:bodyPr/>
                    <a:lstStyle/>
                    <a:p>
                      <a:pPr marL="0" marR="0" algn="ctr">
                        <a:spcBef>
                          <a:spcPts val="600"/>
                        </a:spcBef>
                        <a:spcAft>
                          <a:spcPts val="600"/>
                        </a:spcAft>
                        <a:buNone/>
                      </a:pPr>
                      <a:r>
                        <a:rPr lang="en-US" sz="800" b="0" dirty="0">
                          <a:effectLst/>
                          <a:latin typeface="+mj-lt"/>
                        </a:rPr>
                        <a:t>Exculpation of Corporate Officers for Violation of Duty of Care</a:t>
                      </a:r>
                    </a:p>
                    <a:p>
                      <a:pPr marL="0" marR="0" algn="ctr">
                        <a:spcBef>
                          <a:spcPts val="600"/>
                        </a:spcBef>
                        <a:spcAft>
                          <a:spcPts val="600"/>
                        </a:spcAft>
                        <a:buNone/>
                      </a:pPr>
                      <a:r>
                        <a:rPr lang="en-US" sz="800" b="0" dirty="0">
                          <a:effectLst/>
                          <a:latin typeface="+mj-lt"/>
                        </a:rPr>
                        <a:t>(</a:t>
                      </a:r>
                      <a:r>
                        <a:rPr lang="en-US" sz="800" b="0" dirty="0" err="1">
                          <a:effectLst/>
                          <a:latin typeface="+mj-lt"/>
                        </a:rPr>
                        <a:t>TBOC</a:t>
                      </a:r>
                      <a:r>
                        <a:rPr lang="en-US" sz="800" b="0" dirty="0">
                          <a:effectLst/>
                          <a:latin typeface="+mj-lt"/>
                        </a:rPr>
                        <a:t> § 7.001 as amended by S.B. 2411)</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spcBef>
                          <a:spcPts val="600"/>
                        </a:spcBef>
                        <a:spcAft>
                          <a:spcPts val="600"/>
                        </a:spcAft>
                        <a:buNone/>
                      </a:pPr>
                      <a:r>
                        <a:rPr lang="en-US" sz="800" b="0" dirty="0">
                          <a:effectLst/>
                          <a:latin typeface="+mj-lt"/>
                        </a:rPr>
                        <a:t>Corporations</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spcBef>
                          <a:spcPts val="600"/>
                        </a:spcBef>
                        <a:spcAft>
                          <a:spcPts val="600"/>
                        </a:spcAft>
                        <a:buNone/>
                      </a:pPr>
                      <a:r>
                        <a:rPr lang="en-US" sz="800" b="0" dirty="0">
                          <a:effectLst/>
                          <a:latin typeface="+mj-lt"/>
                        </a:rPr>
                        <a:t>Exculpation must be in certificate of formation. </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15731246"/>
                  </a:ext>
                </a:extLst>
              </a:tr>
              <a:tr h="1216690">
                <a:tc>
                  <a:txBody>
                    <a:bodyPr/>
                    <a:lstStyle/>
                    <a:p>
                      <a:pPr marL="0" marR="0" algn="ctr">
                        <a:spcBef>
                          <a:spcPts val="600"/>
                        </a:spcBef>
                        <a:spcAft>
                          <a:spcPts val="600"/>
                        </a:spcAft>
                        <a:buNone/>
                      </a:pPr>
                      <a:r>
                        <a:rPr lang="en-US" sz="800" b="0" dirty="0">
                          <a:effectLst/>
                          <a:latin typeface="+mj-lt"/>
                        </a:rPr>
                        <a:t>Elimination of Fiduciary Duties of Managerial Officials of Partnerships and Limited Liability Companies (including Obligation of Good Faith)</a:t>
                      </a:r>
                    </a:p>
                    <a:p>
                      <a:pPr marL="0" marR="0" algn="ctr">
                        <a:spcBef>
                          <a:spcPts val="600"/>
                        </a:spcBef>
                        <a:spcAft>
                          <a:spcPts val="600"/>
                        </a:spcAft>
                        <a:buNone/>
                      </a:pPr>
                      <a:r>
                        <a:rPr lang="en-US" sz="800" b="0" dirty="0">
                          <a:effectLst/>
                          <a:latin typeface="+mj-lt"/>
                        </a:rPr>
                        <a:t>(</a:t>
                      </a:r>
                      <a:r>
                        <a:rPr lang="en-US" sz="800" b="0" dirty="0" err="1">
                          <a:effectLst/>
                          <a:latin typeface="+mj-lt"/>
                        </a:rPr>
                        <a:t>TBOC</a:t>
                      </a:r>
                      <a:r>
                        <a:rPr lang="en-US" sz="800" b="0" dirty="0">
                          <a:effectLst/>
                          <a:latin typeface="+mj-lt"/>
                        </a:rPr>
                        <a:t> §§ 101.401 and 152.002(e) as amended by S.B. 29)</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spcBef>
                          <a:spcPts val="600"/>
                        </a:spcBef>
                        <a:spcAft>
                          <a:spcPts val="600"/>
                        </a:spcAft>
                        <a:buNone/>
                      </a:pPr>
                      <a:r>
                        <a:rPr lang="en-US" sz="800" b="0" dirty="0">
                          <a:effectLst/>
                          <a:latin typeface="+mj-lt"/>
                        </a:rPr>
                        <a:t>Limited Partnerships; </a:t>
                      </a:r>
                    </a:p>
                    <a:p>
                      <a:pPr marL="0" marR="0" algn="ctr">
                        <a:spcBef>
                          <a:spcPts val="600"/>
                        </a:spcBef>
                        <a:spcAft>
                          <a:spcPts val="600"/>
                        </a:spcAft>
                        <a:buNone/>
                      </a:pPr>
                      <a:r>
                        <a:rPr lang="en-US" sz="800" b="0" dirty="0">
                          <a:effectLst/>
                          <a:latin typeface="+mj-lt"/>
                        </a:rPr>
                        <a:t>Limited Liability Companies</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Elimination must be set forth in partnership agreement or limited liability company agreement, as applicable. </a:t>
                      </a:r>
                      <a:endParaRPr lang="en-US" sz="800" b="0" dirty="0">
                        <a:effectLst/>
                        <a:latin typeface="+mj-lt"/>
                        <a:ea typeface="Calibri" panose="020F0502020204030204" pitchFamily="34" charset="0"/>
                        <a:cs typeface="Times New Roman" panose="02020603050405020304" pitchFamily="18" charset="0"/>
                      </a:endParaRPr>
                    </a:p>
                  </a:txBody>
                  <a:tcPr marL="56032" marR="56032" marT="0" marB="0" anchor="ct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00589868"/>
                  </a:ext>
                </a:extLst>
              </a:tr>
            </a:tbl>
          </a:graphicData>
        </a:graphic>
      </p:graphicFrame>
    </p:spTree>
    <p:extLst>
      <p:ext uri="{BB962C8B-B14F-4D97-AF65-F5344CB8AC3E}">
        <p14:creationId xmlns:p14="http://schemas.microsoft.com/office/powerpoint/2010/main" val="196242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8BDC-E4BC-81A4-223B-CEE9723BB6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46905A-1884-203B-2C02-0F684F46BEE4}"/>
              </a:ext>
            </a:extLst>
          </p:cNvPr>
          <p:cNvSpPr>
            <a:spLocks noGrp="1"/>
          </p:cNvSpPr>
          <p:nvPr>
            <p:ph type="ctrTitle"/>
          </p:nvPr>
        </p:nvSpPr>
        <p:spPr/>
        <p:txBody>
          <a:bodyPr/>
          <a:lstStyle/>
          <a:p>
            <a:r>
              <a:rPr lang="en-US" dirty="0"/>
              <a:t>Texas Legislative Process</a:t>
            </a:r>
          </a:p>
        </p:txBody>
      </p:sp>
      <p:sp>
        <p:nvSpPr>
          <p:cNvPr id="4" name="Slide Number Placeholder 3">
            <a:extLst>
              <a:ext uri="{FF2B5EF4-FFF2-40B4-BE49-F238E27FC236}">
                <a16:creationId xmlns:a16="http://schemas.microsoft.com/office/drawing/2014/main" id="{A2090D7D-1973-1813-4290-8A03EE69F55B}"/>
              </a:ext>
            </a:extLst>
          </p:cNvPr>
          <p:cNvSpPr>
            <a:spLocks noGrp="1"/>
          </p:cNvSpPr>
          <p:nvPr>
            <p:ph type="sldNum" sz="quarter" idx="31"/>
          </p:nvPr>
        </p:nvSpPr>
        <p:spPr/>
        <p:txBody>
          <a:bodyPr/>
          <a:lstStyle/>
          <a:p>
            <a:fld id="{4EEE6AFD-C632-9F49-B771-1F87972A33B3}" type="slidenum">
              <a:rPr lang="en-US" smtClean="0"/>
              <a:pPr/>
              <a:t>2</a:t>
            </a:fld>
            <a:endParaRPr lang="en-US" dirty="0"/>
          </a:p>
        </p:txBody>
      </p:sp>
    </p:spTree>
    <p:extLst>
      <p:ext uri="{BB962C8B-B14F-4D97-AF65-F5344CB8AC3E}">
        <p14:creationId xmlns:p14="http://schemas.microsoft.com/office/powerpoint/2010/main" val="34660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C834F-4BF4-5E27-5BDD-6153A2F5F42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D5BA2-627B-EE9D-C02E-F30F2D30A165}"/>
              </a:ext>
            </a:extLst>
          </p:cNvPr>
          <p:cNvSpPr>
            <a:spLocks noGrp="1"/>
          </p:cNvSpPr>
          <p:nvPr>
            <p:ph type="sldNum" sz="quarter" idx="31"/>
          </p:nvPr>
        </p:nvSpPr>
        <p:spPr/>
        <p:txBody>
          <a:bodyPr>
            <a:normAutofit/>
          </a:bodyPr>
          <a:lstStyle/>
          <a:p>
            <a:pPr>
              <a:spcAft>
                <a:spcPts val="600"/>
              </a:spcAft>
            </a:pPr>
            <a:fld id="{4EEE6AFD-C632-9F49-B771-1F87972A33B3}" type="slidenum">
              <a:rPr lang="en-US" smtClean="0"/>
              <a:pPr>
                <a:spcAft>
                  <a:spcPts val="600"/>
                </a:spcAft>
              </a:pPr>
              <a:t>20</a:t>
            </a:fld>
            <a:endParaRPr lang="en-US"/>
          </a:p>
        </p:txBody>
      </p:sp>
      <p:graphicFrame>
        <p:nvGraphicFramePr>
          <p:cNvPr id="4" name="Table 3">
            <a:extLst>
              <a:ext uri="{FF2B5EF4-FFF2-40B4-BE49-F238E27FC236}">
                <a16:creationId xmlns:a16="http://schemas.microsoft.com/office/drawing/2014/main" id="{52CEE805-38D3-42B0-40E6-E89A740CAF81}"/>
              </a:ext>
            </a:extLst>
          </p:cNvPr>
          <p:cNvGraphicFramePr>
            <a:graphicFrameLocks noGrp="1"/>
          </p:cNvGraphicFramePr>
          <p:nvPr>
            <p:extLst>
              <p:ext uri="{D42A27DB-BD31-4B8C-83A1-F6EECF244321}">
                <p14:modId xmlns:p14="http://schemas.microsoft.com/office/powerpoint/2010/main" val="624422079"/>
              </p:ext>
            </p:extLst>
          </p:nvPr>
        </p:nvGraphicFramePr>
        <p:xfrm>
          <a:off x="382017" y="1115563"/>
          <a:ext cx="8379966" cy="3498036"/>
        </p:xfrm>
        <a:graphic>
          <a:graphicData uri="http://schemas.openxmlformats.org/drawingml/2006/table">
            <a:tbl>
              <a:tblPr firstRow="1" firstCol="1" bandRow="1">
                <a:tableStyleId>{F5AB1C69-6EDB-4FF4-983F-18BD219EF322}</a:tableStyleId>
              </a:tblPr>
              <a:tblGrid>
                <a:gridCol w="2792890">
                  <a:extLst>
                    <a:ext uri="{9D8B030D-6E8A-4147-A177-3AD203B41FA5}">
                      <a16:colId xmlns:a16="http://schemas.microsoft.com/office/drawing/2014/main" val="2784352762"/>
                    </a:ext>
                  </a:extLst>
                </a:gridCol>
                <a:gridCol w="2793538">
                  <a:extLst>
                    <a:ext uri="{9D8B030D-6E8A-4147-A177-3AD203B41FA5}">
                      <a16:colId xmlns:a16="http://schemas.microsoft.com/office/drawing/2014/main" val="2897445566"/>
                    </a:ext>
                  </a:extLst>
                </a:gridCol>
                <a:gridCol w="2793538">
                  <a:extLst>
                    <a:ext uri="{9D8B030D-6E8A-4147-A177-3AD203B41FA5}">
                      <a16:colId xmlns:a16="http://schemas.microsoft.com/office/drawing/2014/main" val="3091735221"/>
                    </a:ext>
                  </a:extLst>
                </a:gridCol>
              </a:tblGrid>
              <a:tr h="302974">
                <a:tc gridSpan="3">
                  <a:txBody>
                    <a:bodyPr/>
                    <a:lstStyle/>
                    <a:p>
                      <a:pPr marL="0" marR="0" algn="ctr">
                        <a:spcBef>
                          <a:spcPts val="600"/>
                        </a:spcBef>
                        <a:spcAft>
                          <a:spcPts val="600"/>
                        </a:spcAft>
                        <a:buNone/>
                      </a:pPr>
                      <a:r>
                        <a:rPr lang="en-US" sz="1000" dirty="0">
                          <a:effectLst/>
                          <a:latin typeface="+mj-lt"/>
                          <a:ea typeface="Calibri" panose="020F0502020204030204" pitchFamily="34" charset="0"/>
                          <a:cs typeface="Times New Roman" panose="02020603050405020304" pitchFamily="18" charset="0"/>
                        </a:rPr>
                        <a:t>Forum, Jury Trial Waiver, and Exclusions from Books and Records Requests</a:t>
                      </a:r>
                    </a:p>
                  </a:txBody>
                  <a:tcPr marL="46457" marR="46457" marT="0" marB="0" anchor="ctr">
                    <a:lnB w="38100" cmpd="sng">
                      <a:noFill/>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550200"/>
                  </a:ext>
                </a:extLst>
              </a:tr>
              <a:tr h="240930">
                <a:tc>
                  <a:txBody>
                    <a:bodyPr/>
                    <a:lstStyle/>
                    <a:p>
                      <a:pPr marL="0" marR="0" algn="ctr">
                        <a:spcBef>
                          <a:spcPts val="600"/>
                        </a:spcBef>
                        <a:spcAft>
                          <a:spcPts val="600"/>
                        </a:spcAft>
                        <a:buNone/>
                      </a:pPr>
                      <a:r>
                        <a:rPr lang="en-US" sz="800" b="1" dirty="0">
                          <a:solidFill>
                            <a:schemeClr val="tx1"/>
                          </a:solidFill>
                          <a:effectLst/>
                          <a:latin typeface="+mj-lt"/>
                        </a:rPr>
                        <a:t>Topic</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Applicability</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Notes</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5847409"/>
                  </a:ext>
                </a:extLst>
              </a:tr>
              <a:tr h="464449">
                <a:tc>
                  <a:txBody>
                    <a:bodyPr/>
                    <a:lstStyle/>
                    <a:p>
                      <a:pPr marL="0" marR="0" algn="ctr">
                        <a:spcBef>
                          <a:spcPts val="600"/>
                        </a:spcBef>
                        <a:spcAft>
                          <a:spcPts val="600"/>
                        </a:spcAft>
                        <a:buNone/>
                      </a:pPr>
                      <a:r>
                        <a:rPr lang="en-US" sz="800" b="0" dirty="0">
                          <a:solidFill>
                            <a:schemeClr val="tx1"/>
                          </a:solidFill>
                          <a:effectLst/>
                          <a:latin typeface="+mj-lt"/>
                        </a:rPr>
                        <a:t>Exclusive Venue in Texas Courts for Internal Entity Claims </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2.115(b) as amended by S.B. 29)</a:t>
                      </a:r>
                    </a:p>
                  </a:txBody>
                  <a:tcPr marL="46457" marR="46457" marT="0" marB="0">
                    <a:lnT w="12700" cmpd="sng">
                      <a:noFill/>
                    </a:lnT>
                    <a:solidFill>
                      <a:schemeClr val="accent3">
                        <a:lumMod val="20000"/>
                        <a:lumOff val="80000"/>
                      </a:schemeClr>
                    </a:solidFill>
                  </a:tcPr>
                </a:tc>
                <a:tc>
                  <a:txBody>
                    <a:bodyPr/>
                    <a:lstStyle/>
                    <a:p>
                      <a:pPr marL="0" marR="0" algn="just">
                        <a:spcBef>
                          <a:spcPts val="600"/>
                        </a:spcBef>
                        <a:spcAft>
                          <a:spcPts val="600"/>
                        </a:spcAft>
                        <a:buNone/>
                      </a:pPr>
                      <a:r>
                        <a:rPr lang="en-US" sz="800" b="0" dirty="0">
                          <a:solidFill>
                            <a:schemeClr val="tx1"/>
                          </a:solidFill>
                          <a:effectLst/>
                          <a:latin typeface="+mj-lt"/>
                        </a:rPr>
                        <a:t>Domestic entities that specify in their governing documents that one or more Texas courts will serve as the exclusive venue for internal entity claims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lnT w="12700" cmpd="sng">
                      <a:noFill/>
                    </a:lnT>
                    <a:solidFill>
                      <a:schemeClr val="accent3">
                        <a:lumMod val="20000"/>
                        <a:lumOff val="80000"/>
                      </a:schemeClr>
                    </a:solidFill>
                  </a:tcPr>
                </a:tc>
                <a:tc>
                  <a:txBody>
                    <a:bodyPr/>
                    <a:lstStyle/>
                    <a:p>
                      <a:pPr marL="0" marR="0" algn="just">
                        <a:spcBef>
                          <a:spcPts val="600"/>
                        </a:spcBef>
                        <a:spcAft>
                          <a:spcPts val="600"/>
                        </a:spcAft>
                        <a:buNone/>
                      </a:pPr>
                      <a:r>
                        <a:rPr lang="en-US" sz="800" b="0" dirty="0">
                          <a:solidFill>
                            <a:schemeClr val="tx1"/>
                          </a:solidFill>
                          <a:effectLst/>
                          <a:latin typeface="+mj-lt"/>
                        </a:rPr>
                        <a:t>“internal entity claims” mean claims based on, arising from, or relating to an entity’s internal affairs, including derivative claims.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lnT w="12700" cmpd="sng">
                      <a:noFill/>
                    </a:lnT>
                    <a:solidFill>
                      <a:schemeClr val="accent3">
                        <a:lumMod val="20000"/>
                        <a:lumOff val="80000"/>
                      </a:schemeClr>
                    </a:solidFill>
                  </a:tcPr>
                </a:tc>
                <a:extLst>
                  <a:ext uri="{0D108BD9-81ED-4DB2-BD59-A6C34878D82A}">
                    <a16:rowId xmlns:a16="http://schemas.microsoft.com/office/drawing/2014/main" val="1352801401"/>
                  </a:ext>
                </a:extLst>
              </a:tr>
              <a:tr h="1666240">
                <a:tc>
                  <a:txBody>
                    <a:bodyPr/>
                    <a:lstStyle/>
                    <a:p>
                      <a:pPr marL="0" marR="0" algn="ctr">
                        <a:spcBef>
                          <a:spcPts val="600"/>
                        </a:spcBef>
                        <a:spcAft>
                          <a:spcPts val="600"/>
                        </a:spcAft>
                        <a:buNone/>
                      </a:pPr>
                      <a:r>
                        <a:rPr lang="en-US" sz="800" b="0" dirty="0">
                          <a:solidFill>
                            <a:schemeClr val="tx1"/>
                          </a:solidFill>
                          <a:effectLst/>
                          <a:latin typeface="+mj-lt"/>
                        </a:rPr>
                        <a:t>Bench Trial for Internal Entity Claims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2.116 enacted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tc>
                  <a:txBody>
                    <a:bodyPr/>
                    <a:lstStyle/>
                    <a:p>
                      <a:pPr marL="0" marR="0" algn="just">
                        <a:spcBef>
                          <a:spcPts val="600"/>
                        </a:spcBef>
                        <a:spcAft>
                          <a:spcPts val="600"/>
                        </a:spcAft>
                        <a:buNone/>
                      </a:pPr>
                      <a:r>
                        <a:rPr lang="en-US" sz="800" b="0" dirty="0">
                          <a:solidFill>
                            <a:schemeClr val="tx1"/>
                          </a:solidFill>
                          <a:effectLst/>
                          <a:latin typeface="+mj-lt"/>
                        </a:rPr>
                        <a:t>Domestic entities that waive in their governing documents the right to trial by jury concerning internal entity claims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tc>
                  <a:txBody>
                    <a:bodyPr/>
                    <a:lstStyle/>
                    <a:p>
                      <a:pPr marL="0" marR="0" algn="just">
                        <a:spcBef>
                          <a:spcPts val="600"/>
                        </a:spcBef>
                        <a:spcAft>
                          <a:spcPts val="600"/>
                        </a:spcAft>
                        <a:buNone/>
                      </a:pPr>
                      <a:r>
                        <a:rPr lang="en-US" sz="800" b="0" dirty="0" err="1">
                          <a:solidFill>
                            <a:schemeClr val="tx1"/>
                          </a:solidFill>
                          <a:effectLst/>
                          <a:latin typeface="+mj-lt"/>
                        </a:rPr>
                        <a:t>TBOC</a:t>
                      </a:r>
                      <a:r>
                        <a:rPr lang="en-US" sz="800" b="0" dirty="0">
                          <a:solidFill>
                            <a:schemeClr val="tx1"/>
                          </a:solidFill>
                          <a:effectLst/>
                          <a:latin typeface="+mj-lt"/>
                        </a:rPr>
                        <a:t> Section 2.116(c) specifies that waiver is enforceable regardless of whether applicable governing document is signed by the members, owners, officers, or governing persons.  </a:t>
                      </a:r>
                    </a:p>
                    <a:p>
                      <a:pPr marL="0" marR="0" algn="just">
                        <a:spcBef>
                          <a:spcPts val="600"/>
                        </a:spcBef>
                        <a:spcAft>
                          <a:spcPts val="600"/>
                        </a:spcAft>
                        <a:buNone/>
                      </a:pPr>
                      <a:r>
                        <a:rPr lang="en-US" sz="800" b="0" dirty="0" err="1">
                          <a:solidFill>
                            <a:schemeClr val="tx1"/>
                          </a:solidFill>
                          <a:effectLst/>
                          <a:latin typeface="+mj-lt"/>
                        </a:rPr>
                        <a:t>TBOC</a:t>
                      </a:r>
                      <a:r>
                        <a:rPr lang="en-US" sz="800" b="0" dirty="0">
                          <a:solidFill>
                            <a:schemeClr val="tx1"/>
                          </a:solidFill>
                          <a:effectLst/>
                          <a:latin typeface="+mj-lt"/>
                        </a:rPr>
                        <a:t> Section 2.116(d) states that person asserting an internal entity claim “knowingly waived” right to trial by jury if the person: (1) voted for or affirmatively ratified the governing document containing the waiver or (2) acquired or continued to hold an equity security of the domestic entity following adoption of the waiver.  </a:t>
                      </a:r>
                    </a:p>
                    <a:p>
                      <a:pPr marL="0" marR="0" algn="just">
                        <a:spcBef>
                          <a:spcPts val="600"/>
                        </a:spcBef>
                        <a:spcAft>
                          <a:spcPts val="600"/>
                        </a:spcAft>
                        <a:buNone/>
                      </a:pPr>
                      <a:r>
                        <a:rPr lang="en-US" sz="800" b="0" dirty="0">
                          <a:solidFill>
                            <a:schemeClr val="tx1"/>
                          </a:solidFill>
                          <a:effectLst/>
                          <a:latin typeface="+mj-lt"/>
                        </a:rPr>
                        <a:t>Constitutional challenges possible.</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extLst>
                  <a:ext uri="{0D108BD9-81ED-4DB2-BD59-A6C34878D82A}">
                    <a16:rowId xmlns:a16="http://schemas.microsoft.com/office/drawing/2014/main" val="163571747"/>
                  </a:ext>
                </a:extLst>
              </a:tr>
              <a:tr h="823443">
                <a:tc>
                  <a:txBody>
                    <a:bodyPr/>
                    <a:lstStyle/>
                    <a:p>
                      <a:pPr marL="0" marR="0" algn="ctr">
                        <a:spcBef>
                          <a:spcPts val="600"/>
                        </a:spcBef>
                        <a:spcAft>
                          <a:spcPts val="600"/>
                        </a:spcAft>
                        <a:buNone/>
                      </a:pPr>
                      <a:r>
                        <a:rPr lang="en-US" sz="800" b="0">
                          <a:solidFill>
                            <a:schemeClr val="tx1"/>
                          </a:solidFill>
                          <a:effectLst/>
                          <a:latin typeface="+mj-lt"/>
                        </a:rPr>
                        <a:t>Emails, Texts, and Social Media Communications Excluded from Books and Records Requests (unless they effect action by relevant domestic entity)</a:t>
                      </a:r>
                    </a:p>
                    <a:p>
                      <a:pPr marL="0" marR="0" algn="ctr">
                        <a:spcBef>
                          <a:spcPts val="600"/>
                        </a:spcBef>
                        <a:spcAft>
                          <a:spcPts val="600"/>
                        </a:spcAft>
                        <a:buNone/>
                      </a:pPr>
                      <a:r>
                        <a:rPr lang="en-US" sz="800" b="0">
                          <a:solidFill>
                            <a:schemeClr val="tx1"/>
                          </a:solidFill>
                          <a:effectLst/>
                          <a:latin typeface="+mj-lt"/>
                        </a:rPr>
                        <a:t>(TBOC §§ 21.218(b), 101.502(a) and 153.552(a) as amended by S.B. 29)</a:t>
                      </a:r>
                      <a:endParaRPr lang="en-US" sz="800" b="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tc>
                  <a:txBody>
                    <a:bodyPr/>
                    <a:lstStyle/>
                    <a:p>
                      <a:pPr marL="0" marR="0" algn="ctr">
                        <a:spcBef>
                          <a:spcPts val="600"/>
                        </a:spcBef>
                        <a:spcAft>
                          <a:spcPts val="600"/>
                        </a:spcAft>
                        <a:buNone/>
                      </a:pPr>
                      <a:r>
                        <a:rPr lang="en-US" sz="800" b="0">
                          <a:solidFill>
                            <a:schemeClr val="tx1"/>
                          </a:solidFill>
                          <a:effectLst/>
                          <a:latin typeface="+mj-lt"/>
                        </a:rPr>
                        <a:t>Corporations; Limited Partnerships;</a:t>
                      </a:r>
                    </a:p>
                    <a:p>
                      <a:pPr marL="0" marR="0" algn="ctr">
                        <a:spcBef>
                          <a:spcPts val="600"/>
                        </a:spcBef>
                        <a:spcAft>
                          <a:spcPts val="600"/>
                        </a:spcAft>
                        <a:buNone/>
                      </a:pPr>
                      <a:r>
                        <a:rPr lang="en-US" sz="800" b="0">
                          <a:solidFill>
                            <a:schemeClr val="tx1"/>
                          </a:solidFill>
                          <a:effectLst/>
                          <a:latin typeface="+mj-lt"/>
                        </a:rPr>
                        <a:t>Limited Liability Companies</a:t>
                      </a:r>
                      <a:endParaRPr lang="en-US" sz="800" b="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tc>
                  <a:txBody>
                    <a:bodyPr/>
                    <a:lstStyle/>
                    <a:p>
                      <a:pPr marL="0" marR="0" algn="ctr">
                        <a:spcBef>
                          <a:spcPts val="600"/>
                        </a:spcBef>
                        <a:spcAft>
                          <a:spcPts val="600"/>
                        </a:spcAft>
                        <a:buNone/>
                      </a:pPr>
                      <a:r>
                        <a:rPr lang="en-US" sz="800" b="0" dirty="0">
                          <a:solidFill>
                            <a:schemeClr val="tx1"/>
                          </a:solidFill>
                          <a:effectLst/>
                          <a:latin typeface="+mj-lt"/>
                        </a:rPr>
                        <a:t> </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46457" marR="46457" marT="0" marB="0">
                    <a:solidFill>
                      <a:schemeClr val="accent3">
                        <a:lumMod val="20000"/>
                        <a:lumOff val="80000"/>
                      </a:schemeClr>
                    </a:solidFill>
                  </a:tcPr>
                </a:tc>
                <a:extLst>
                  <a:ext uri="{0D108BD9-81ED-4DB2-BD59-A6C34878D82A}">
                    <a16:rowId xmlns:a16="http://schemas.microsoft.com/office/drawing/2014/main" val="85934797"/>
                  </a:ext>
                </a:extLst>
              </a:tr>
            </a:tbl>
          </a:graphicData>
        </a:graphic>
      </p:graphicFrame>
    </p:spTree>
    <p:extLst>
      <p:ext uri="{BB962C8B-B14F-4D97-AF65-F5344CB8AC3E}">
        <p14:creationId xmlns:p14="http://schemas.microsoft.com/office/powerpoint/2010/main" val="27201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CB3A19-3DE7-48FF-66EB-9A519D30AA25}"/>
              </a:ext>
            </a:extLst>
          </p:cNvPr>
          <p:cNvSpPr>
            <a:spLocks noGrp="1"/>
          </p:cNvSpPr>
          <p:nvPr>
            <p:ph type="sldNum" sz="quarter" idx="31"/>
          </p:nvPr>
        </p:nvSpPr>
        <p:spPr/>
        <p:txBody>
          <a:bodyPr/>
          <a:lstStyle/>
          <a:p>
            <a:fld id="{4EEE6AFD-C632-9F49-B771-1F87972A33B3}" type="slidenum">
              <a:rPr lang="en-US" smtClean="0"/>
              <a:pPr/>
              <a:t>21</a:t>
            </a:fld>
            <a:endParaRPr lang="en-US" dirty="0"/>
          </a:p>
        </p:txBody>
      </p:sp>
      <p:graphicFrame>
        <p:nvGraphicFramePr>
          <p:cNvPr id="4" name="Table 3">
            <a:extLst>
              <a:ext uri="{FF2B5EF4-FFF2-40B4-BE49-F238E27FC236}">
                <a16:creationId xmlns:a16="http://schemas.microsoft.com/office/drawing/2014/main" id="{7FFDACB8-4B16-2908-B2B3-F65C71CFA3CA}"/>
              </a:ext>
            </a:extLst>
          </p:cNvPr>
          <p:cNvGraphicFramePr>
            <a:graphicFrameLocks noGrp="1"/>
          </p:cNvGraphicFramePr>
          <p:nvPr>
            <p:extLst>
              <p:ext uri="{D42A27DB-BD31-4B8C-83A1-F6EECF244321}">
                <p14:modId xmlns:p14="http://schemas.microsoft.com/office/powerpoint/2010/main" val="4050962206"/>
              </p:ext>
            </p:extLst>
          </p:nvPr>
        </p:nvGraphicFramePr>
        <p:xfrm>
          <a:off x="407755" y="944469"/>
          <a:ext cx="8417898" cy="3891000"/>
        </p:xfrm>
        <a:graphic>
          <a:graphicData uri="http://schemas.openxmlformats.org/drawingml/2006/table">
            <a:tbl>
              <a:tblPr firstRow="1" firstCol="1" bandRow="1">
                <a:tableStyleId>{F5AB1C69-6EDB-4FF4-983F-18BD219EF322}</a:tableStyleId>
              </a:tblPr>
              <a:tblGrid>
                <a:gridCol w="2805532">
                  <a:extLst>
                    <a:ext uri="{9D8B030D-6E8A-4147-A177-3AD203B41FA5}">
                      <a16:colId xmlns:a16="http://schemas.microsoft.com/office/drawing/2014/main" val="1285082992"/>
                    </a:ext>
                  </a:extLst>
                </a:gridCol>
                <a:gridCol w="2806183">
                  <a:extLst>
                    <a:ext uri="{9D8B030D-6E8A-4147-A177-3AD203B41FA5}">
                      <a16:colId xmlns:a16="http://schemas.microsoft.com/office/drawing/2014/main" val="1623662119"/>
                    </a:ext>
                  </a:extLst>
                </a:gridCol>
                <a:gridCol w="2806183">
                  <a:extLst>
                    <a:ext uri="{9D8B030D-6E8A-4147-A177-3AD203B41FA5}">
                      <a16:colId xmlns:a16="http://schemas.microsoft.com/office/drawing/2014/main" val="2900981223"/>
                    </a:ext>
                  </a:extLst>
                </a:gridCol>
              </a:tblGrid>
              <a:tr h="217781">
                <a:tc gridSpan="3">
                  <a:txBody>
                    <a:bodyPr/>
                    <a:lstStyle/>
                    <a:p>
                      <a:pPr marL="0" marR="0" algn="ctr">
                        <a:spcBef>
                          <a:spcPts val="600"/>
                        </a:spcBef>
                        <a:spcAft>
                          <a:spcPts val="600"/>
                        </a:spcAft>
                        <a:buNone/>
                      </a:pPr>
                      <a:r>
                        <a:rPr lang="en-US" sz="1000" dirty="0">
                          <a:effectLst/>
                          <a:latin typeface="+mj-lt"/>
                          <a:ea typeface="Calibri" panose="020F0502020204030204" pitchFamily="34" charset="0"/>
                          <a:cs typeface="Times New Roman" panose="02020603050405020304" pitchFamily="18" charset="0"/>
                        </a:rPr>
                        <a:t>Derivative Litigation Reform</a:t>
                      </a:r>
                    </a:p>
                  </a:txBody>
                  <a:tcPr marL="34953" marR="3495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8033851"/>
                  </a:ext>
                </a:extLst>
              </a:tr>
              <a:tr h="211735">
                <a:tc>
                  <a:txBody>
                    <a:bodyPr/>
                    <a:lstStyle/>
                    <a:p>
                      <a:pPr marL="0" marR="0" algn="ctr">
                        <a:spcBef>
                          <a:spcPts val="600"/>
                        </a:spcBef>
                        <a:spcAft>
                          <a:spcPts val="600"/>
                        </a:spcAft>
                        <a:buNone/>
                      </a:pPr>
                      <a:r>
                        <a:rPr lang="en-US" sz="800" b="1" dirty="0">
                          <a:solidFill>
                            <a:schemeClr val="tx1"/>
                          </a:solidFill>
                          <a:effectLst/>
                          <a:latin typeface="+mj-lt"/>
                        </a:rPr>
                        <a:t>Topic</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nchor="ctr">
                    <a:lnR w="12700" cmpd="sng">
                      <a:noFill/>
                    </a:lnR>
                    <a:lnT w="38100" cmpd="sng">
                      <a:noFill/>
                    </a:lnT>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Applicability</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Notes</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6769959"/>
                  </a:ext>
                </a:extLst>
              </a:tr>
              <a:tr h="664788">
                <a:tc>
                  <a:txBody>
                    <a:bodyPr/>
                    <a:lstStyle/>
                    <a:p>
                      <a:pPr marL="0" marR="0" algn="ctr">
                        <a:spcBef>
                          <a:spcPts val="600"/>
                        </a:spcBef>
                        <a:spcAft>
                          <a:spcPts val="600"/>
                        </a:spcAft>
                        <a:buNone/>
                      </a:pPr>
                      <a:r>
                        <a:rPr lang="en-US" sz="800" b="0" dirty="0">
                          <a:solidFill>
                            <a:schemeClr val="tx1"/>
                          </a:solidFill>
                          <a:effectLst/>
                          <a:latin typeface="+mj-lt"/>
                        </a:rPr>
                        <a:t>Ownership Threshold to Initiate Derivative Proceedings </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21.552(a) as amended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effectLst/>
                          <a:latin typeface="+mj-lt"/>
                        </a:rPr>
                        <a:t>Publicly traded corporations</a:t>
                      </a: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Privately held corporations with 500 or more shareholders (when proceeding is initiated) that have elected to be governed by codified business judgment rule </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lnT w="12700" cmpd="sng">
                      <a:noFill/>
                    </a:lnT>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Corporations must specify in their governing documents a minimum ownership percentage to initiate derivative litigation (not to exceed 3% of outstanding shares).</a:t>
                      </a:r>
                    </a:p>
                    <a:p>
                      <a:pPr marL="0" marR="0" algn="just">
                        <a:spcBef>
                          <a:spcPts val="600"/>
                        </a:spcBef>
                        <a:spcAft>
                          <a:spcPts val="600"/>
                        </a:spcAft>
                        <a:buNone/>
                      </a:pPr>
                      <a:r>
                        <a:rPr lang="en-US" sz="800" b="0" dirty="0">
                          <a:effectLst/>
                          <a:latin typeface="+mj-lt"/>
                        </a:rPr>
                        <a:t> </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lnT w="12700" cmpd="sng">
                      <a:noFill/>
                    </a:lnT>
                    <a:solidFill>
                      <a:schemeClr val="accent3">
                        <a:lumMod val="20000"/>
                        <a:lumOff val="80000"/>
                      </a:schemeClr>
                    </a:solidFill>
                  </a:tcPr>
                </a:tc>
                <a:extLst>
                  <a:ext uri="{0D108BD9-81ED-4DB2-BD59-A6C34878D82A}">
                    <a16:rowId xmlns:a16="http://schemas.microsoft.com/office/drawing/2014/main" val="3842249881"/>
                  </a:ext>
                </a:extLst>
              </a:tr>
              <a:tr h="581124">
                <a:tc>
                  <a:txBody>
                    <a:bodyPr/>
                    <a:lstStyle/>
                    <a:p>
                      <a:pPr marL="0" marR="0" algn="ctr">
                        <a:spcBef>
                          <a:spcPts val="600"/>
                        </a:spcBef>
                        <a:spcAft>
                          <a:spcPts val="600"/>
                        </a:spcAft>
                        <a:buNone/>
                      </a:pPr>
                      <a:r>
                        <a:rPr lang="en-US" sz="800" b="0" dirty="0">
                          <a:solidFill>
                            <a:schemeClr val="tx1"/>
                          </a:solidFill>
                          <a:effectLst/>
                          <a:latin typeface="+mj-lt"/>
                        </a:rPr>
                        <a:t>No Books and Records Inspection Rights in Derivative Litigation or Civil Lawsuits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21.218(b) as amended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effectLst/>
                          <a:latin typeface="+mj-lt"/>
                        </a:rPr>
                        <a:t>Publicly traded corporations</a:t>
                      </a: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Privately held corporations that have elected to be governed by codified business judgment rule</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Does not </a:t>
                      </a:r>
                      <a:r>
                        <a:rPr lang="en-US" sz="800" b="0" kern="1200" dirty="0">
                          <a:solidFill>
                            <a:schemeClr val="dk1"/>
                          </a:solidFill>
                          <a:effectLst/>
                          <a:latin typeface="+mj-lt"/>
                          <a:ea typeface="+mn-ea"/>
                          <a:cs typeface="+mn-cs"/>
                        </a:rPr>
                        <a:t>impair right to obtain discovery of records from the corporation in a civil lawsuit or derivative proceeding</a:t>
                      </a:r>
                    </a:p>
                  </a:txBody>
                  <a:tcPr marL="34953" marR="34953" marT="0" marB="0">
                    <a:solidFill>
                      <a:schemeClr val="accent3">
                        <a:lumMod val="20000"/>
                        <a:lumOff val="80000"/>
                      </a:schemeClr>
                    </a:solidFill>
                  </a:tcPr>
                </a:tc>
                <a:extLst>
                  <a:ext uri="{0D108BD9-81ED-4DB2-BD59-A6C34878D82A}">
                    <a16:rowId xmlns:a16="http://schemas.microsoft.com/office/drawing/2014/main" val="3135796483"/>
                  </a:ext>
                </a:extLst>
              </a:tr>
              <a:tr h="312757">
                <a:tc>
                  <a:txBody>
                    <a:bodyPr/>
                    <a:lstStyle/>
                    <a:p>
                      <a:pPr marL="0" marR="0" algn="ctr">
                        <a:spcBef>
                          <a:spcPts val="600"/>
                        </a:spcBef>
                        <a:spcAft>
                          <a:spcPts val="600"/>
                        </a:spcAft>
                        <a:buNone/>
                      </a:pPr>
                      <a:r>
                        <a:rPr lang="en-US" sz="800" b="0" dirty="0">
                          <a:solidFill>
                            <a:schemeClr val="tx1"/>
                          </a:solidFill>
                          <a:effectLst/>
                          <a:latin typeface="+mj-lt"/>
                        </a:rPr>
                        <a:t>No Attorneys’ Fees in Disclosure-Only Settlements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21.561(c), 101.461(c) and 153.411(c) enacted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0" marR="0" indent="0" algn="ctr">
                        <a:spcBef>
                          <a:spcPts val="600"/>
                        </a:spcBef>
                        <a:spcAft>
                          <a:spcPts val="600"/>
                        </a:spcAft>
                        <a:buFont typeface="Arial" panose="020B0604020202020204" pitchFamily="34" charset="0"/>
                        <a:buNone/>
                      </a:pPr>
                      <a:r>
                        <a:rPr lang="en-US" sz="800" b="0" dirty="0">
                          <a:effectLst/>
                          <a:latin typeface="+mj-lt"/>
                        </a:rPr>
                        <a:t>Corporations; Limited Partnerships; </a:t>
                      </a:r>
                    </a:p>
                    <a:p>
                      <a:pPr marL="0" marR="0" indent="0" algn="ctr">
                        <a:spcBef>
                          <a:spcPts val="600"/>
                        </a:spcBef>
                        <a:spcAft>
                          <a:spcPts val="600"/>
                        </a:spcAft>
                        <a:buFont typeface="Arial" panose="020B0604020202020204" pitchFamily="34" charset="0"/>
                        <a:buNone/>
                      </a:pPr>
                      <a:r>
                        <a:rPr lang="en-US" sz="800" b="0" dirty="0">
                          <a:effectLst/>
                          <a:latin typeface="+mj-lt"/>
                        </a:rPr>
                        <a:t>Limited Liability Companies</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0" marR="0" algn="just">
                        <a:spcBef>
                          <a:spcPts val="600"/>
                        </a:spcBef>
                        <a:spcAft>
                          <a:spcPts val="600"/>
                        </a:spcAft>
                        <a:buNone/>
                      </a:pPr>
                      <a:r>
                        <a:rPr lang="en-US" sz="800" b="0" dirty="0">
                          <a:effectLst/>
                          <a:latin typeface="+mj-lt"/>
                        </a:rPr>
                        <a:t> </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extLst>
                  <a:ext uri="{0D108BD9-81ED-4DB2-BD59-A6C34878D82A}">
                    <a16:rowId xmlns:a16="http://schemas.microsoft.com/office/drawing/2014/main" val="1212319720"/>
                  </a:ext>
                </a:extLst>
              </a:tr>
              <a:tr h="1484231">
                <a:tc>
                  <a:txBody>
                    <a:bodyPr/>
                    <a:lstStyle/>
                    <a:p>
                      <a:pPr marL="0" marR="0" algn="ctr">
                        <a:spcBef>
                          <a:spcPts val="600"/>
                        </a:spcBef>
                        <a:spcAft>
                          <a:spcPts val="600"/>
                        </a:spcAft>
                        <a:buNone/>
                      </a:pPr>
                      <a:endParaRPr lang="en-US" sz="100" b="0" dirty="0">
                        <a:solidFill>
                          <a:schemeClr val="tx1"/>
                        </a:solidFill>
                        <a:effectLst/>
                        <a:latin typeface="+mj-lt"/>
                      </a:endParaRPr>
                    </a:p>
                    <a:p>
                      <a:pPr marL="0" marR="0" algn="ctr">
                        <a:spcBef>
                          <a:spcPts val="600"/>
                        </a:spcBef>
                        <a:spcAft>
                          <a:spcPts val="600"/>
                        </a:spcAft>
                        <a:buNone/>
                      </a:pPr>
                      <a:r>
                        <a:rPr lang="en-US" sz="800" b="0" dirty="0">
                          <a:solidFill>
                            <a:schemeClr val="tx1"/>
                          </a:solidFill>
                          <a:effectLst/>
                          <a:latin typeface="+mj-lt"/>
                        </a:rPr>
                        <a:t>Novel Mechanism to Predetermine Director Independence</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21.4161 and 21.554 enacted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endParaRPr lang="en-US" sz="100" b="0" dirty="0">
                        <a:effectLst/>
                        <a:latin typeface="+mj-lt"/>
                      </a:endParaRP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Publicly traded corporations</a:t>
                      </a: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Privately held corporations that have elected to be governed by codified business judgment rule</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endParaRPr lang="en-US" sz="100" b="0" dirty="0">
                        <a:effectLst/>
                        <a:latin typeface="+mj-lt"/>
                      </a:endParaRP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Applies to committees established to evaluate:</a:t>
                      </a:r>
                    </a:p>
                    <a:p>
                      <a:pPr marL="628650" marR="0" lvl="1" indent="-171450" algn="just">
                        <a:spcBef>
                          <a:spcPts val="600"/>
                        </a:spcBef>
                        <a:spcAft>
                          <a:spcPts val="600"/>
                        </a:spcAft>
                        <a:buFont typeface="Courier New" panose="02070309020205020404" pitchFamily="49" charset="0"/>
                        <a:buChar char="o"/>
                      </a:pPr>
                      <a:r>
                        <a:rPr lang="en-US" sz="800" b="0" dirty="0">
                          <a:effectLst/>
                          <a:latin typeface="+mj-lt"/>
                        </a:rPr>
                        <a:t>transactions with a director, officer, or controlling shareholder; and</a:t>
                      </a:r>
                    </a:p>
                    <a:p>
                      <a:pPr marL="628650" marR="0" lvl="1" indent="-171450" algn="just">
                        <a:spcBef>
                          <a:spcPts val="600"/>
                        </a:spcBef>
                        <a:spcAft>
                          <a:spcPts val="600"/>
                        </a:spcAft>
                        <a:buFont typeface="Courier New" panose="02070309020205020404" pitchFamily="49" charset="0"/>
                        <a:buChar char="o"/>
                      </a:pPr>
                      <a:r>
                        <a:rPr lang="en-US" sz="800" b="0" dirty="0">
                          <a:effectLst/>
                          <a:latin typeface="+mj-lt"/>
                        </a:rPr>
                        <a:t>how to proceed regarding allegations asserted in derivative proceedings.</a:t>
                      </a:r>
                    </a:p>
                    <a:p>
                      <a:pPr marL="171450" marR="0" lvl="0" indent="-171450" algn="just">
                        <a:spcBef>
                          <a:spcPts val="600"/>
                        </a:spcBef>
                        <a:spcAft>
                          <a:spcPts val="600"/>
                        </a:spcAft>
                        <a:buFont typeface="Arial" panose="020B0604020202020204" pitchFamily="34" charset="0"/>
                        <a:buChar char="•"/>
                      </a:pPr>
                      <a:r>
                        <a:rPr lang="en-US" sz="800" b="0" dirty="0">
                          <a:effectLst/>
                          <a:latin typeface="+mj-lt"/>
                        </a:rPr>
                        <a:t>Court’s finding is “dispositive” absent facts, not presented to the court, constituting evidence sufficient to prove a director is not independent and disinterested.</a:t>
                      </a:r>
                      <a:endParaRPr lang="en-US" sz="800" b="0" dirty="0">
                        <a:effectLst/>
                        <a:latin typeface="+mj-lt"/>
                        <a:ea typeface="Calibri" panose="020F0502020204030204" pitchFamily="34" charset="0"/>
                        <a:cs typeface="Times New Roman" panose="02020603050405020304" pitchFamily="18" charset="0"/>
                      </a:endParaRPr>
                    </a:p>
                  </a:txBody>
                  <a:tcPr marL="34953" marR="34953" marT="0" marB="0">
                    <a:solidFill>
                      <a:schemeClr val="accent3">
                        <a:lumMod val="20000"/>
                        <a:lumOff val="80000"/>
                      </a:schemeClr>
                    </a:solidFill>
                  </a:tcPr>
                </a:tc>
                <a:extLst>
                  <a:ext uri="{0D108BD9-81ED-4DB2-BD59-A6C34878D82A}">
                    <a16:rowId xmlns:a16="http://schemas.microsoft.com/office/drawing/2014/main" val="3526245096"/>
                  </a:ext>
                </a:extLst>
              </a:tr>
            </a:tbl>
          </a:graphicData>
        </a:graphic>
      </p:graphicFrame>
    </p:spTree>
    <p:extLst>
      <p:ext uri="{BB962C8B-B14F-4D97-AF65-F5344CB8AC3E}">
        <p14:creationId xmlns:p14="http://schemas.microsoft.com/office/powerpoint/2010/main" val="380309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683AB0-D590-5E55-25C2-5DA3727104EB}"/>
              </a:ext>
            </a:extLst>
          </p:cNvPr>
          <p:cNvSpPr>
            <a:spLocks noGrp="1"/>
          </p:cNvSpPr>
          <p:nvPr>
            <p:ph type="sldNum" sz="quarter" idx="31"/>
          </p:nvPr>
        </p:nvSpPr>
        <p:spPr/>
        <p:txBody>
          <a:bodyPr/>
          <a:lstStyle/>
          <a:p>
            <a:fld id="{4EEE6AFD-C632-9F49-B771-1F87972A33B3}" type="slidenum">
              <a:rPr lang="en-US" smtClean="0"/>
              <a:pPr/>
              <a:t>22</a:t>
            </a:fld>
            <a:endParaRPr lang="en-US" dirty="0"/>
          </a:p>
        </p:txBody>
      </p:sp>
      <p:graphicFrame>
        <p:nvGraphicFramePr>
          <p:cNvPr id="4" name="Table 3">
            <a:extLst>
              <a:ext uri="{FF2B5EF4-FFF2-40B4-BE49-F238E27FC236}">
                <a16:creationId xmlns:a16="http://schemas.microsoft.com/office/drawing/2014/main" id="{AB559C76-4675-0B0B-3630-0287D0789510}"/>
              </a:ext>
            </a:extLst>
          </p:cNvPr>
          <p:cNvGraphicFramePr>
            <a:graphicFrameLocks noGrp="1"/>
          </p:cNvGraphicFramePr>
          <p:nvPr>
            <p:extLst>
              <p:ext uri="{D42A27DB-BD31-4B8C-83A1-F6EECF244321}">
                <p14:modId xmlns:p14="http://schemas.microsoft.com/office/powerpoint/2010/main" val="2052172573"/>
              </p:ext>
            </p:extLst>
          </p:nvPr>
        </p:nvGraphicFramePr>
        <p:xfrm>
          <a:off x="409839" y="1066279"/>
          <a:ext cx="8324321" cy="3783129"/>
        </p:xfrm>
        <a:graphic>
          <a:graphicData uri="http://schemas.openxmlformats.org/drawingml/2006/table">
            <a:tbl>
              <a:tblPr firstRow="1" firstCol="1" bandRow="1">
                <a:tableStyleId>{F5AB1C69-6EDB-4FF4-983F-18BD219EF322}</a:tableStyleId>
              </a:tblPr>
              <a:tblGrid>
                <a:gridCol w="2774345">
                  <a:extLst>
                    <a:ext uri="{9D8B030D-6E8A-4147-A177-3AD203B41FA5}">
                      <a16:colId xmlns:a16="http://schemas.microsoft.com/office/drawing/2014/main" val="2238486121"/>
                    </a:ext>
                  </a:extLst>
                </a:gridCol>
                <a:gridCol w="2774988">
                  <a:extLst>
                    <a:ext uri="{9D8B030D-6E8A-4147-A177-3AD203B41FA5}">
                      <a16:colId xmlns:a16="http://schemas.microsoft.com/office/drawing/2014/main" val="174411956"/>
                    </a:ext>
                  </a:extLst>
                </a:gridCol>
                <a:gridCol w="2774988">
                  <a:extLst>
                    <a:ext uri="{9D8B030D-6E8A-4147-A177-3AD203B41FA5}">
                      <a16:colId xmlns:a16="http://schemas.microsoft.com/office/drawing/2014/main" val="3076929841"/>
                    </a:ext>
                  </a:extLst>
                </a:gridCol>
              </a:tblGrid>
              <a:tr h="304800">
                <a:tc gridSpan="3">
                  <a:txBody>
                    <a:bodyPr/>
                    <a:lstStyle/>
                    <a:p>
                      <a:pPr marL="0" marR="0" algn="ctr">
                        <a:spcBef>
                          <a:spcPts val="600"/>
                        </a:spcBef>
                        <a:spcAft>
                          <a:spcPts val="600"/>
                        </a:spcAft>
                        <a:buNone/>
                      </a:pPr>
                      <a:r>
                        <a:rPr lang="en-US" sz="1000" dirty="0">
                          <a:effectLst/>
                          <a:latin typeface="+mj-lt"/>
                          <a:ea typeface="Calibri" panose="020F0502020204030204" pitchFamily="34" charset="0"/>
                          <a:cs typeface="Times New Roman" panose="02020603050405020304" pitchFamily="18" charset="0"/>
                        </a:rPr>
                        <a:t>Limitations on Shareholder Proposals; Proxy Advisor Disclosures</a:t>
                      </a:r>
                    </a:p>
                  </a:txBody>
                  <a:tcPr marL="39677" marR="39677"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0754871"/>
                  </a:ext>
                </a:extLst>
              </a:tr>
              <a:tr h="184721">
                <a:tc>
                  <a:txBody>
                    <a:bodyPr/>
                    <a:lstStyle/>
                    <a:p>
                      <a:pPr marL="0" marR="0" algn="ctr">
                        <a:spcBef>
                          <a:spcPts val="600"/>
                        </a:spcBef>
                        <a:spcAft>
                          <a:spcPts val="600"/>
                        </a:spcAft>
                        <a:buNone/>
                      </a:pPr>
                      <a:r>
                        <a:rPr lang="en-US" sz="800" b="1" dirty="0">
                          <a:solidFill>
                            <a:schemeClr val="tx1"/>
                          </a:solidFill>
                          <a:effectLst/>
                          <a:latin typeface="+mj-lt"/>
                        </a:rPr>
                        <a:t>Topic</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nchor="ctr">
                    <a:lnR w="12700" cmpd="sng">
                      <a:noFill/>
                    </a:lnR>
                    <a:lnT w="38100" cmpd="sng">
                      <a:noFill/>
                    </a:lnT>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Applicability</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Notes</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7303499"/>
                  </a:ext>
                </a:extLst>
              </a:tr>
              <a:tr h="2599119">
                <a:tc>
                  <a:txBody>
                    <a:bodyPr/>
                    <a:lstStyle/>
                    <a:p>
                      <a:pPr marL="0" marR="0" algn="ctr">
                        <a:spcBef>
                          <a:spcPts val="600"/>
                        </a:spcBef>
                        <a:spcAft>
                          <a:spcPts val="600"/>
                        </a:spcAft>
                        <a:buNone/>
                      </a:pPr>
                      <a:r>
                        <a:rPr lang="en-US" sz="800" b="0" dirty="0">
                          <a:solidFill>
                            <a:schemeClr val="tx1"/>
                          </a:solidFill>
                          <a:effectLst/>
                          <a:latin typeface="+mj-lt"/>
                        </a:rPr>
                        <a:t>Ownership Thresholds for Shareholder Proposals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21.373 enacted by S.B. 1057)</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solidFill>
                      <a:schemeClr val="accent3">
                        <a:lumMod val="20000"/>
                        <a:lumOff val="80000"/>
                      </a:schemeClr>
                    </a:solidFill>
                  </a:tcPr>
                </a:tc>
                <a:tc>
                  <a:txBody>
                    <a:bodyPr/>
                    <a:lstStyle/>
                    <a:p>
                      <a:pPr marL="0" marR="0" algn="just">
                        <a:spcBef>
                          <a:spcPts val="600"/>
                        </a:spcBef>
                        <a:spcAft>
                          <a:spcPts val="600"/>
                        </a:spcAft>
                        <a:buNone/>
                      </a:pPr>
                      <a:r>
                        <a:rPr lang="en-US" sz="800" b="0" dirty="0">
                          <a:solidFill>
                            <a:schemeClr val="tx1"/>
                          </a:solidFill>
                          <a:effectLst/>
                          <a:latin typeface="+mj-lt"/>
                        </a:rPr>
                        <a:t>Publicly traded companies, with equity securities registered under Securities Exchange Act, that are headquartered in Texas or listed on a Texas stock exchange and that elect in their governing documents to be governed by </a:t>
                      </a:r>
                      <a:r>
                        <a:rPr lang="en-US" sz="800" b="0" dirty="0" err="1">
                          <a:solidFill>
                            <a:schemeClr val="tx1"/>
                          </a:solidFill>
                          <a:effectLst/>
                          <a:latin typeface="+mj-lt"/>
                        </a:rPr>
                        <a:t>TBOC</a:t>
                      </a:r>
                      <a:r>
                        <a:rPr lang="en-US" sz="800" b="0" dirty="0">
                          <a:solidFill>
                            <a:schemeClr val="tx1"/>
                          </a:solidFill>
                          <a:effectLst/>
                          <a:latin typeface="+mj-lt"/>
                        </a:rPr>
                        <a:t> § 21.373.</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lnT w="12700" cmpd="sng">
                      <a:noFill/>
                    </a:lnT>
                    <a:solidFill>
                      <a:schemeClr val="accent3">
                        <a:lumMod val="20000"/>
                        <a:lumOff val="80000"/>
                      </a:schemeClr>
                    </a:solidFill>
                  </a:tcPr>
                </a:tc>
                <a:tc>
                  <a:txBody>
                    <a:bodyPr/>
                    <a:lstStyle/>
                    <a:p>
                      <a:pPr marL="342900" marR="0" lvl="0" indent="-342900" algn="just">
                        <a:spcBef>
                          <a:spcPts val="600"/>
                        </a:spcBef>
                        <a:spcAft>
                          <a:spcPts val="600"/>
                        </a:spcAft>
                        <a:buFont typeface="Symbol" panose="05050102010706020507" pitchFamily="18" charset="2"/>
                        <a:buChar char=""/>
                      </a:pPr>
                      <a:r>
                        <a:rPr lang="en-US" sz="800" b="0" dirty="0">
                          <a:solidFill>
                            <a:schemeClr val="tx1"/>
                          </a:solidFill>
                          <a:effectLst/>
                          <a:latin typeface="+mj-lt"/>
                        </a:rPr>
                        <a:t>Shareholder(s) must hold voting shares equal to at least </a:t>
                      </a:r>
                      <a:r>
                        <a:rPr lang="en-US" sz="800" b="0" kern="1200" dirty="0">
                          <a:solidFill>
                            <a:schemeClr val="tx1"/>
                          </a:solidFill>
                          <a:effectLst/>
                          <a:latin typeface="+mj-lt"/>
                          <a:ea typeface="+mn-ea"/>
                          <a:cs typeface="+mn-cs"/>
                        </a:rPr>
                        <a:t>$1 million in market value or 3% of corporation’s voting shares for at least six months before meeting date.</a:t>
                      </a:r>
                    </a:p>
                    <a:p>
                      <a:pPr marL="342900" marR="0" lvl="0" indent="-342900" algn="just">
                        <a:spcBef>
                          <a:spcPts val="600"/>
                        </a:spcBef>
                        <a:spcAft>
                          <a:spcPts val="600"/>
                        </a:spcAft>
                        <a:buFont typeface="Symbol" panose="05050102010706020507" pitchFamily="18" charset="2"/>
                        <a:buChar char=""/>
                      </a:pPr>
                      <a:r>
                        <a:rPr lang="en-US" sz="800" b="0" dirty="0">
                          <a:solidFill>
                            <a:schemeClr val="tx1"/>
                          </a:solidFill>
                          <a:effectLst/>
                          <a:latin typeface="+mj-lt"/>
                        </a:rPr>
                        <a:t>Shareholder(s) must solicit holders of at least 67% of the voting power of shares entitled to vote on proposal.</a:t>
                      </a:r>
                    </a:p>
                    <a:p>
                      <a:pPr marL="342900" marR="0" lvl="0" indent="-342900" algn="just">
                        <a:spcBef>
                          <a:spcPts val="600"/>
                        </a:spcBef>
                        <a:spcAft>
                          <a:spcPts val="600"/>
                        </a:spcAft>
                        <a:buFont typeface="Symbol" panose="05050102010706020507" pitchFamily="18" charset="2"/>
                        <a:buChar char=""/>
                      </a:pPr>
                      <a:r>
                        <a:rPr lang="en-US" sz="800" b="0" dirty="0">
                          <a:solidFill>
                            <a:schemeClr val="tx1"/>
                          </a:solidFill>
                          <a:effectLst/>
                          <a:latin typeface="+mj-lt"/>
                        </a:rPr>
                        <a:t>Inapplicable to director nominations and procedural resolutions ancillary to conduct of meeting.</a:t>
                      </a:r>
                    </a:p>
                    <a:p>
                      <a:pPr marL="342900" marR="0" lvl="0" indent="-342900" algn="just">
                        <a:spcBef>
                          <a:spcPts val="600"/>
                        </a:spcBef>
                        <a:spcAft>
                          <a:spcPts val="600"/>
                        </a:spcAft>
                        <a:buFont typeface="Symbol" panose="05050102010706020507" pitchFamily="18" charset="2"/>
                        <a:buChar char=""/>
                      </a:pPr>
                      <a:r>
                        <a:rPr lang="en-US" sz="800" b="0" dirty="0">
                          <a:solidFill>
                            <a:schemeClr val="tx1"/>
                          </a:solidFill>
                          <a:effectLst/>
                          <a:latin typeface="+mj-lt"/>
                        </a:rPr>
                        <a:t>Exceeds Rule </a:t>
                      </a:r>
                      <a:r>
                        <a:rPr lang="en-US" sz="800" b="0" dirty="0" err="1">
                          <a:solidFill>
                            <a:schemeClr val="tx1"/>
                          </a:solidFill>
                          <a:effectLst/>
                          <a:latin typeface="+mj-lt"/>
                        </a:rPr>
                        <a:t>14a</a:t>
                      </a:r>
                      <a:r>
                        <a:rPr lang="en-US" sz="800" b="0" dirty="0">
                          <a:solidFill>
                            <a:schemeClr val="tx1"/>
                          </a:solidFill>
                          <a:effectLst/>
                          <a:latin typeface="+mj-lt"/>
                        </a:rPr>
                        <a:t>-8 of the Securities Exchange Act of 1934, which has no analogous solicitation requirement and an ownership threshold of $25,000, $15,000 or $2,000 in market value (based on holding period of one, two and three years, respectively).</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lnT w="12700" cmpd="sng">
                      <a:noFill/>
                    </a:lnT>
                    <a:solidFill>
                      <a:schemeClr val="accent3">
                        <a:lumMod val="20000"/>
                        <a:lumOff val="80000"/>
                      </a:schemeClr>
                    </a:solidFill>
                  </a:tcPr>
                </a:tc>
                <a:extLst>
                  <a:ext uri="{0D108BD9-81ED-4DB2-BD59-A6C34878D82A}">
                    <a16:rowId xmlns:a16="http://schemas.microsoft.com/office/drawing/2014/main" val="4233384626"/>
                  </a:ext>
                </a:extLst>
              </a:tr>
              <a:tr h="694489">
                <a:tc>
                  <a:txBody>
                    <a:bodyPr/>
                    <a:lstStyle/>
                    <a:p>
                      <a:pPr marL="0" marR="0" algn="ctr">
                        <a:spcBef>
                          <a:spcPts val="600"/>
                        </a:spcBef>
                        <a:spcAft>
                          <a:spcPts val="600"/>
                        </a:spcAft>
                        <a:buNone/>
                      </a:pPr>
                      <a:r>
                        <a:rPr lang="en-US" sz="800" b="0" dirty="0">
                          <a:solidFill>
                            <a:schemeClr val="tx1"/>
                          </a:solidFill>
                          <a:effectLst/>
                          <a:latin typeface="+mj-lt"/>
                        </a:rPr>
                        <a:t>Proxy Advisor Disclosures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a:t>
                      </a:r>
                      <a:r>
                        <a:rPr lang="en-US" sz="800" b="0" dirty="0" err="1">
                          <a:solidFill>
                            <a:schemeClr val="tx1"/>
                          </a:solidFill>
                          <a:effectLst/>
                          <a:latin typeface="+mj-lt"/>
                        </a:rPr>
                        <a:t>6A.001</a:t>
                      </a:r>
                      <a:r>
                        <a:rPr lang="en-US" sz="800" b="0" dirty="0">
                          <a:solidFill>
                            <a:schemeClr val="tx1"/>
                          </a:solidFill>
                          <a:effectLst/>
                          <a:latin typeface="+mj-lt"/>
                        </a:rPr>
                        <a:t> – </a:t>
                      </a:r>
                      <a:r>
                        <a:rPr lang="en-US" sz="800" b="0" dirty="0" err="1">
                          <a:solidFill>
                            <a:schemeClr val="tx1"/>
                          </a:solidFill>
                          <a:effectLst/>
                          <a:latin typeface="+mj-lt"/>
                        </a:rPr>
                        <a:t>6A.202</a:t>
                      </a:r>
                      <a:r>
                        <a:rPr lang="en-US" sz="800" b="0" dirty="0">
                          <a:solidFill>
                            <a:schemeClr val="tx1"/>
                          </a:solidFill>
                          <a:effectLst/>
                          <a:latin typeface="+mj-lt"/>
                        </a:rPr>
                        <a:t> enacted by S.B. No. 2337)</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solidFill>
                      <a:schemeClr val="accent3">
                        <a:lumMod val="20000"/>
                        <a:lumOff val="80000"/>
                      </a:schemeClr>
                    </a:solidFill>
                  </a:tcPr>
                </a:tc>
                <a:tc>
                  <a:txBody>
                    <a:bodyPr/>
                    <a:lstStyle/>
                    <a:p>
                      <a:pPr marL="0" marR="0" algn="just">
                        <a:spcBef>
                          <a:spcPts val="600"/>
                        </a:spcBef>
                        <a:spcAft>
                          <a:spcPts val="600"/>
                        </a:spcAft>
                        <a:buNone/>
                      </a:pPr>
                      <a:r>
                        <a:rPr lang="en-US" sz="800" b="0">
                          <a:solidFill>
                            <a:schemeClr val="tx1"/>
                          </a:solidFill>
                          <a:effectLst/>
                          <a:latin typeface="+mj-lt"/>
                        </a:rPr>
                        <a:t>Publicly traded partnerships, for-profit corporations, limited liability companies, and other business entities that are organized, headquartered, or considering redomiciling in Texas </a:t>
                      </a:r>
                      <a:endParaRPr lang="en-US" sz="800" b="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solidFill>
                      <a:schemeClr val="accent3">
                        <a:lumMod val="20000"/>
                        <a:lumOff val="80000"/>
                      </a:schemeClr>
                    </a:solidFill>
                  </a:tcPr>
                </a:tc>
                <a:tc>
                  <a:txBody>
                    <a:bodyPr/>
                    <a:lstStyle/>
                    <a:p>
                      <a:pPr marL="0" marR="0" algn="just">
                        <a:spcBef>
                          <a:spcPts val="600"/>
                        </a:spcBef>
                        <a:spcAft>
                          <a:spcPts val="600"/>
                        </a:spcAft>
                        <a:buNone/>
                      </a:pPr>
                      <a:r>
                        <a:rPr lang="en-US" sz="800" b="0" dirty="0">
                          <a:solidFill>
                            <a:schemeClr val="tx1"/>
                          </a:solidFill>
                          <a:effectLst/>
                          <a:latin typeface="+mj-lt"/>
                        </a:rPr>
                        <a:t>Disclosures required if proxy advisor’s advice “is not provided solely in the financial interest of the shareholders of a company” or if proxy advisor provides “materially different” recommendations (including recommendations against management’s recommended voting)</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9677" marR="39677" marT="0" marB="0">
                    <a:solidFill>
                      <a:schemeClr val="accent3">
                        <a:lumMod val="20000"/>
                        <a:lumOff val="80000"/>
                      </a:schemeClr>
                    </a:solidFill>
                  </a:tcPr>
                </a:tc>
                <a:extLst>
                  <a:ext uri="{0D108BD9-81ED-4DB2-BD59-A6C34878D82A}">
                    <a16:rowId xmlns:a16="http://schemas.microsoft.com/office/drawing/2014/main" val="3634780906"/>
                  </a:ext>
                </a:extLst>
              </a:tr>
            </a:tbl>
          </a:graphicData>
        </a:graphic>
      </p:graphicFrame>
    </p:spTree>
    <p:extLst>
      <p:ext uri="{BB962C8B-B14F-4D97-AF65-F5344CB8AC3E}">
        <p14:creationId xmlns:p14="http://schemas.microsoft.com/office/powerpoint/2010/main" val="373047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F18C22-4349-B96B-7D57-9BD1D05A6985}"/>
              </a:ext>
            </a:extLst>
          </p:cNvPr>
          <p:cNvSpPr>
            <a:spLocks noGrp="1"/>
          </p:cNvSpPr>
          <p:nvPr>
            <p:ph type="sldNum" sz="quarter" idx="31"/>
          </p:nvPr>
        </p:nvSpPr>
        <p:spPr/>
        <p:txBody>
          <a:bodyPr/>
          <a:lstStyle/>
          <a:p>
            <a:fld id="{4EEE6AFD-C632-9F49-B771-1F87972A33B3}" type="slidenum">
              <a:rPr lang="en-US" smtClean="0"/>
              <a:pPr/>
              <a:t>23</a:t>
            </a:fld>
            <a:endParaRPr lang="en-US" dirty="0"/>
          </a:p>
        </p:txBody>
      </p:sp>
      <p:graphicFrame>
        <p:nvGraphicFramePr>
          <p:cNvPr id="4" name="Table 3">
            <a:extLst>
              <a:ext uri="{FF2B5EF4-FFF2-40B4-BE49-F238E27FC236}">
                <a16:creationId xmlns:a16="http://schemas.microsoft.com/office/drawing/2014/main" id="{FF22B6E2-600A-7581-FE22-94D97AB5C393}"/>
              </a:ext>
            </a:extLst>
          </p:cNvPr>
          <p:cNvGraphicFramePr>
            <a:graphicFrameLocks noGrp="1"/>
          </p:cNvGraphicFramePr>
          <p:nvPr>
            <p:extLst>
              <p:ext uri="{D42A27DB-BD31-4B8C-83A1-F6EECF244321}">
                <p14:modId xmlns:p14="http://schemas.microsoft.com/office/powerpoint/2010/main" val="1840331719"/>
              </p:ext>
            </p:extLst>
          </p:nvPr>
        </p:nvGraphicFramePr>
        <p:xfrm>
          <a:off x="382018" y="1018276"/>
          <a:ext cx="8145611" cy="3847843"/>
        </p:xfrm>
        <a:graphic>
          <a:graphicData uri="http://schemas.openxmlformats.org/drawingml/2006/table">
            <a:tbl>
              <a:tblPr firstRow="1" firstCol="1" bandRow="1">
                <a:tableStyleId>{F5AB1C69-6EDB-4FF4-983F-18BD219EF322}</a:tableStyleId>
              </a:tblPr>
              <a:tblGrid>
                <a:gridCol w="2714785">
                  <a:extLst>
                    <a:ext uri="{9D8B030D-6E8A-4147-A177-3AD203B41FA5}">
                      <a16:colId xmlns:a16="http://schemas.microsoft.com/office/drawing/2014/main" val="2692854670"/>
                    </a:ext>
                  </a:extLst>
                </a:gridCol>
                <a:gridCol w="2715413">
                  <a:extLst>
                    <a:ext uri="{9D8B030D-6E8A-4147-A177-3AD203B41FA5}">
                      <a16:colId xmlns:a16="http://schemas.microsoft.com/office/drawing/2014/main" val="3377966619"/>
                    </a:ext>
                  </a:extLst>
                </a:gridCol>
                <a:gridCol w="2715413">
                  <a:extLst>
                    <a:ext uri="{9D8B030D-6E8A-4147-A177-3AD203B41FA5}">
                      <a16:colId xmlns:a16="http://schemas.microsoft.com/office/drawing/2014/main" val="2759835120"/>
                    </a:ext>
                  </a:extLst>
                </a:gridCol>
              </a:tblGrid>
              <a:tr h="242512">
                <a:tc gridSpan="3">
                  <a:txBody>
                    <a:bodyPr/>
                    <a:lstStyle/>
                    <a:p>
                      <a:pPr marL="0" marR="0" algn="ctr">
                        <a:spcBef>
                          <a:spcPts val="600"/>
                        </a:spcBef>
                        <a:spcAft>
                          <a:spcPts val="600"/>
                        </a:spcAft>
                        <a:buNone/>
                      </a:pPr>
                      <a:r>
                        <a:rPr lang="en-US" sz="1050" dirty="0">
                          <a:solidFill>
                            <a:schemeClr val="bg1"/>
                          </a:solidFill>
                          <a:effectLst/>
                          <a:latin typeface="+mj-lt"/>
                          <a:ea typeface="Calibri" panose="020F0502020204030204" pitchFamily="34" charset="0"/>
                          <a:cs typeface="Times New Roman" panose="02020603050405020304" pitchFamily="18" charset="0"/>
                        </a:rPr>
                        <a:t>Transactional Updates</a:t>
                      </a:r>
                    </a:p>
                  </a:txBody>
                  <a:tcPr marL="35893" marR="35893"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0363432"/>
                  </a:ext>
                </a:extLst>
              </a:tr>
              <a:tr h="229458">
                <a:tc>
                  <a:txBody>
                    <a:bodyPr/>
                    <a:lstStyle/>
                    <a:p>
                      <a:pPr marL="0" marR="0" algn="ctr">
                        <a:spcBef>
                          <a:spcPts val="600"/>
                        </a:spcBef>
                        <a:spcAft>
                          <a:spcPts val="600"/>
                        </a:spcAft>
                        <a:buNone/>
                      </a:pPr>
                      <a:r>
                        <a:rPr lang="en-US" sz="800" b="1" dirty="0">
                          <a:solidFill>
                            <a:schemeClr val="tx1"/>
                          </a:solidFill>
                          <a:effectLst/>
                          <a:latin typeface="+mj-lt"/>
                        </a:rPr>
                        <a:t>Topic</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nchor="ctr">
                    <a:lnR w="12700" cmpd="sng">
                      <a:noFill/>
                    </a:lnR>
                    <a:lnT w="38100" cmpd="sng">
                      <a:noFill/>
                    </a:lnT>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Applicability</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algn="ctr">
                        <a:spcBef>
                          <a:spcPts val="600"/>
                        </a:spcBef>
                        <a:spcAft>
                          <a:spcPts val="600"/>
                        </a:spcAft>
                        <a:buNone/>
                      </a:pPr>
                      <a:r>
                        <a:rPr lang="en-US" sz="800" b="1" dirty="0">
                          <a:solidFill>
                            <a:schemeClr val="tx1"/>
                          </a:solidFill>
                          <a:effectLst/>
                          <a:latin typeface="+mj-lt"/>
                        </a:rPr>
                        <a:t>Notes</a:t>
                      </a:r>
                      <a:endParaRPr lang="en-US" sz="800" b="1"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692803"/>
                  </a:ext>
                </a:extLst>
              </a:tr>
              <a:tr h="963234">
                <a:tc>
                  <a:txBody>
                    <a:bodyPr/>
                    <a:lstStyle/>
                    <a:p>
                      <a:pPr marL="0" marR="0" algn="ctr">
                        <a:spcBef>
                          <a:spcPts val="600"/>
                        </a:spcBef>
                        <a:spcAft>
                          <a:spcPts val="600"/>
                        </a:spcAft>
                        <a:buNone/>
                      </a:pPr>
                      <a:r>
                        <a:rPr lang="en-US" sz="800" b="0" dirty="0">
                          <a:solidFill>
                            <a:schemeClr val="tx1"/>
                          </a:solidFill>
                          <a:effectLst/>
                          <a:latin typeface="+mj-lt"/>
                        </a:rPr>
                        <a:t>Approving Fundamental Business Transactions</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21.365(b) as amended by S.B. 29)</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tc>
                  <a:txBody>
                    <a:bodyPr/>
                    <a:lstStyle/>
                    <a:p>
                      <a:pPr marL="0" marR="0" algn="ctr">
                        <a:spcBef>
                          <a:spcPts val="600"/>
                        </a:spcBef>
                        <a:spcAft>
                          <a:spcPts val="600"/>
                        </a:spcAft>
                        <a:buNone/>
                      </a:pPr>
                      <a:r>
                        <a:rPr lang="en-US" sz="800" b="0" dirty="0">
                          <a:solidFill>
                            <a:schemeClr val="tx1"/>
                          </a:solidFill>
                          <a:effectLst/>
                          <a:latin typeface="+mj-lt"/>
                        </a:rPr>
                        <a:t>Corporations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lnT w="12700" cmpd="sng">
                      <a:noFill/>
                    </a:lnT>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Before S.B. 29, separate approval of each class and series was required for fundamental actions and fundamental business transactions.</a:t>
                      </a:r>
                    </a:p>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Texas corporations may now waive class-by-class voting in their certificates of formation for any matter, including fundamental business transactions.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lnT w="12700" cmpd="sng">
                      <a:noFill/>
                    </a:lnT>
                    <a:solidFill>
                      <a:schemeClr val="accent3">
                        <a:lumMod val="20000"/>
                        <a:lumOff val="80000"/>
                      </a:schemeClr>
                    </a:solidFill>
                  </a:tcPr>
                </a:tc>
                <a:extLst>
                  <a:ext uri="{0D108BD9-81ED-4DB2-BD59-A6C34878D82A}">
                    <a16:rowId xmlns:a16="http://schemas.microsoft.com/office/drawing/2014/main" val="3701918961"/>
                  </a:ext>
                </a:extLst>
              </a:tr>
              <a:tr h="1175388">
                <a:tc>
                  <a:txBody>
                    <a:bodyPr/>
                    <a:lstStyle/>
                    <a:p>
                      <a:pPr marL="0" marR="0" algn="ctr">
                        <a:spcBef>
                          <a:spcPts val="600"/>
                        </a:spcBef>
                        <a:spcAft>
                          <a:spcPts val="600"/>
                        </a:spcAft>
                        <a:buNone/>
                      </a:pPr>
                      <a:r>
                        <a:rPr lang="en-US" sz="800" b="0" dirty="0">
                          <a:solidFill>
                            <a:schemeClr val="tx1"/>
                          </a:solidFill>
                          <a:effectLst/>
                          <a:latin typeface="+mj-lt"/>
                        </a:rPr>
                        <a:t>Streamlined Approval of Mergers, Major Transactions and Related Actions </a:t>
                      </a:r>
                    </a:p>
                    <a:p>
                      <a:pPr marL="0" marR="0" algn="ctr">
                        <a:spcBef>
                          <a:spcPts val="600"/>
                        </a:spcBef>
                        <a:spcAft>
                          <a:spcPts val="600"/>
                        </a:spcAft>
                        <a:buNone/>
                      </a:pPr>
                      <a:r>
                        <a:rPr lang="en-US" sz="800" b="0" dirty="0">
                          <a:solidFill>
                            <a:schemeClr val="tx1"/>
                          </a:solidFill>
                          <a:effectLst/>
                          <a:latin typeface="+mj-lt"/>
                        </a:rPr>
                        <a:t>(</a:t>
                      </a:r>
                      <a:r>
                        <a:rPr lang="en-US" sz="800" b="0" dirty="0" err="1">
                          <a:solidFill>
                            <a:schemeClr val="tx1"/>
                          </a:solidFill>
                          <a:effectLst/>
                          <a:latin typeface="+mj-lt"/>
                        </a:rPr>
                        <a:t>TBOC</a:t>
                      </a:r>
                      <a:r>
                        <a:rPr lang="en-US" sz="800" b="0" dirty="0">
                          <a:solidFill>
                            <a:schemeClr val="tx1"/>
                          </a:solidFill>
                          <a:effectLst/>
                          <a:latin typeface="+mj-lt"/>
                        </a:rPr>
                        <a:t> §§ 3.106, 10.004 and 10.104 enacted by S.B. 2411)</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Publicly traded corporations</a:t>
                      </a:r>
                    </a:p>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Privately held corporations that have elected to be governed by codified business judgment rule</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Documents may be approved in “substantially final form”; disclosure schedules not part of plan of merger.</a:t>
                      </a:r>
                    </a:p>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Shareholder Representatives </a:t>
                      </a:r>
                    </a:p>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Plan of conversion can authorize additional actions by converted entity without additional approvals by governing authority.</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extLst>
                  <a:ext uri="{0D108BD9-81ED-4DB2-BD59-A6C34878D82A}">
                    <a16:rowId xmlns:a16="http://schemas.microsoft.com/office/drawing/2014/main" val="319512776"/>
                  </a:ext>
                </a:extLst>
              </a:tr>
              <a:tr h="1237251">
                <a:tc>
                  <a:txBody>
                    <a:bodyPr/>
                    <a:lstStyle/>
                    <a:p>
                      <a:pPr marL="0" marR="0" algn="ctr">
                        <a:spcBef>
                          <a:spcPts val="600"/>
                        </a:spcBef>
                        <a:spcAft>
                          <a:spcPts val="600"/>
                        </a:spcAft>
                        <a:buNone/>
                      </a:pPr>
                      <a:r>
                        <a:rPr lang="en-US" sz="800" b="0" dirty="0">
                          <a:solidFill>
                            <a:schemeClr val="tx1"/>
                          </a:solidFill>
                          <a:effectLst/>
                          <a:latin typeface="+mj-lt"/>
                        </a:rPr>
                        <a:t>Preclearance and Same-Day, Next-Day, and Standard Expedited Processing</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tc>
                  <a:txBody>
                    <a:bodyPr/>
                    <a:lstStyle/>
                    <a:p>
                      <a:pPr marL="171450" marR="0" lvl="0" indent="-171450">
                        <a:spcBef>
                          <a:spcPts val="600"/>
                        </a:spcBef>
                        <a:spcAft>
                          <a:spcPts val="600"/>
                        </a:spcAft>
                        <a:buFont typeface="Arial" panose="020B0604020202020204" pitchFamily="34" charset="0"/>
                        <a:buChar char="•"/>
                      </a:pPr>
                      <a:r>
                        <a:rPr lang="en-US" sz="800" b="0" dirty="0">
                          <a:solidFill>
                            <a:schemeClr val="tx1"/>
                          </a:solidFill>
                          <a:effectLst/>
                          <a:latin typeface="+mj-lt"/>
                        </a:rPr>
                        <a:t>Certificate of Conversion</a:t>
                      </a:r>
                    </a:p>
                    <a:p>
                      <a:pPr marL="171450" marR="0" lvl="0" indent="-171450">
                        <a:spcBef>
                          <a:spcPts val="600"/>
                        </a:spcBef>
                        <a:spcAft>
                          <a:spcPts val="600"/>
                        </a:spcAft>
                        <a:buFont typeface="Arial" panose="020B0604020202020204" pitchFamily="34" charset="0"/>
                        <a:buChar char="•"/>
                      </a:pPr>
                      <a:r>
                        <a:rPr lang="en-US" sz="800" b="0" dirty="0">
                          <a:solidFill>
                            <a:schemeClr val="tx1"/>
                          </a:solidFill>
                          <a:effectLst/>
                          <a:latin typeface="+mj-lt"/>
                        </a:rPr>
                        <a:t>Certificate of Merger</a:t>
                      </a:r>
                    </a:p>
                    <a:p>
                      <a:pPr marL="171450" marR="0" lvl="0" indent="-171450">
                        <a:spcBef>
                          <a:spcPts val="600"/>
                        </a:spcBef>
                        <a:spcAft>
                          <a:spcPts val="600"/>
                        </a:spcAft>
                        <a:buFont typeface="Arial" panose="020B0604020202020204" pitchFamily="34" charset="0"/>
                        <a:buChar char="•"/>
                      </a:pPr>
                      <a:r>
                        <a:rPr lang="en-US" sz="800" b="0" dirty="0">
                          <a:solidFill>
                            <a:schemeClr val="tx1"/>
                          </a:solidFill>
                          <a:effectLst/>
                          <a:latin typeface="+mj-lt"/>
                        </a:rPr>
                        <a:t>Certificate of Amendment (domestic entities)</a:t>
                      </a:r>
                    </a:p>
                    <a:p>
                      <a:pPr marL="171450" marR="0" lvl="0" indent="-171450">
                        <a:spcBef>
                          <a:spcPts val="600"/>
                        </a:spcBef>
                        <a:spcAft>
                          <a:spcPts val="600"/>
                        </a:spcAft>
                        <a:buFont typeface="Arial" panose="020B0604020202020204" pitchFamily="34" charset="0"/>
                        <a:buChar char="•"/>
                      </a:pPr>
                      <a:r>
                        <a:rPr lang="en-US" sz="800" b="0" dirty="0">
                          <a:solidFill>
                            <a:schemeClr val="tx1"/>
                          </a:solidFill>
                          <a:effectLst/>
                          <a:latin typeface="+mj-lt"/>
                        </a:rPr>
                        <a:t>Restated Certificate of Formation (domestic entities)</a:t>
                      </a:r>
                    </a:p>
                    <a:p>
                      <a:pPr marL="171450" marR="0" lvl="0" indent="-171450">
                        <a:spcBef>
                          <a:spcPts val="600"/>
                        </a:spcBef>
                        <a:spcAft>
                          <a:spcPts val="600"/>
                        </a:spcAft>
                        <a:buFont typeface="Arial" panose="020B0604020202020204" pitchFamily="34" charset="0"/>
                        <a:buChar char="•"/>
                      </a:pPr>
                      <a:r>
                        <a:rPr lang="en-US" sz="800" b="0" dirty="0">
                          <a:solidFill>
                            <a:schemeClr val="tx1"/>
                          </a:solidFill>
                          <a:effectLst/>
                          <a:latin typeface="+mj-lt"/>
                        </a:rPr>
                        <a:t>Certificate of Validation (domestic corporations)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tc>
                  <a:txBody>
                    <a:bodyPr/>
                    <a:lstStyle/>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Same-day and next-day transaction must be filed in person by 12 p.m.</a:t>
                      </a:r>
                    </a:p>
                    <a:p>
                      <a:pPr marL="171450" marR="0" lvl="0" indent="-171450" algn="just">
                        <a:spcBef>
                          <a:spcPts val="600"/>
                        </a:spcBef>
                        <a:spcAft>
                          <a:spcPts val="600"/>
                        </a:spcAft>
                        <a:buFont typeface="Arial" panose="020B0604020202020204" pitchFamily="34" charset="0"/>
                        <a:buChar char="•"/>
                      </a:pPr>
                      <a:r>
                        <a:rPr lang="en-US" sz="800" b="0" dirty="0">
                          <a:solidFill>
                            <a:schemeClr val="tx1"/>
                          </a:solidFill>
                          <a:effectLst/>
                          <a:latin typeface="+mj-lt"/>
                        </a:rPr>
                        <a:t>Standard expedited processing typically is 2 to 3 business days.</a:t>
                      </a:r>
                      <a:endParaRPr lang="en-US" sz="800" b="0" dirty="0">
                        <a:solidFill>
                          <a:schemeClr val="tx1"/>
                        </a:solidFill>
                        <a:effectLst/>
                        <a:latin typeface="+mj-lt"/>
                        <a:ea typeface="Calibri" panose="020F0502020204030204" pitchFamily="34" charset="0"/>
                        <a:cs typeface="Times New Roman" panose="02020603050405020304" pitchFamily="18" charset="0"/>
                      </a:endParaRPr>
                    </a:p>
                  </a:txBody>
                  <a:tcPr marL="35893" marR="35893" marT="0" marB="0">
                    <a:solidFill>
                      <a:schemeClr val="accent3">
                        <a:lumMod val="20000"/>
                        <a:lumOff val="80000"/>
                      </a:schemeClr>
                    </a:solidFill>
                  </a:tcPr>
                </a:tc>
                <a:extLst>
                  <a:ext uri="{0D108BD9-81ED-4DB2-BD59-A6C34878D82A}">
                    <a16:rowId xmlns:a16="http://schemas.microsoft.com/office/drawing/2014/main" val="2414538950"/>
                  </a:ext>
                </a:extLst>
              </a:tr>
            </a:tbl>
          </a:graphicData>
        </a:graphic>
      </p:graphicFrame>
    </p:spTree>
    <p:extLst>
      <p:ext uri="{BB962C8B-B14F-4D97-AF65-F5344CB8AC3E}">
        <p14:creationId xmlns:p14="http://schemas.microsoft.com/office/powerpoint/2010/main" val="134283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08E3636-BD57-86E2-8145-C926579F8085}"/>
              </a:ext>
            </a:extLst>
          </p:cNvPr>
          <p:cNvPicPr>
            <a:picLocks noGrp="1" noChangeAspect="1"/>
          </p:cNvPicPr>
          <p:nvPr>
            <p:ph type="pic" sz="quarter" idx="12"/>
          </p:nvPr>
        </p:nvPicPr>
        <p:blipFill>
          <a:blip r:embed="rId2"/>
          <a:srcRect/>
          <a:stretch>
            <a:fillRect/>
          </a:stretch>
        </p:blipFill>
        <p:spPr>
          <a:xfrm>
            <a:off x="2130109" y="1852683"/>
            <a:ext cx="1371600" cy="1600200"/>
          </a:xfrm>
        </p:spPr>
      </p:pic>
      <p:pic>
        <p:nvPicPr>
          <p:cNvPr id="18" name="Picture Placeholder 17" descr="A person in a black suit&#10;&#10;AI-generated content may be incorrect.">
            <a:extLst>
              <a:ext uri="{FF2B5EF4-FFF2-40B4-BE49-F238E27FC236}">
                <a16:creationId xmlns:a16="http://schemas.microsoft.com/office/drawing/2014/main" id="{3775F1AC-46C8-2221-1047-FBB48C7B6591}"/>
              </a:ext>
            </a:extLst>
          </p:cNvPr>
          <p:cNvPicPr>
            <a:picLocks noGrp="1" noChangeAspect="1"/>
          </p:cNvPicPr>
          <p:nvPr>
            <p:ph type="pic" sz="quarter" idx="14"/>
          </p:nvPr>
        </p:nvPicPr>
        <p:blipFill>
          <a:blip r:embed="rId3"/>
          <a:srcRect/>
          <a:stretch>
            <a:fillRect/>
          </a:stretch>
        </p:blipFill>
        <p:spPr>
          <a:xfrm>
            <a:off x="4181938" y="1852683"/>
            <a:ext cx="1371600" cy="1600200"/>
          </a:xfrm>
        </p:spPr>
      </p:pic>
      <p:pic>
        <p:nvPicPr>
          <p:cNvPr id="20" name="Picture Placeholder 19" descr="A person with long black hair&#10;&#10;AI-generated content may be incorrect.">
            <a:extLst>
              <a:ext uri="{FF2B5EF4-FFF2-40B4-BE49-F238E27FC236}">
                <a16:creationId xmlns:a16="http://schemas.microsoft.com/office/drawing/2014/main" id="{9201F8BD-D565-E9C1-E1AD-A9A184254EF2}"/>
              </a:ext>
            </a:extLst>
          </p:cNvPr>
          <p:cNvPicPr>
            <a:picLocks noGrp="1" noChangeAspect="1"/>
          </p:cNvPicPr>
          <p:nvPr>
            <p:ph type="pic" sz="quarter" idx="16"/>
          </p:nvPr>
        </p:nvPicPr>
        <p:blipFill>
          <a:blip r:embed="rId4"/>
          <a:srcRect l="7143" r="7143"/>
          <a:stretch>
            <a:fillRect/>
          </a:stretch>
        </p:blipFill>
        <p:spPr>
          <a:xfrm>
            <a:off x="6218527" y="1852683"/>
            <a:ext cx="1371600" cy="1600200"/>
          </a:xfrm>
        </p:spPr>
      </p:pic>
      <p:sp>
        <p:nvSpPr>
          <p:cNvPr id="4" name="Title 3">
            <a:extLst>
              <a:ext uri="{FF2B5EF4-FFF2-40B4-BE49-F238E27FC236}">
                <a16:creationId xmlns:a16="http://schemas.microsoft.com/office/drawing/2014/main" id="{D50F7A6A-627F-48A4-BC41-917F25C864BC}"/>
              </a:ext>
            </a:extLst>
          </p:cNvPr>
          <p:cNvSpPr>
            <a:spLocks noGrp="1"/>
          </p:cNvSpPr>
          <p:nvPr>
            <p:ph type="ctrTitle"/>
          </p:nvPr>
        </p:nvSpPr>
        <p:spPr/>
        <p:txBody>
          <a:bodyPr/>
          <a:lstStyle/>
          <a:p>
            <a:r>
              <a:rPr lang="en-US" dirty="0"/>
              <a:t>Contact Us</a:t>
            </a:r>
          </a:p>
        </p:txBody>
      </p:sp>
      <p:sp>
        <p:nvSpPr>
          <p:cNvPr id="5" name="Text Placeholder 4">
            <a:extLst>
              <a:ext uri="{FF2B5EF4-FFF2-40B4-BE49-F238E27FC236}">
                <a16:creationId xmlns:a16="http://schemas.microsoft.com/office/drawing/2014/main" id="{26EE2B83-815D-3C7B-5BD9-6D039016501A}"/>
              </a:ext>
            </a:extLst>
          </p:cNvPr>
          <p:cNvSpPr>
            <a:spLocks noGrp="1"/>
          </p:cNvSpPr>
          <p:nvPr>
            <p:ph type="body" sz="quarter" idx="11"/>
          </p:nvPr>
        </p:nvSpPr>
        <p:spPr>
          <a:xfrm>
            <a:off x="2059278" y="3570069"/>
            <a:ext cx="1554480" cy="1019172"/>
          </a:xfrm>
        </p:spPr>
        <p:txBody>
          <a:bodyPr>
            <a:normAutofit/>
          </a:bodyPr>
          <a:lstStyle/>
          <a:p>
            <a:r>
              <a:rPr lang="en-US" sz="1000" b="1" dirty="0">
                <a:solidFill>
                  <a:srgbClr val="988246"/>
                </a:solidFill>
                <a:latin typeface="Georgia" panose="02040502050405020303" pitchFamily="18" charset="0"/>
              </a:rPr>
              <a:t>John Holland</a:t>
            </a:r>
          </a:p>
          <a:p>
            <a:pPr>
              <a:lnSpc>
                <a:spcPct val="100000"/>
              </a:lnSpc>
              <a:spcBef>
                <a:spcPts val="600"/>
              </a:spcBef>
            </a:pPr>
            <a:r>
              <a:rPr lang="en-US" sz="900" dirty="0">
                <a:latin typeface="Georgia" panose="02040502050405020303" pitchFamily="18" charset="0"/>
              </a:rPr>
              <a:t>Shareholder </a:t>
            </a:r>
          </a:p>
          <a:p>
            <a:pPr>
              <a:lnSpc>
                <a:spcPct val="100000"/>
              </a:lnSpc>
              <a:spcBef>
                <a:spcPts val="600"/>
              </a:spcBef>
            </a:pPr>
            <a:r>
              <a:rPr lang="en-US" sz="900" b="1" dirty="0">
                <a:latin typeface="Georgia" panose="02040502050405020303" pitchFamily="18" charset="0"/>
              </a:rPr>
              <a:t>Greenberg Traurig, LLP</a:t>
            </a:r>
          </a:p>
          <a:p>
            <a:pPr>
              <a:lnSpc>
                <a:spcPct val="100000"/>
              </a:lnSpc>
              <a:spcBef>
                <a:spcPts val="600"/>
              </a:spcBef>
            </a:pPr>
            <a:r>
              <a:rPr lang="en-US" sz="900" dirty="0">
                <a:latin typeface="Georgia" panose="02040502050405020303" pitchFamily="18" charset="0"/>
                <a:hlinkClick r:id="rId5"/>
              </a:rPr>
              <a:t>hollandj@gtlaw.com</a:t>
            </a:r>
            <a:r>
              <a:rPr lang="en-US" sz="900" dirty="0">
                <a:latin typeface="Georgia" panose="02040502050405020303" pitchFamily="18" charset="0"/>
              </a:rPr>
              <a:t>  </a:t>
            </a:r>
          </a:p>
          <a:p>
            <a:endParaRPr lang="en-US" dirty="0"/>
          </a:p>
        </p:txBody>
      </p:sp>
      <p:sp>
        <p:nvSpPr>
          <p:cNvPr id="7" name="Text Placeholder 6">
            <a:extLst>
              <a:ext uri="{FF2B5EF4-FFF2-40B4-BE49-F238E27FC236}">
                <a16:creationId xmlns:a16="http://schemas.microsoft.com/office/drawing/2014/main" id="{2E34B1B1-D944-E314-D50D-81F0292E2BE7}"/>
              </a:ext>
            </a:extLst>
          </p:cNvPr>
          <p:cNvSpPr>
            <a:spLocks noGrp="1"/>
          </p:cNvSpPr>
          <p:nvPr>
            <p:ph type="body" sz="quarter" idx="13"/>
          </p:nvPr>
        </p:nvSpPr>
        <p:spPr>
          <a:xfrm>
            <a:off x="4102145" y="3570069"/>
            <a:ext cx="1554480" cy="1019172"/>
          </a:xfrm>
        </p:spPr>
        <p:txBody>
          <a:bodyPr>
            <a:normAutofit fontScale="62500" lnSpcReduction="20000"/>
          </a:bodyPr>
          <a:lstStyle/>
          <a:p>
            <a:r>
              <a:rPr lang="en-US" sz="1600" b="1" dirty="0">
                <a:solidFill>
                  <a:srgbClr val="988246"/>
                </a:solidFill>
                <a:latin typeface="Georgia" panose="02040502050405020303" pitchFamily="18" charset="0"/>
              </a:rPr>
              <a:t>Elizabeth Hadley</a:t>
            </a:r>
          </a:p>
          <a:p>
            <a:r>
              <a:rPr lang="en-US" sz="1500" dirty="0">
                <a:latin typeface="Georgia" panose="02040502050405020303" pitchFamily="18" charset="0"/>
              </a:rPr>
              <a:t>Shareholder </a:t>
            </a:r>
          </a:p>
          <a:p>
            <a:r>
              <a:rPr lang="en-US" sz="1500" b="1" dirty="0">
                <a:latin typeface="Georgia" panose="02040502050405020303" pitchFamily="18" charset="0"/>
              </a:rPr>
              <a:t>Greenberg Traurig, LLP</a:t>
            </a:r>
          </a:p>
          <a:p>
            <a:r>
              <a:rPr lang="en-US" sz="1500" dirty="0">
                <a:latin typeface="Georgia" panose="02040502050405020303" pitchFamily="18" charset="0"/>
                <a:hlinkClick r:id="rId6"/>
              </a:rPr>
              <a:t>elizabeth.hadley@gtlaw.com</a:t>
            </a:r>
            <a:r>
              <a:rPr lang="en-US" sz="1500" dirty="0">
                <a:latin typeface="Georgia" panose="02040502050405020303" pitchFamily="18" charset="0"/>
              </a:rPr>
              <a:t> </a:t>
            </a:r>
          </a:p>
          <a:p>
            <a:endParaRPr lang="en-US" dirty="0"/>
          </a:p>
        </p:txBody>
      </p:sp>
      <p:sp>
        <p:nvSpPr>
          <p:cNvPr id="9" name="Text Placeholder 8">
            <a:extLst>
              <a:ext uri="{FF2B5EF4-FFF2-40B4-BE49-F238E27FC236}">
                <a16:creationId xmlns:a16="http://schemas.microsoft.com/office/drawing/2014/main" id="{BBF5AEAA-0688-9025-65F0-A2810C5423CD}"/>
              </a:ext>
            </a:extLst>
          </p:cNvPr>
          <p:cNvSpPr>
            <a:spLocks noGrp="1"/>
          </p:cNvSpPr>
          <p:nvPr>
            <p:ph type="body" sz="quarter" idx="15"/>
          </p:nvPr>
        </p:nvSpPr>
        <p:spPr>
          <a:xfrm>
            <a:off x="6145012" y="3570069"/>
            <a:ext cx="1445116" cy="1019172"/>
          </a:xfrm>
        </p:spPr>
        <p:txBody>
          <a:bodyPr>
            <a:normAutofit/>
          </a:bodyPr>
          <a:lstStyle/>
          <a:p>
            <a:r>
              <a:rPr lang="en-US" sz="1000" b="1" dirty="0">
                <a:solidFill>
                  <a:srgbClr val="988246"/>
                </a:solidFill>
                <a:latin typeface="Georgia" panose="02040502050405020303" pitchFamily="18" charset="0"/>
              </a:rPr>
              <a:t>Nicole Chambers</a:t>
            </a:r>
          </a:p>
          <a:p>
            <a:pPr>
              <a:spcBef>
                <a:spcPts val="600"/>
              </a:spcBef>
            </a:pPr>
            <a:r>
              <a:rPr lang="en-US" sz="900" dirty="0">
                <a:latin typeface="Georgia" panose="02040502050405020303" pitchFamily="18" charset="0"/>
              </a:rPr>
              <a:t>Global Managing Director of Listings </a:t>
            </a:r>
          </a:p>
          <a:p>
            <a:pPr>
              <a:spcBef>
                <a:spcPts val="600"/>
              </a:spcBef>
            </a:pPr>
            <a:r>
              <a:rPr lang="en-US" sz="900" b="1" dirty="0">
                <a:latin typeface="Georgia" panose="02040502050405020303" pitchFamily="18" charset="0"/>
              </a:rPr>
              <a:t>Texas Stock Exchange</a:t>
            </a:r>
          </a:p>
          <a:p>
            <a:pPr>
              <a:spcBef>
                <a:spcPts val="600"/>
              </a:spcBef>
            </a:pPr>
            <a:r>
              <a:rPr lang="en-US" sz="900" dirty="0">
                <a:latin typeface="Georgia" panose="02040502050405020303" pitchFamily="18" charset="0"/>
                <a:hlinkClick r:id="rId7"/>
              </a:rPr>
              <a:t>nicole.chambers@txse.com</a:t>
            </a:r>
            <a:r>
              <a:rPr lang="en-US" sz="900" dirty="0">
                <a:latin typeface="Georgia" panose="02040502050405020303" pitchFamily="18" charset="0"/>
              </a:rPr>
              <a:t>  </a:t>
            </a:r>
          </a:p>
          <a:p>
            <a:endParaRPr lang="en-US" dirty="0"/>
          </a:p>
        </p:txBody>
      </p:sp>
      <p:sp>
        <p:nvSpPr>
          <p:cNvPr id="3" name="Slide Number Placeholder 2">
            <a:extLst>
              <a:ext uri="{FF2B5EF4-FFF2-40B4-BE49-F238E27FC236}">
                <a16:creationId xmlns:a16="http://schemas.microsoft.com/office/drawing/2014/main" id="{3F27852F-8C93-C2C9-D565-91EC3E4D9957}"/>
              </a:ext>
            </a:extLst>
          </p:cNvPr>
          <p:cNvSpPr>
            <a:spLocks noGrp="1"/>
          </p:cNvSpPr>
          <p:nvPr>
            <p:ph type="sldNum" sz="quarter" idx="31"/>
          </p:nvPr>
        </p:nvSpPr>
        <p:spPr/>
        <p:txBody>
          <a:bodyPr/>
          <a:lstStyle/>
          <a:p>
            <a:fld id="{4EEE6AFD-C632-9F49-B771-1F87972A33B3}" type="slidenum">
              <a:rPr lang="en-US" smtClean="0"/>
              <a:pPr/>
              <a:t>24</a:t>
            </a:fld>
            <a:endParaRPr lang="en-US" dirty="0"/>
          </a:p>
        </p:txBody>
      </p:sp>
    </p:spTree>
    <p:extLst>
      <p:ext uri="{BB962C8B-B14F-4D97-AF65-F5344CB8AC3E}">
        <p14:creationId xmlns:p14="http://schemas.microsoft.com/office/powerpoint/2010/main" val="159187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CAC451-96CD-4B51-91B6-7B302DD94381}"/>
              </a:ext>
            </a:extLst>
          </p:cNvPr>
          <p:cNvSpPr>
            <a:spLocks noGrp="1"/>
          </p:cNvSpPr>
          <p:nvPr>
            <p:ph idx="1"/>
          </p:nvPr>
        </p:nvSpPr>
        <p:spPr>
          <a:xfrm>
            <a:off x="815051" y="1767840"/>
            <a:ext cx="7981508" cy="3022319"/>
          </a:xfrm>
        </p:spPr>
        <p:txBody>
          <a:bodyPr/>
          <a:lstStyle/>
          <a:p>
            <a:pPr>
              <a:spcAft>
                <a:spcPts val="600"/>
              </a:spcAft>
            </a:pPr>
            <a:r>
              <a:rPr lang="en-US" sz="1800" dirty="0"/>
              <a:t>The Texas Legislature meets for 140 days every odd numbered year</a:t>
            </a:r>
          </a:p>
          <a:p>
            <a:pPr>
              <a:spcAft>
                <a:spcPts val="600"/>
              </a:spcAft>
            </a:pPr>
            <a:r>
              <a:rPr lang="en-US" sz="1800" dirty="0"/>
              <a:t>Governor can call special sessions that last up to 30 days</a:t>
            </a:r>
          </a:p>
          <a:p>
            <a:pPr>
              <a:spcAft>
                <a:spcPts val="600"/>
              </a:spcAft>
            </a:pPr>
            <a:r>
              <a:rPr lang="en-US" sz="1800" dirty="0"/>
              <a:t>Only constitutionally required to pass a balanced budget</a:t>
            </a:r>
          </a:p>
          <a:p>
            <a:pPr>
              <a:spcAft>
                <a:spcPts val="600"/>
              </a:spcAft>
            </a:pPr>
            <a:r>
              <a:rPr lang="en-US" sz="1800" dirty="0"/>
              <a:t>Interim Charges are issued by each chamber during the interim year</a:t>
            </a:r>
          </a:p>
          <a:p>
            <a:pPr>
              <a:spcAft>
                <a:spcPts val="0"/>
              </a:spcAft>
            </a:pPr>
            <a:r>
              <a:rPr lang="en-US" sz="1800" dirty="0"/>
              <a:t>150 members in the House of Representatives - led by a peer-elected Speaker of the House</a:t>
            </a:r>
          </a:p>
          <a:p>
            <a:pPr>
              <a:spcAft>
                <a:spcPts val="0"/>
              </a:spcAft>
            </a:pPr>
            <a:r>
              <a:rPr lang="en-US" sz="1800" dirty="0"/>
              <a:t>31 members in the Senate – led by a statewide elected Lieutenant Governor</a:t>
            </a:r>
          </a:p>
        </p:txBody>
      </p:sp>
      <p:sp>
        <p:nvSpPr>
          <p:cNvPr id="3" name="Title 2">
            <a:extLst>
              <a:ext uri="{FF2B5EF4-FFF2-40B4-BE49-F238E27FC236}">
                <a16:creationId xmlns:a16="http://schemas.microsoft.com/office/drawing/2014/main" id="{9A215008-223F-42BA-962D-25BFD2A0A14D}"/>
              </a:ext>
            </a:extLst>
          </p:cNvPr>
          <p:cNvSpPr>
            <a:spLocks noGrp="1"/>
          </p:cNvSpPr>
          <p:nvPr>
            <p:ph type="ctrTitle"/>
          </p:nvPr>
        </p:nvSpPr>
        <p:spPr/>
        <p:txBody>
          <a:bodyPr/>
          <a:lstStyle/>
          <a:p>
            <a:r>
              <a:rPr lang="en-US" dirty="0"/>
              <a:t>The Texas Legislative Process </a:t>
            </a:r>
          </a:p>
        </p:txBody>
      </p:sp>
      <p:sp>
        <p:nvSpPr>
          <p:cNvPr id="4" name="Slide Number Placeholder 3">
            <a:extLst>
              <a:ext uri="{FF2B5EF4-FFF2-40B4-BE49-F238E27FC236}">
                <a16:creationId xmlns:a16="http://schemas.microsoft.com/office/drawing/2014/main" id="{1BBE13E9-CE8B-4C42-ACF7-320AB78580F2}"/>
              </a:ext>
            </a:extLst>
          </p:cNvPr>
          <p:cNvSpPr>
            <a:spLocks noGrp="1"/>
          </p:cNvSpPr>
          <p:nvPr>
            <p:ph type="sldNum" sz="quarter" idx="31"/>
          </p:nvPr>
        </p:nvSpPr>
        <p:spPr/>
        <p:txBody>
          <a:bodyPr/>
          <a:lstStyle/>
          <a:p>
            <a:fld id="{4EEE6AFD-C632-9F49-B771-1F87972A33B3}" type="slidenum">
              <a:rPr lang="en-US" smtClean="0"/>
              <a:pPr/>
              <a:t>3</a:t>
            </a:fld>
            <a:endParaRPr lang="en-US" dirty="0"/>
          </a:p>
        </p:txBody>
      </p:sp>
    </p:spTree>
    <p:extLst>
      <p:ext uri="{BB962C8B-B14F-4D97-AF65-F5344CB8AC3E}">
        <p14:creationId xmlns:p14="http://schemas.microsoft.com/office/powerpoint/2010/main" val="228207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D65CA-B792-482A-ABC1-B85980530612}"/>
              </a:ext>
            </a:extLst>
          </p:cNvPr>
          <p:cNvSpPr>
            <a:spLocks noGrp="1"/>
          </p:cNvSpPr>
          <p:nvPr>
            <p:ph idx="1"/>
          </p:nvPr>
        </p:nvSpPr>
        <p:spPr>
          <a:xfrm>
            <a:off x="815051" y="1794934"/>
            <a:ext cx="7981508" cy="2995226"/>
          </a:xfrm>
        </p:spPr>
        <p:txBody>
          <a:bodyPr/>
          <a:lstStyle/>
          <a:p>
            <a:pPr>
              <a:spcAft>
                <a:spcPts val="600"/>
              </a:spcAft>
            </a:pPr>
            <a:r>
              <a:rPr lang="en-US" sz="2000" b="1" u="sng" dirty="0"/>
              <a:t>Dates</a:t>
            </a:r>
          </a:p>
          <a:p>
            <a:pPr lvl="1">
              <a:spcAft>
                <a:spcPts val="600"/>
              </a:spcAft>
            </a:pPr>
            <a:r>
              <a:rPr lang="en-US" sz="1800" dirty="0"/>
              <a:t>First Day of Session: </a:t>
            </a:r>
            <a:r>
              <a:rPr lang="en-US" sz="1800" b="1" dirty="0"/>
              <a:t>January 14, 2025</a:t>
            </a:r>
          </a:p>
          <a:p>
            <a:pPr lvl="1">
              <a:spcAft>
                <a:spcPts val="600"/>
              </a:spcAft>
            </a:pPr>
            <a:r>
              <a:rPr lang="en-US" sz="1800" dirty="0"/>
              <a:t>Last Day of Session (Sine Die): </a:t>
            </a:r>
            <a:r>
              <a:rPr lang="en-US" sz="1800" b="1" dirty="0"/>
              <a:t>June 2, 2025</a:t>
            </a:r>
            <a:endParaRPr lang="en-US" b="1" dirty="0"/>
          </a:p>
          <a:p>
            <a:pPr>
              <a:spcAft>
                <a:spcPts val="600"/>
              </a:spcAft>
            </a:pPr>
            <a:r>
              <a:rPr lang="en-US" sz="2000" b="1" u="sng" dirty="0"/>
              <a:t>Bill Statistics</a:t>
            </a:r>
          </a:p>
          <a:p>
            <a:pPr lvl="1">
              <a:spcAft>
                <a:spcPts val="600"/>
              </a:spcAft>
            </a:pPr>
            <a:r>
              <a:rPr lang="en-US" sz="1800" dirty="0"/>
              <a:t>Bills Filed: </a:t>
            </a:r>
            <a:r>
              <a:rPr lang="en-US" sz="1800" b="1" dirty="0"/>
              <a:t>8,719</a:t>
            </a:r>
          </a:p>
          <a:p>
            <a:pPr lvl="1">
              <a:spcAft>
                <a:spcPts val="600"/>
              </a:spcAft>
            </a:pPr>
            <a:r>
              <a:rPr lang="en-US" sz="1800" dirty="0"/>
              <a:t>Bills that Failed to Pass: </a:t>
            </a:r>
            <a:r>
              <a:rPr lang="en-US" sz="1800" b="1" dirty="0"/>
              <a:t>7,506</a:t>
            </a:r>
          </a:p>
          <a:p>
            <a:pPr lvl="1">
              <a:spcAft>
                <a:spcPts val="600"/>
              </a:spcAft>
            </a:pPr>
            <a:r>
              <a:rPr lang="en-US" sz="1800" dirty="0"/>
              <a:t>Bills that Became Law: </a:t>
            </a:r>
            <a:r>
              <a:rPr lang="en-US" sz="1800" b="1" dirty="0"/>
              <a:t>1,185</a:t>
            </a:r>
          </a:p>
          <a:p>
            <a:pPr lvl="1">
              <a:spcAft>
                <a:spcPts val="600"/>
              </a:spcAft>
            </a:pPr>
            <a:r>
              <a:rPr lang="en-US" sz="1800" dirty="0"/>
              <a:t>Bills Vetoed: </a:t>
            </a:r>
            <a:r>
              <a:rPr lang="en-US" sz="1800" b="1" dirty="0"/>
              <a:t>28</a:t>
            </a:r>
          </a:p>
          <a:p>
            <a:endParaRPr lang="en-US" dirty="0"/>
          </a:p>
        </p:txBody>
      </p:sp>
      <p:sp>
        <p:nvSpPr>
          <p:cNvPr id="3" name="Title 2">
            <a:extLst>
              <a:ext uri="{FF2B5EF4-FFF2-40B4-BE49-F238E27FC236}">
                <a16:creationId xmlns:a16="http://schemas.microsoft.com/office/drawing/2014/main" id="{0408FB39-4F48-419E-9E29-E596B22F906F}"/>
              </a:ext>
            </a:extLst>
          </p:cNvPr>
          <p:cNvSpPr>
            <a:spLocks noGrp="1"/>
          </p:cNvSpPr>
          <p:nvPr>
            <p:ph type="ctrTitle"/>
          </p:nvPr>
        </p:nvSpPr>
        <p:spPr/>
        <p:txBody>
          <a:bodyPr/>
          <a:lstStyle/>
          <a:p>
            <a:r>
              <a:rPr lang="en-US" dirty="0"/>
              <a:t>89th Session Dates &amp; Bill Statistics</a:t>
            </a:r>
          </a:p>
        </p:txBody>
      </p:sp>
      <p:sp>
        <p:nvSpPr>
          <p:cNvPr id="4" name="Slide Number Placeholder 3">
            <a:extLst>
              <a:ext uri="{FF2B5EF4-FFF2-40B4-BE49-F238E27FC236}">
                <a16:creationId xmlns:a16="http://schemas.microsoft.com/office/drawing/2014/main" id="{E2ADDC5E-758A-44A6-B24F-F6665FA21CB2}"/>
              </a:ext>
            </a:extLst>
          </p:cNvPr>
          <p:cNvSpPr>
            <a:spLocks noGrp="1"/>
          </p:cNvSpPr>
          <p:nvPr>
            <p:ph type="sldNum" sz="quarter" idx="31"/>
          </p:nvPr>
        </p:nvSpPr>
        <p:spPr/>
        <p:txBody>
          <a:bodyPr/>
          <a:lstStyle/>
          <a:p>
            <a:fld id="{4EEE6AFD-C632-9F49-B771-1F87972A33B3}" type="slidenum">
              <a:rPr lang="en-US" smtClean="0"/>
              <a:pPr/>
              <a:t>4</a:t>
            </a:fld>
            <a:endParaRPr lang="en-US" dirty="0"/>
          </a:p>
        </p:txBody>
      </p:sp>
      <p:sp>
        <p:nvSpPr>
          <p:cNvPr id="7" name="TextBox 6">
            <a:extLst>
              <a:ext uri="{FF2B5EF4-FFF2-40B4-BE49-F238E27FC236}">
                <a16:creationId xmlns:a16="http://schemas.microsoft.com/office/drawing/2014/main" id="{44C0A241-88F8-42DE-AE3F-A117CCD33E5A}"/>
              </a:ext>
            </a:extLst>
          </p:cNvPr>
          <p:cNvSpPr txBox="1"/>
          <p:nvPr/>
        </p:nvSpPr>
        <p:spPr>
          <a:xfrm>
            <a:off x="4805805" y="3252793"/>
            <a:ext cx="4327948" cy="1000274"/>
          </a:xfrm>
          <a:prstGeom prst="rect">
            <a:avLst/>
          </a:prstGeom>
          <a:noFill/>
        </p:spPr>
        <p:txBody>
          <a:bodyPr wrap="square" rtlCol="0">
            <a:spAutoFit/>
          </a:bodyPr>
          <a:lstStyle/>
          <a:p>
            <a:pPr marL="285750" indent="-285750">
              <a:spcAft>
                <a:spcPts val="600"/>
              </a:spcAft>
              <a:buClr>
                <a:srgbClr val="60B1D6"/>
              </a:buClr>
              <a:buFont typeface="Arial" panose="020B0604020202020204" pitchFamily="34" charset="0"/>
              <a:buChar char="•"/>
            </a:pPr>
            <a:r>
              <a:rPr lang="en-US" dirty="0">
                <a:latin typeface="Georgia" panose="02040502050405020303" pitchFamily="18" charset="0"/>
              </a:rPr>
              <a:t>Joint Resolutions Filed: </a:t>
            </a:r>
            <a:r>
              <a:rPr lang="en-US" b="1" dirty="0">
                <a:latin typeface="Georgia" panose="02040502050405020303" pitchFamily="18" charset="0"/>
              </a:rPr>
              <a:t>295</a:t>
            </a:r>
          </a:p>
          <a:p>
            <a:pPr marL="285750" indent="-285750">
              <a:spcAft>
                <a:spcPts val="600"/>
              </a:spcAft>
              <a:buClr>
                <a:srgbClr val="60B1D6"/>
              </a:buClr>
              <a:buFont typeface="Arial" panose="020B0604020202020204" pitchFamily="34" charset="0"/>
              <a:buChar char="•"/>
            </a:pPr>
            <a:r>
              <a:rPr lang="en-US" dirty="0">
                <a:latin typeface="Georgia" panose="02040502050405020303" pitchFamily="18" charset="0"/>
              </a:rPr>
              <a:t>Joint Resolutions Filed w/ Secretary of State: </a:t>
            </a:r>
            <a:r>
              <a:rPr lang="en-US" b="1" dirty="0">
                <a:latin typeface="Georgia" panose="02040502050405020303" pitchFamily="18" charset="0"/>
              </a:rPr>
              <a:t>17</a:t>
            </a:r>
            <a:endParaRPr lang="en-US" dirty="0">
              <a:latin typeface="Georgia" panose="02040502050405020303" pitchFamily="18" charset="0"/>
            </a:endParaRPr>
          </a:p>
        </p:txBody>
      </p:sp>
    </p:spTree>
    <p:extLst>
      <p:ext uri="{BB962C8B-B14F-4D97-AF65-F5344CB8AC3E}">
        <p14:creationId xmlns:p14="http://schemas.microsoft.com/office/powerpoint/2010/main" val="152084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D7791F-6461-A514-F363-A471A281DB89}"/>
              </a:ext>
            </a:extLst>
          </p:cNvPr>
          <p:cNvSpPr>
            <a:spLocks noGrp="1"/>
          </p:cNvSpPr>
          <p:nvPr>
            <p:ph type="ctrTitle"/>
          </p:nvPr>
        </p:nvSpPr>
        <p:spPr/>
        <p:txBody>
          <a:bodyPr/>
          <a:lstStyle/>
          <a:p>
            <a:r>
              <a:rPr lang="en-US" dirty="0"/>
              <a:t>Texas Business Landscape</a:t>
            </a:r>
          </a:p>
        </p:txBody>
      </p:sp>
      <p:sp>
        <p:nvSpPr>
          <p:cNvPr id="4" name="Slide Number Placeholder 3">
            <a:extLst>
              <a:ext uri="{FF2B5EF4-FFF2-40B4-BE49-F238E27FC236}">
                <a16:creationId xmlns:a16="http://schemas.microsoft.com/office/drawing/2014/main" id="{991AA81D-08FE-EB88-B8F4-C60A55A86F40}"/>
              </a:ext>
            </a:extLst>
          </p:cNvPr>
          <p:cNvSpPr>
            <a:spLocks noGrp="1"/>
          </p:cNvSpPr>
          <p:nvPr>
            <p:ph type="sldNum" sz="quarter" idx="31"/>
          </p:nvPr>
        </p:nvSpPr>
        <p:spPr/>
        <p:txBody>
          <a:bodyPr/>
          <a:lstStyle/>
          <a:p>
            <a:fld id="{4EEE6AFD-C632-9F49-B771-1F87972A33B3}" type="slidenum">
              <a:rPr lang="en-US" smtClean="0"/>
              <a:pPr/>
              <a:t>5</a:t>
            </a:fld>
            <a:endParaRPr lang="en-US" dirty="0"/>
          </a:p>
        </p:txBody>
      </p:sp>
    </p:spTree>
    <p:extLst>
      <p:ext uri="{BB962C8B-B14F-4D97-AF65-F5344CB8AC3E}">
        <p14:creationId xmlns:p14="http://schemas.microsoft.com/office/powerpoint/2010/main" val="24493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F44E7A-CBB7-4CFC-A5EB-8C7CD8F23B72}"/>
              </a:ext>
            </a:extLst>
          </p:cNvPr>
          <p:cNvSpPr>
            <a:spLocks noGrp="1"/>
          </p:cNvSpPr>
          <p:nvPr>
            <p:ph idx="1"/>
          </p:nvPr>
        </p:nvSpPr>
        <p:spPr>
          <a:xfrm>
            <a:off x="814388" y="1852613"/>
            <a:ext cx="7981950" cy="3049587"/>
          </a:xfrm>
        </p:spPr>
        <p:txBody>
          <a:bodyPr>
            <a:noAutofit/>
          </a:bodyPr>
          <a:lstStyle/>
          <a:p>
            <a:pPr marL="0" indent="0" algn="just">
              <a:buNone/>
            </a:pPr>
            <a:r>
              <a:rPr lang="en-US" sz="1000" dirty="0"/>
              <a:t>Texas’ $2.7 trillion economy is the eighth largest in the world (</a:t>
            </a:r>
            <a:r>
              <a:rPr lang="en-US" sz="1000" u="sng" dirty="0">
                <a:hlinkClick r:id="rId3"/>
              </a:rPr>
              <a:t>U.S. Bureau of Economic Analysis</a:t>
            </a:r>
            <a:r>
              <a:rPr lang="en-US" sz="1000" dirty="0"/>
              <a:t>, 2024; </a:t>
            </a:r>
            <a:r>
              <a:rPr lang="en-US" sz="1000" u="sng" dirty="0">
                <a:hlinkClick r:id="rId4"/>
              </a:rPr>
              <a:t>Texas Economic Development Corporation</a:t>
            </a:r>
            <a:r>
              <a:rPr lang="en-US" sz="1000" dirty="0"/>
              <a:t>).</a:t>
            </a:r>
          </a:p>
          <a:p>
            <a:pPr marL="0" indent="0" algn="just">
              <a:buNone/>
            </a:pPr>
            <a:r>
              <a:rPr lang="en-US" sz="1000" dirty="0"/>
              <a:t>Today, one in 10 public companies in the U.S. (</a:t>
            </a:r>
            <a:r>
              <a:rPr lang="en-US" sz="1000" u="sng" dirty="0">
                <a:hlinkClick r:id="rId5"/>
              </a:rPr>
              <a:t>Texas Economic Development &amp; Tourism Office</a:t>
            </a:r>
            <a:r>
              <a:rPr lang="en-US" sz="1000" dirty="0"/>
              <a:t>, 2025) and more than 50 Fortune 500 companies (</a:t>
            </a:r>
            <a:r>
              <a:rPr lang="en-US" sz="1000" u="sng" dirty="0">
                <a:hlinkClick r:id="rId6"/>
              </a:rPr>
              <a:t>Texas Economic Development Corporation</a:t>
            </a:r>
            <a:r>
              <a:rPr lang="en-US" sz="1000" dirty="0"/>
              <a:t>, 2023) are headquartered in Texas.</a:t>
            </a:r>
          </a:p>
          <a:p>
            <a:pPr marL="0" indent="0" algn="just">
              <a:buNone/>
            </a:pPr>
            <a:r>
              <a:rPr lang="en-US" sz="1000" dirty="0"/>
              <a:t>Between 2020 and June 2025, 201 companies moved their headquarters to Texas (</a:t>
            </a:r>
            <a:r>
              <a:rPr lang="en-US" sz="1000" u="sng" dirty="0">
                <a:hlinkClick r:id="rId7"/>
              </a:rPr>
              <a:t>Build Remote</a:t>
            </a:r>
            <a:r>
              <a:rPr lang="en-US" sz="1000" dirty="0"/>
              <a:t>, 2024), including Charles Schwab, which relocated its San Francisco headquarters to Westlake, Texas (</a:t>
            </a:r>
            <a:r>
              <a:rPr lang="en-US" sz="1000" u="sng" dirty="0">
                <a:hlinkClick r:id="rId8"/>
              </a:rPr>
              <a:t>NBC Dallas-Fort-Worth</a:t>
            </a:r>
            <a:r>
              <a:rPr lang="en-US" sz="1000" dirty="0"/>
              <a:t>, 2020).  In addition, many companies expanded their operations in Texas during the same period, including:</a:t>
            </a:r>
          </a:p>
          <a:p>
            <a:pPr lvl="0" algn="just">
              <a:spcAft>
                <a:spcPts val="0"/>
              </a:spcAft>
            </a:pPr>
            <a:r>
              <a:rPr lang="en-US" sz="1000" dirty="0"/>
              <a:t>Goldman Sachs, which added 5,000 Texas-based employees (</a:t>
            </a:r>
            <a:r>
              <a:rPr lang="en-US" sz="1000" u="sng" dirty="0">
                <a:hlinkClick r:id="rId9"/>
              </a:rPr>
              <a:t>Goldman Sachs</a:t>
            </a:r>
            <a:r>
              <a:rPr lang="en-US" sz="1000" dirty="0"/>
              <a:t>, 2023); </a:t>
            </a:r>
          </a:p>
          <a:p>
            <a:pPr lvl="0" algn="just">
              <a:spcAft>
                <a:spcPts val="0"/>
              </a:spcAft>
            </a:pPr>
            <a:r>
              <a:rPr lang="en-US" sz="1000" dirty="0"/>
              <a:t>Fidelity Investments, which added 2,000 jobs in Texas (</a:t>
            </a:r>
            <a:r>
              <a:rPr lang="en-US" sz="1000" u="sng" dirty="0">
                <a:hlinkClick r:id="rId10"/>
              </a:rPr>
              <a:t>Fort Worth Business Press</a:t>
            </a:r>
            <a:r>
              <a:rPr lang="en-US" sz="1000" dirty="0"/>
              <a:t>, 2021); </a:t>
            </a:r>
          </a:p>
          <a:p>
            <a:pPr lvl="0" algn="just">
              <a:spcAft>
                <a:spcPts val="0"/>
              </a:spcAft>
            </a:pPr>
            <a:r>
              <a:rPr lang="en-US" sz="1000" dirty="0"/>
              <a:t>Wells Fargo, which invested in an 850,000-square-foot campus to house thousands of employees in Texas (</a:t>
            </a:r>
            <a:r>
              <a:rPr lang="en-US" sz="1000" u="sng" dirty="0">
                <a:hlinkClick r:id="rId11"/>
              </a:rPr>
              <a:t>Dallas Morning News</a:t>
            </a:r>
            <a:r>
              <a:rPr lang="en-US" sz="1000" dirty="0"/>
              <a:t>, 2023); and </a:t>
            </a:r>
          </a:p>
          <a:p>
            <a:pPr lvl="0" algn="just">
              <a:spcAft>
                <a:spcPts val="0"/>
              </a:spcAft>
            </a:pPr>
            <a:r>
              <a:rPr lang="en-US" sz="1000" dirty="0"/>
              <a:t>JPMorgan Chase, which built a 6,500-person campus in Plano, Texas, and which now has more employees in Texas than in New York state (</a:t>
            </a:r>
            <a:r>
              <a:rPr lang="en-US" sz="1000" u="sng" dirty="0">
                <a:hlinkClick r:id="rId12"/>
              </a:rPr>
              <a:t>New York Post</a:t>
            </a:r>
            <a:r>
              <a:rPr lang="en-US" sz="1000" dirty="0"/>
              <a:t>, 2023).</a:t>
            </a:r>
          </a:p>
          <a:p>
            <a:pPr marL="0" lvl="0" indent="0" algn="just">
              <a:spcAft>
                <a:spcPts val="0"/>
              </a:spcAft>
              <a:buNone/>
            </a:pPr>
            <a:endParaRPr lang="en-US" sz="1000" dirty="0"/>
          </a:p>
          <a:p>
            <a:pPr marL="0" indent="0" algn="just">
              <a:buNone/>
            </a:pPr>
            <a:r>
              <a:rPr lang="en-US" sz="1000" dirty="0"/>
              <a:t>As a result, in 2023, for the first time in over 33 years, Texas surpassed the state of New York in the number of workers employed in finance and banking (</a:t>
            </a:r>
            <a:r>
              <a:rPr lang="en-US" sz="1000" u="sng" dirty="0">
                <a:hlinkClick r:id="rId13"/>
              </a:rPr>
              <a:t>Yahoo Finance</a:t>
            </a:r>
            <a:r>
              <a:rPr lang="en-US" sz="1000" dirty="0"/>
              <a:t>, 2024), and as of November 2024, Texas employed nearly 192,000 more workers in financial activities than the state of New York (</a:t>
            </a:r>
            <a:r>
              <a:rPr lang="en-US" sz="1000" u="sng" dirty="0">
                <a:hlinkClick r:id="rId14"/>
              </a:rPr>
              <a:t>Bureau of Labor Statistics</a:t>
            </a:r>
            <a:r>
              <a:rPr lang="en-US" sz="1000" dirty="0"/>
              <a:t>, 2024). </a:t>
            </a:r>
          </a:p>
          <a:p>
            <a:pPr marL="0" lvl="0" indent="0" algn="just">
              <a:buNone/>
            </a:pPr>
            <a:endParaRPr lang="en-US" sz="1050" dirty="0"/>
          </a:p>
          <a:p>
            <a:pPr marL="0" indent="0">
              <a:spcAft>
                <a:spcPts val="700"/>
              </a:spcAft>
              <a:buNone/>
            </a:pPr>
            <a:endParaRPr lang="en-US" sz="1300" dirty="0"/>
          </a:p>
        </p:txBody>
      </p:sp>
      <p:sp>
        <p:nvSpPr>
          <p:cNvPr id="3" name="Title 2">
            <a:extLst>
              <a:ext uri="{FF2B5EF4-FFF2-40B4-BE49-F238E27FC236}">
                <a16:creationId xmlns:a16="http://schemas.microsoft.com/office/drawing/2014/main" id="{551730B6-BB57-4889-B554-EE1B21D300D4}"/>
              </a:ext>
            </a:extLst>
          </p:cNvPr>
          <p:cNvSpPr>
            <a:spLocks noGrp="1"/>
          </p:cNvSpPr>
          <p:nvPr>
            <p:ph type="ctrTitle"/>
          </p:nvPr>
        </p:nvSpPr>
        <p:spPr>
          <a:xfrm>
            <a:off x="815051" y="1141182"/>
            <a:ext cx="7981508" cy="709683"/>
          </a:xfrm>
        </p:spPr>
        <p:txBody>
          <a:bodyPr/>
          <a:lstStyle/>
          <a:p>
            <a:r>
              <a:rPr lang="en-US" dirty="0"/>
              <a:t>Texas Business Landscape</a:t>
            </a:r>
          </a:p>
        </p:txBody>
      </p:sp>
      <p:sp>
        <p:nvSpPr>
          <p:cNvPr id="4" name="Slide Number Placeholder 3">
            <a:extLst>
              <a:ext uri="{FF2B5EF4-FFF2-40B4-BE49-F238E27FC236}">
                <a16:creationId xmlns:a16="http://schemas.microsoft.com/office/drawing/2014/main" id="{6A9024E7-A440-4F11-8400-A666E97B8252}"/>
              </a:ext>
            </a:extLst>
          </p:cNvPr>
          <p:cNvSpPr>
            <a:spLocks noGrp="1"/>
          </p:cNvSpPr>
          <p:nvPr>
            <p:ph type="sldNum" sz="quarter" idx="31"/>
          </p:nvPr>
        </p:nvSpPr>
        <p:spPr>
          <a:xfrm>
            <a:off x="6704583" y="4866119"/>
            <a:ext cx="2057400" cy="274637"/>
          </a:xfrm>
        </p:spPr>
        <p:txBody>
          <a:bodyPr/>
          <a:lstStyle/>
          <a:p>
            <a:fld id="{4EEE6AFD-C632-9F49-B771-1F87972A33B3}" type="slidenum">
              <a:rPr lang="en-US" smtClean="0"/>
              <a:pPr/>
              <a:t>6</a:t>
            </a:fld>
            <a:endParaRPr lang="en-US" dirty="0"/>
          </a:p>
        </p:txBody>
      </p:sp>
    </p:spTree>
    <p:extLst>
      <p:ext uri="{BB962C8B-B14F-4D97-AF65-F5344CB8AC3E}">
        <p14:creationId xmlns:p14="http://schemas.microsoft.com/office/powerpoint/2010/main" val="2891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8759E-B81D-5028-E8F4-80FBE7BED5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9BD08-3EF2-F55C-9DA3-AC4B5EE3C6CD}"/>
              </a:ext>
            </a:extLst>
          </p:cNvPr>
          <p:cNvSpPr>
            <a:spLocks noGrp="1"/>
          </p:cNvSpPr>
          <p:nvPr>
            <p:ph idx="1"/>
          </p:nvPr>
        </p:nvSpPr>
        <p:spPr>
          <a:xfrm>
            <a:off x="814388" y="1852613"/>
            <a:ext cx="7981950" cy="3049587"/>
          </a:xfrm>
        </p:spPr>
        <p:txBody>
          <a:bodyPr>
            <a:noAutofit/>
          </a:bodyPr>
          <a:lstStyle/>
          <a:p>
            <a:pPr marL="0" indent="0" algn="just">
              <a:buNone/>
            </a:pPr>
            <a:r>
              <a:rPr lang="en-US" sz="1000" dirty="0"/>
              <a:t>Texas is proudly pro-business, with sensible regulation, robust infrastructure, a diverse and highly skilled workforce, and no corporate or personal income tax (</a:t>
            </a:r>
            <a:r>
              <a:rPr lang="en-US" sz="1000" u="sng" dirty="0">
                <a:hlinkClick r:id="rId3"/>
              </a:rPr>
              <a:t>Texas Economic Development &amp; Tourism Office</a:t>
            </a:r>
            <a:r>
              <a:rPr lang="en-US" sz="1000" dirty="0"/>
              <a:t>, 2023), and, as such, ranked #1 for Best Business Climate in Business Facilities’ 2024 State Rankings (</a:t>
            </a:r>
            <a:r>
              <a:rPr lang="en-US" sz="1000" u="sng" dirty="0">
                <a:hlinkClick r:id="rId4"/>
              </a:rPr>
              <a:t>Business Facilities: The Source for Site Selectors</a:t>
            </a:r>
            <a:r>
              <a:rPr lang="en-US" sz="1000" dirty="0"/>
              <a:t>, 2024).</a:t>
            </a:r>
          </a:p>
          <a:p>
            <a:pPr marL="0" indent="0" algn="just">
              <a:buNone/>
            </a:pPr>
            <a:r>
              <a:rPr lang="en-US" sz="1000" dirty="0"/>
              <a:t>However, as Governor Abbott mentioned, “</a:t>
            </a:r>
            <a:r>
              <a:rPr lang="en-US" sz="1000" dirty="0">
                <a:solidFill>
                  <a:schemeClr val="accent5"/>
                </a:solidFill>
              </a:rPr>
              <a:t>There is a difference between becoming a champion and repeating as a national champion year after year. To remain at the highest level requires constant innovation and improvement, and that is what we constantly work at to keep Texas as the best business climate in America</a:t>
            </a:r>
            <a:r>
              <a:rPr lang="en-US" sz="1000" dirty="0"/>
              <a:t>” (</a:t>
            </a:r>
            <a:r>
              <a:rPr lang="en-US" sz="1000" u="sng" dirty="0">
                <a:hlinkClick r:id="rId5"/>
              </a:rPr>
              <a:t>Office of the Texas Governor</a:t>
            </a:r>
            <a:r>
              <a:rPr lang="en-US" sz="1000" dirty="0"/>
              <a:t>, 2025).  </a:t>
            </a:r>
          </a:p>
          <a:p>
            <a:pPr marL="0" indent="0" algn="just">
              <a:buNone/>
            </a:pPr>
            <a:r>
              <a:rPr lang="en-US" sz="1000" dirty="0"/>
              <a:t>In keeping with this sentiment, since 2023, the Texas legislature has adopted sweeping amendments to the Texas Business Organizations Code (the “</a:t>
            </a:r>
            <a:r>
              <a:rPr lang="en-US" sz="1000" b="1" i="1" dirty="0" err="1"/>
              <a:t>TBOC</a:t>
            </a:r>
            <a:r>
              <a:rPr lang="en-US" sz="1000" dirty="0"/>
              <a:t>”) designed make Texas a more attractive destination for businesses, including:  </a:t>
            </a:r>
          </a:p>
          <a:p>
            <a:pPr lvl="0" algn="just"/>
            <a:r>
              <a:rPr lang="en-US" sz="1000" u="sng" dirty="0">
                <a:hlinkClick r:id="rId6"/>
              </a:rPr>
              <a:t>88(R) H.B. 19</a:t>
            </a:r>
            <a:r>
              <a:rPr lang="en-US" sz="1000" dirty="0"/>
              <a:t>, which created the Texas Business Court; </a:t>
            </a:r>
          </a:p>
          <a:p>
            <a:pPr lvl="0" algn="just"/>
            <a:r>
              <a:rPr lang="en-US" sz="1000" u="sng" dirty="0">
                <a:hlinkClick r:id="rId7"/>
              </a:rPr>
              <a:t>89(R) S.B. 29</a:t>
            </a:r>
            <a:r>
              <a:rPr lang="en-US" sz="1000" dirty="0"/>
              <a:t>, which reforms derivative litigation and enhances liability protections for managerial officials; </a:t>
            </a:r>
          </a:p>
          <a:p>
            <a:pPr lvl="0" algn="just"/>
            <a:r>
              <a:rPr lang="en-US" sz="1000" u="sng" dirty="0">
                <a:hlinkClick r:id="rId8"/>
              </a:rPr>
              <a:t>89(R) S.B. 1057</a:t>
            </a:r>
            <a:r>
              <a:rPr lang="en-US" sz="1000" dirty="0"/>
              <a:t>, which allows publicly traded corporations to impose thresholds for shareholder proposals;  </a:t>
            </a:r>
          </a:p>
          <a:p>
            <a:pPr lvl="0" algn="just"/>
            <a:r>
              <a:rPr lang="en-US" sz="1000" u="sng" dirty="0">
                <a:hlinkClick r:id="rId9"/>
              </a:rPr>
              <a:t>89(R) S.B. 2411</a:t>
            </a:r>
            <a:r>
              <a:rPr lang="en-US" sz="1000" dirty="0"/>
              <a:t>, which streamlines approval of certain fundamental business transactions; and  </a:t>
            </a:r>
          </a:p>
          <a:p>
            <a:pPr lvl="0" algn="just"/>
            <a:r>
              <a:rPr lang="en-US" sz="1000" u="sng" dirty="0">
                <a:hlinkClick r:id="rId10"/>
              </a:rPr>
              <a:t>89(R) S.B. 2337</a:t>
            </a:r>
            <a:r>
              <a:rPr lang="en-US" sz="1000" dirty="0"/>
              <a:t>, which imposes certain disclosure obligations on proxy advisors.   </a:t>
            </a:r>
          </a:p>
          <a:p>
            <a:pPr marL="0" indent="0">
              <a:buNone/>
            </a:pPr>
            <a:br>
              <a:rPr lang="en-US" dirty="0"/>
            </a:br>
            <a:endParaRPr lang="en-US" sz="1300" dirty="0"/>
          </a:p>
        </p:txBody>
      </p:sp>
      <p:sp>
        <p:nvSpPr>
          <p:cNvPr id="3" name="Title 2">
            <a:extLst>
              <a:ext uri="{FF2B5EF4-FFF2-40B4-BE49-F238E27FC236}">
                <a16:creationId xmlns:a16="http://schemas.microsoft.com/office/drawing/2014/main" id="{AC29C893-BA55-4578-4FB9-B103D3304DF9}"/>
              </a:ext>
            </a:extLst>
          </p:cNvPr>
          <p:cNvSpPr>
            <a:spLocks noGrp="1"/>
          </p:cNvSpPr>
          <p:nvPr>
            <p:ph type="ctrTitle"/>
          </p:nvPr>
        </p:nvSpPr>
        <p:spPr>
          <a:xfrm>
            <a:off x="815051" y="1141182"/>
            <a:ext cx="7981508" cy="709683"/>
          </a:xfrm>
        </p:spPr>
        <p:txBody>
          <a:bodyPr/>
          <a:lstStyle/>
          <a:p>
            <a:r>
              <a:rPr lang="en-US" dirty="0"/>
              <a:t>Texas Business Landscape</a:t>
            </a:r>
          </a:p>
        </p:txBody>
      </p:sp>
      <p:sp>
        <p:nvSpPr>
          <p:cNvPr id="4" name="Slide Number Placeholder 3">
            <a:extLst>
              <a:ext uri="{FF2B5EF4-FFF2-40B4-BE49-F238E27FC236}">
                <a16:creationId xmlns:a16="http://schemas.microsoft.com/office/drawing/2014/main" id="{429388FA-760D-E14A-4211-6035026BFD92}"/>
              </a:ext>
            </a:extLst>
          </p:cNvPr>
          <p:cNvSpPr>
            <a:spLocks noGrp="1"/>
          </p:cNvSpPr>
          <p:nvPr>
            <p:ph type="sldNum" sz="quarter" idx="31"/>
          </p:nvPr>
        </p:nvSpPr>
        <p:spPr>
          <a:xfrm>
            <a:off x="6704583" y="4866119"/>
            <a:ext cx="2057400" cy="274637"/>
          </a:xfrm>
        </p:spPr>
        <p:txBody>
          <a:bodyPr/>
          <a:lstStyle/>
          <a:p>
            <a:fld id="{4EEE6AFD-C632-9F49-B771-1F87972A33B3}" type="slidenum">
              <a:rPr lang="en-US" smtClean="0"/>
              <a:pPr/>
              <a:t>7</a:t>
            </a:fld>
            <a:endParaRPr lang="en-US" dirty="0"/>
          </a:p>
        </p:txBody>
      </p:sp>
    </p:spTree>
    <p:extLst>
      <p:ext uri="{BB962C8B-B14F-4D97-AF65-F5344CB8AC3E}">
        <p14:creationId xmlns:p14="http://schemas.microsoft.com/office/powerpoint/2010/main" val="364871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76AB0-47F0-DC18-56E0-6918FA3E52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EDE003-35DD-24D9-6269-464F0A58450E}"/>
              </a:ext>
            </a:extLst>
          </p:cNvPr>
          <p:cNvSpPr>
            <a:spLocks noGrp="1"/>
          </p:cNvSpPr>
          <p:nvPr>
            <p:ph idx="1"/>
          </p:nvPr>
        </p:nvSpPr>
        <p:spPr>
          <a:xfrm>
            <a:off x="814388" y="1852613"/>
            <a:ext cx="7981950" cy="3049587"/>
          </a:xfrm>
        </p:spPr>
        <p:txBody>
          <a:bodyPr>
            <a:noAutofit/>
          </a:bodyPr>
          <a:lstStyle/>
          <a:p>
            <a:pPr marL="0" indent="0" algn="just">
              <a:buNone/>
            </a:pPr>
            <a:r>
              <a:rPr lang="en-US" sz="1000" dirty="0"/>
              <a:t>Texas legislators also have supported establishment of the Texas Stock Exchange (“</a:t>
            </a:r>
            <a:r>
              <a:rPr lang="en-US" sz="1000" b="1" i="1" dirty="0" err="1"/>
              <a:t>TXSE</a:t>
            </a:r>
            <a:r>
              <a:rPr lang="en-US" sz="1000" dirty="0"/>
              <a:t>”), including U.S. Senator John Cornyn, who sent a letter to the U.S. Securities and Exchange Commission (“</a:t>
            </a:r>
            <a:r>
              <a:rPr lang="en-US" sz="1000" b="1" i="1" dirty="0"/>
              <a:t>SEC</a:t>
            </a:r>
            <a:r>
              <a:rPr lang="en-US" sz="1000" dirty="0"/>
              <a:t>”), stating: </a:t>
            </a:r>
          </a:p>
          <a:p>
            <a:pPr marL="457200" indent="0" algn="just">
              <a:buNone/>
            </a:pPr>
            <a:r>
              <a:rPr lang="en-US" sz="1000" dirty="0">
                <a:solidFill>
                  <a:schemeClr val="accent5"/>
                </a:solidFill>
              </a:rPr>
              <a:t>Competition is the foundation of America's capital markets. Unfortunately, the number of publicly traded companies have significantly declined over the past 25 years, limiting public investment opportunities and decreasing competition.  Establishing a new exchange will give issuers more options to drive innovation and improve capital formation.  If approved, the </a:t>
            </a:r>
            <a:r>
              <a:rPr lang="en-US" sz="1000" dirty="0" err="1">
                <a:solidFill>
                  <a:schemeClr val="accent5"/>
                </a:solidFill>
              </a:rPr>
              <a:t>TXSE</a:t>
            </a:r>
            <a:r>
              <a:rPr lang="en-US" sz="1000" dirty="0">
                <a:solidFill>
                  <a:schemeClr val="accent5"/>
                </a:solidFill>
              </a:rPr>
              <a:t> will bolster competition in all areas of the exchange business, including listings, trading technology, market structure, market data, and market connectivity </a:t>
            </a:r>
            <a:r>
              <a:rPr lang="en-US" sz="1000" dirty="0"/>
              <a:t>(</a:t>
            </a:r>
            <a:r>
              <a:rPr lang="en-US" sz="1000" u="sng" dirty="0">
                <a:hlinkClick r:id="rId3"/>
              </a:rPr>
              <a:t>Senator Cornyn’s office</a:t>
            </a:r>
            <a:r>
              <a:rPr lang="en-US" sz="1000" dirty="0"/>
              <a:t>, 2025).</a:t>
            </a:r>
          </a:p>
          <a:p>
            <a:pPr marL="0" indent="0">
              <a:buNone/>
            </a:pPr>
            <a:br>
              <a:rPr lang="en-US" dirty="0"/>
            </a:br>
            <a:endParaRPr lang="en-US" sz="1300" dirty="0"/>
          </a:p>
        </p:txBody>
      </p:sp>
      <p:sp>
        <p:nvSpPr>
          <p:cNvPr id="3" name="Title 2">
            <a:extLst>
              <a:ext uri="{FF2B5EF4-FFF2-40B4-BE49-F238E27FC236}">
                <a16:creationId xmlns:a16="http://schemas.microsoft.com/office/drawing/2014/main" id="{37EFA306-E410-1C55-CC43-C1055CD01D1D}"/>
              </a:ext>
            </a:extLst>
          </p:cNvPr>
          <p:cNvSpPr>
            <a:spLocks noGrp="1"/>
          </p:cNvSpPr>
          <p:nvPr>
            <p:ph type="ctrTitle"/>
          </p:nvPr>
        </p:nvSpPr>
        <p:spPr>
          <a:xfrm>
            <a:off x="815051" y="1141182"/>
            <a:ext cx="7981508" cy="709683"/>
          </a:xfrm>
        </p:spPr>
        <p:txBody>
          <a:bodyPr/>
          <a:lstStyle/>
          <a:p>
            <a:r>
              <a:rPr lang="en-US" dirty="0"/>
              <a:t>Texas Business Landscape</a:t>
            </a:r>
          </a:p>
        </p:txBody>
      </p:sp>
      <p:sp>
        <p:nvSpPr>
          <p:cNvPr id="4" name="Slide Number Placeholder 3">
            <a:extLst>
              <a:ext uri="{FF2B5EF4-FFF2-40B4-BE49-F238E27FC236}">
                <a16:creationId xmlns:a16="http://schemas.microsoft.com/office/drawing/2014/main" id="{48405E2C-870B-5AC9-5A44-47B90B35CBAE}"/>
              </a:ext>
            </a:extLst>
          </p:cNvPr>
          <p:cNvSpPr>
            <a:spLocks noGrp="1"/>
          </p:cNvSpPr>
          <p:nvPr>
            <p:ph type="sldNum" sz="quarter" idx="31"/>
          </p:nvPr>
        </p:nvSpPr>
        <p:spPr>
          <a:xfrm>
            <a:off x="6704583" y="4866119"/>
            <a:ext cx="2057400" cy="274637"/>
          </a:xfrm>
        </p:spPr>
        <p:txBody>
          <a:bodyPr/>
          <a:lstStyle/>
          <a:p>
            <a:fld id="{4EEE6AFD-C632-9F49-B771-1F87972A33B3}" type="slidenum">
              <a:rPr lang="en-US" smtClean="0"/>
              <a:pPr/>
              <a:t>8</a:t>
            </a:fld>
            <a:endParaRPr lang="en-US" dirty="0"/>
          </a:p>
        </p:txBody>
      </p:sp>
    </p:spTree>
    <p:extLst>
      <p:ext uri="{BB962C8B-B14F-4D97-AF65-F5344CB8AC3E}">
        <p14:creationId xmlns:p14="http://schemas.microsoft.com/office/powerpoint/2010/main" val="52184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794180-C241-7E45-ACD0-974A37F46E25}"/>
              </a:ext>
            </a:extLst>
          </p:cNvPr>
          <p:cNvSpPr>
            <a:spLocks noGrp="1"/>
          </p:cNvSpPr>
          <p:nvPr>
            <p:ph type="ctrTitle"/>
          </p:nvPr>
        </p:nvSpPr>
        <p:spPr/>
        <p:txBody>
          <a:bodyPr/>
          <a:lstStyle/>
          <a:p>
            <a:r>
              <a:rPr lang="en-US" dirty="0"/>
              <a:t>Texas Stock Exchange</a:t>
            </a:r>
          </a:p>
        </p:txBody>
      </p:sp>
      <p:sp>
        <p:nvSpPr>
          <p:cNvPr id="4" name="Slide Number Placeholder 3">
            <a:extLst>
              <a:ext uri="{FF2B5EF4-FFF2-40B4-BE49-F238E27FC236}">
                <a16:creationId xmlns:a16="http://schemas.microsoft.com/office/drawing/2014/main" id="{8B8707BC-E0A6-D24C-AA3D-1DD0D560697E}"/>
              </a:ext>
            </a:extLst>
          </p:cNvPr>
          <p:cNvSpPr>
            <a:spLocks noGrp="1"/>
          </p:cNvSpPr>
          <p:nvPr>
            <p:ph type="sldNum" sz="quarter" idx="31"/>
          </p:nvPr>
        </p:nvSpPr>
        <p:spPr/>
        <p:txBody>
          <a:bodyPr/>
          <a:lstStyle/>
          <a:p>
            <a:fld id="{4EEE6AFD-C632-9F49-B771-1F87972A33B3}" type="slidenum">
              <a:rPr lang="en-US" smtClean="0"/>
              <a:pPr/>
              <a:t>9</a:t>
            </a:fld>
            <a:endParaRPr lang="en-US" dirty="0"/>
          </a:p>
        </p:txBody>
      </p:sp>
    </p:spTree>
    <p:extLst>
      <p:ext uri="{BB962C8B-B14F-4D97-AF65-F5344CB8AC3E}">
        <p14:creationId xmlns:p14="http://schemas.microsoft.com/office/powerpoint/2010/main" val="759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de Deck Theme">
  <a:themeElements>
    <a:clrScheme name="Custom 2">
      <a:dk1>
        <a:srgbClr val="000000"/>
      </a:dk1>
      <a:lt1>
        <a:srgbClr val="FFFFFF"/>
      </a:lt1>
      <a:dk2>
        <a:srgbClr val="2D2D2D"/>
      </a:dk2>
      <a:lt2>
        <a:srgbClr val="FAFAF0"/>
      </a:lt2>
      <a:accent1>
        <a:srgbClr val="93D3F1"/>
      </a:accent1>
      <a:accent2>
        <a:srgbClr val="6FC1E7"/>
      </a:accent2>
      <a:accent3>
        <a:srgbClr val="60B1D6"/>
      </a:accent3>
      <a:accent4>
        <a:srgbClr val="BE9B39"/>
      </a:accent4>
      <a:accent5>
        <a:srgbClr val="988246"/>
      </a:accent5>
      <a:accent6>
        <a:srgbClr val="CBAF60"/>
      </a:accent6>
      <a:hlink>
        <a:srgbClr val="60B1D6"/>
      </a:hlink>
      <a:folHlink>
        <a:srgbClr val="60B1D6"/>
      </a:folHlink>
    </a:clrScheme>
    <a:fontScheme name="Aptos Family Slide Deck">
      <a:majorFont>
        <a:latin typeface="Aptos Serif"/>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ghtTemplate" id="{86C96ED2-335C-214B-9ACF-A72EF5B9DD4D}" vid="{904A18FC-6F89-ED4F-A449-4E9BBDAB1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A091E9FCDE2C40BAB42A11085A1A01" ma:contentTypeVersion="4" ma:contentTypeDescription="Create a new document." ma:contentTypeScope="" ma:versionID="c890295dea2e5a401fefbec45e342138">
  <xsd:schema xmlns:xsd="http://www.w3.org/2001/XMLSchema" xmlns:xs="http://www.w3.org/2001/XMLSchema" xmlns:p="http://schemas.microsoft.com/office/2006/metadata/properties" xmlns:ns2="7de9da4e-f21e-4c54-a852-0472c8f6c28b" targetNamespace="http://schemas.microsoft.com/office/2006/metadata/properties" ma:root="true" ma:fieldsID="af06c7087a0e88702a1cf6b3ad790047" ns2:_="">
    <xsd:import namespace="7de9da4e-f21e-4c54-a852-0472c8f6c28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e9da4e-f21e-4c54-a852-0472c8f6c2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00E420-8BF2-46C2-9B5D-CF7C13A1E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e9da4e-f21e-4c54-a852-0472c8f6c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527310-C8C9-4EB5-AAFD-E1DBEF640B43}">
  <ds:schemaRefs>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 ds:uri="7de9da4e-f21e-4c54-a852-0472c8f6c28b"/>
    <ds:schemaRef ds:uri="http://schemas.microsoft.com/office/infopath/2007/PartnerControls"/>
  </ds:schemaRefs>
</ds:datastoreItem>
</file>

<file path=customXml/itemProps3.xml><?xml version="1.0" encoding="utf-8"?>
<ds:datastoreItem xmlns:ds="http://schemas.openxmlformats.org/officeDocument/2006/customXml" ds:itemID="{221D58E6-AEF1-42D5-9424-9616949066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02_UpdatedBrandTemplate_Light(BestForPrint)_October2025</Template>
  <TotalTime>418</TotalTime>
  <Words>3775</Words>
  <Application>Microsoft Office PowerPoint</Application>
  <PresentationFormat>On-screen Show (16:9)</PresentationFormat>
  <Paragraphs>247</Paragraphs>
  <Slides>24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Aptos ExtraBold</vt:lpstr>
      <vt:lpstr>Aptos SemiBold</vt:lpstr>
      <vt:lpstr>Arial</vt:lpstr>
      <vt:lpstr>Calibri</vt:lpstr>
      <vt:lpstr>Courier New</vt:lpstr>
      <vt:lpstr>Georgia</vt:lpstr>
      <vt:lpstr>Symbol</vt:lpstr>
      <vt:lpstr>Times New Roman</vt:lpstr>
      <vt:lpstr>Slide Deck Theme</vt:lpstr>
      <vt:lpstr>The Changing Texas Business Landscape </vt:lpstr>
      <vt:lpstr>Texas Legislative Process</vt:lpstr>
      <vt:lpstr>The Texas Legislative Process </vt:lpstr>
      <vt:lpstr>89th Session Dates &amp; Bill Statistics</vt:lpstr>
      <vt:lpstr>Texas Business Landscape</vt:lpstr>
      <vt:lpstr>Texas Business Landscape</vt:lpstr>
      <vt:lpstr>Texas Business Landscape</vt:lpstr>
      <vt:lpstr>Texas Business Landscape</vt:lpstr>
      <vt:lpstr>Texas Stock Exchange</vt:lpstr>
      <vt:lpstr>Texas Stock Exchange</vt:lpstr>
      <vt:lpstr>Texas Stock Exchange</vt:lpstr>
      <vt:lpstr>Texas Stock Exchange</vt:lpstr>
      <vt:lpstr>Texas Stock Exchange</vt:lpstr>
      <vt:lpstr>Texas Stock Exchange</vt:lpstr>
      <vt:lpstr>Texas Stock Exchange</vt:lpstr>
      <vt:lpstr> Texas Business Court</vt:lpstr>
      <vt:lpstr>PowerPoint Presentation</vt:lpstr>
      <vt:lpstr>Legislative Updates</vt:lpstr>
      <vt:lpstr>PowerPoint Presentation</vt:lpstr>
      <vt:lpstr>PowerPoint Presentation</vt:lpstr>
      <vt:lpstr>PowerPoint Presentation</vt:lpstr>
      <vt:lpstr>PowerPoint Presentation</vt:lpstr>
      <vt:lpstr>PowerPoint Presentation</vt:lpstr>
      <vt:lpstr>Contact Us</vt:lpstr>
    </vt:vector>
  </TitlesOfParts>
  <Company>Greenberg Traurig,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Vazquez, Elizabeth (BStf-DAL-Mktg)</dc:creator>
  <cp:lastModifiedBy>Holland, John (Shld-DAL-CP)</cp:lastModifiedBy>
  <cp:revision>23</cp:revision>
  <cp:lastPrinted>2016-12-29T16:10:33Z</cp:lastPrinted>
  <dcterms:created xsi:type="dcterms:W3CDTF">2025-11-11T16:07:29Z</dcterms:created>
  <dcterms:modified xsi:type="dcterms:W3CDTF">2025-11-19T16:54:19Z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0x01010053A091E9FCDE2C40BAB42A11085A1A01</vt:lpwstr>
  </property>
</Properties>
</file>