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emf" ContentType="image/x-emf"/>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uthors.xml" ContentType="application/vnd.ms-powerpoi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1.3-->
<p:presentation xmlns:r="http://schemas.openxmlformats.org/officeDocument/2006/relationships" xmlns:a="http://schemas.openxmlformats.org/drawingml/2006/main" xmlns:p="http://schemas.openxmlformats.org/presentationml/2006/main" showSpecialPlsOnTitleSld="0" removePersonalInfoOnSave="1" saveSubsetFonts="1">
  <p:sldMasterIdLst>
    <p:sldMasterId id="2147483658" r:id="rId4"/>
    <p:sldMasterId id="2147483695" r:id="rId5"/>
  </p:sldMasterIdLst>
  <p:notesMasterIdLst>
    <p:notesMasterId r:id="rId6"/>
  </p:notesMasterIdLst>
  <p:handoutMasterIdLst>
    <p:handoutMasterId r:id="rId7"/>
  </p:handoutMasterIdLst>
  <p:sldIdLst>
    <p:sldId id="274" r:id="rId8"/>
    <p:sldId id="257" r:id="rId9"/>
    <p:sldId id="258" r:id="rId10"/>
    <p:sldId id="276" r:id="rId11"/>
    <p:sldId id="260" r:id="rId12"/>
    <p:sldId id="263" r:id="rId13"/>
    <p:sldId id="286" r:id="rId14"/>
    <p:sldId id="265" r:id="rId15"/>
    <p:sldId id="266" r:id="rId16"/>
    <p:sldId id="272" r:id="rId17"/>
    <p:sldId id="273" r:id="rId18"/>
    <p:sldId id="262" r:id="rId19"/>
    <p:sldId id="270" r:id="rId20"/>
    <p:sldId id="268" r:id="rId21"/>
    <p:sldId id="269" r:id="rId22"/>
    <p:sldId id="275" r:id="rId23"/>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7" autoAdjust="0"/>
    <p:restoredTop sz="94660"/>
  </p:normalViewPr>
  <p:slideViewPr>
    <p:cSldViewPr snapToGrid="0" showGuides="1">
      <p:cViewPr varScale="1">
        <p:scale>
          <a:sx n="111" d="100"/>
          <a:sy n="111" d="100"/>
        </p:scale>
        <p:origin x="444" y="78"/>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3.xml" /><Relationship Id="rId11" Type="http://schemas.openxmlformats.org/officeDocument/2006/relationships/slide" Target="slides/slide4.xml" /><Relationship Id="rId12" Type="http://schemas.openxmlformats.org/officeDocument/2006/relationships/slide" Target="slides/slide5.xml" /><Relationship Id="rId13" Type="http://schemas.openxmlformats.org/officeDocument/2006/relationships/slide" Target="slides/slide6.xml" /><Relationship Id="rId14" Type="http://schemas.openxmlformats.org/officeDocument/2006/relationships/slide" Target="slides/slide7.xml" /><Relationship Id="rId15" Type="http://schemas.openxmlformats.org/officeDocument/2006/relationships/slide" Target="slides/slide8.xml" /><Relationship Id="rId16" Type="http://schemas.openxmlformats.org/officeDocument/2006/relationships/slide" Target="slides/slide9.xml" /><Relationship Id="rId17" Type="http://schemas.openxmlformats.org/officeDocument/2006/relationships/slide" Target="slides/slide10.xml" /><Relationship Id="rId18" Type="http://schemas.openxmlformats.org/officeDocument/2006/relationships/slide" Target="slides/slide11.xml" /><Relationship Id="rId19" Type="http://schemas.openxmlformats.org/officeDocument/2006/relationships/slide" Target="slides/slide12.xml" /><Relationship Id="rId2" Type="http://schemas.openxmlformats.org/officeDocument/2006/relationships/customXml" Target="../customXml/item2.xml" /><Relationship Id="rId20" Type="http://schemas.openxmlformats.org/officeDocument/2006/relationships/slide" Target="slides/slide13.xml" /><Relationship Id="rId21" Type="http://schemas.openxmlformats.org/officeDocument/2006/relationships/slide" Target="slides/slide14.xml" /><Relationship Id="rId22" Type="http://schemas.openxmlformats.org/officeDocument/2006/relationships/slide" Target="slides/slide15.xml" /><Relationship Id="rId23" Type="http://schemas.openxmlformats.org/officeDocument/2006/relationships/slide" Target="slides/slide16.xml" /><Relationship Id="rId24" Type="http://schemas.openxmlformats.org/officeDocument/2006/relationships/tags" Target="tags/tag1.xml" /><Relationship Id="rId25" Type="http://schemas.openxmlformats.org/officeDocument/2006/relationships/presProps" Target="presProps.xml" /><Relationship Id="rId26" Type="http://schemas.openxmlformats.org/officeDocument/2006/relationships/viewProps" Target="viewProps.xml" /><Relationship Id="rId27" Type="http://schemas.openxmlformats.org/officeDocument/2006/relationships/theme" Target="theme/theme1.xml" /><Relationship Id="rId28" Type="http://schemas.microsoft.com/office/2018/10/relationships/authors" Target="authors.xml" /><Relationship Id="rId29" Type="http://schemas.openxmlformats.org/officeDocument/2006/relationships/tableStyles" Target="tableStyles.xml" /><Relationship Id="rId3" Type="http://schemas.openxmlformats.org/officeDocument/2006/relationships/customXml" Target="../customXml/item3.xml" /><Relationship Id="rId4" Type="http://schemas.openxmlformats.org/officeDocument/2006/relationships/slideMaster" Target="slideMasters/slideMaster1.xml" /><Relationship Id="rId5" Type="http://schemas.openxmlformats.org/officeDocument/2006/relationships/slideMaster" Target="slideMasters/slideMaster2.xml" /><Relationship Id="rId6" Type="http://schemas.openxmlformats.org/officeDocument/2006/relationships/notesMaster" Target="notesMasters/notesMaster1.xml" /><Relationship Id="rId7" Type="http://schemas.openxmlformats.org/officeDocument/2006/relationships/handoutMaster" Target="handoutMasters/handoutMaster1.xml" /><Relationship Id="rId8" Type="http://schemas.openxmlformats.org/officeDocument/2006/relationships/slide" Target="slides/slide1.xml" /><Relationship Id="rId9" Type="http://schemas.openxmlformats.org/officeDocument/2006/relationships/slide" Target="slides/slide2.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a:extLst>
              <a:ext uri="{FF2B5EF4-FFF2-40B4-BE49-F238E27FC236}">
                <a16:creationId xmlns:a16="http://schemas.microsoft.com/office/drawing/2014/main" id="{30CF76CC-0886-13BC-DA25-EFA0DEB185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C0EAFF-73FB-6B6E-1DA4-9A5F3429526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2C1A6C2-19D7-48D7-AB21-D401327D221A}" type="datetimeFigureOut">
              <a:rPr lang="en-US" smtClean="0"/>
              <a:t>1/21/2026</a:t>
            </a:fld>
            <a:endParaRPr lang="en-US"/>
          </a:p>
        </p:txBody>
      </p:sp>
      <p:sp>
        <p:nvSpPr>
          <p:cNvPr id="4" name="Footer Placeholder 3">
            <a:extLst>
              <a:ext uri="{FF2B5EF4-FFF2-40B4-BE49-F238E27FC236}">
                <a16:creationId xmlns:a16="http://schemas.microsoft.com/office/drawing/2014/main" id="{9C501AA6-966A-8AB8-11D1-1A34F6AD63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B6799D7-9E4B-68D0-E092-AB31CAB95D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B0F15-EEE9-4D0B-B46B-4DD9364EC33B}" type="slidenum">
              <a:rPr lang="en-US" smtClean="0"/>
              <a:t>‹#›</a:t>
            </a:fld>
            <a:endParaRPr lang="en-US"/>
          </a:p>
        </p:txBody>
      </p:sp>
    </p:spTree>
    <p:extLst>
      <p:ext uri="{BB962C8B-B14F-4D97-AF65-F5344CB8AC3E}">
        <p14:creationId xmlns:p14="http://schemas.microsoft.com/office/powerpoint/2010/main" val="558816440"/>
      </p:ext>
    </p:extLst>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A39856-D08A-493C-AEF3-0F244BDE8B5A}"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D6824-358C-4B86-86A9-F32AFC70E186}" type="slidenum">
              <a:rPr lang="en-US" smtClean="0"/>
              <a:t>‹#›</a:t>
            </a:fld>
            <a:endParaRPr lang="en-US"/>
          </a:p>
        </p:txBody>
      </p:sp>
    </p:spTree>
    <p:extLst>
      <p:ext uri="{BB962C8B-B14F-4D97-AF65-F5344CB8AC3E}">
        <p14:creationId xmlns:p14="http://schemas.microsoft.com/office/powerpoint/2010/main" val="3511818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1</a:t>
            </a:fld>
            <a:endParaRPr lang="en-US"/>
          </a:p>
        </p:txBody>
      </p:sp>
    </p:spTree>
    <p:extLst>
      <p:ext uri="{BB962C8B-B14F-4D97-AF65-F5344CB8AC3E}">
        <p14:creationId xmlns:p14="http://schemas.microsoft.com/office/powerpoint/2010/main" val="991833796"/>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10</a:t>
            </a:fld>
            <a:endParaRPr lang="en-US"/>
          </a:p>
        </p:txBody>
      </p:sp>
    </p:spTree>
    <p:extLst>
      <p:ext uri="{BB962C8B-B14F-4D97-AF65-F5344CB8AC3E}">
        <p14:creationId xmlns:p14="http://schemas.microsoft.com/office/powerpoint/2010/main" val="411656650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11</a:t>
            </a:fld>
            <a:endParaRPr lang="en-US"/>
          </a:p>
        </p:txBody>
      </p:sp>
    </p:spTree>
    <p:extLst>
      <p:ext uri="{BB962C8B-B14F-4D97-AF65-F5344CB8AC3E}">
        <p14:creationId xmlns:p14="http://schemas.microsoft.com/office/powerpoint/2010/main" val="178396692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12</a:t>
            </a:fld>
            <a:endParaRPr lang="en-US"/>
          </a:p>
        </p:txBody>
      </p:sp>
    </p:spTree>
    <p:extLst>
      <p:ext uri="{BB962C8B-B14F-4D97-AF65-F5344CB8AC3E}">
        <p14:creationId xmlns:p14="http://schemas.microsoft.com/office/powerpoint/2010/main" val="1447993312"/>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13</a:t>
            </a:fld>
            <a:endParaRPr lang="en-US"/>
          </a:p>
        </p:txBody>
      </p:sp>
    </p:spTree>
    <p:extLst>
      <p:ext uri="{BB962C8B-B14F-4D97-AF65-F5344CB8AC3E}">
        <p14:creationId xmlns:p14="http://schemas.microsoft.com/office/powerpoint/2010/main" val="346969997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14</a:t>
            </a:fld>
            <a:endParaRPr lang="en-US"/>
          </a:p>
        </p:txBody>
      </p:sp>
    </p:spTree>
    <p:extLst>
      <p:ext uri="{BB962C8B-B14F-4D97-AF65-F5344CB8AC3E}">
        <p14:creationId xmlns:p14="http://schemas.microsoft.com/office/powerpoint/2010/main" val="336035616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15</a:t>
            </a:fld>
            <a:endParaRPr lang="en-US"/>
          </a:p>
        </p:txBody>
      </p:sp>
    </p:spTree>
    <p:extLst>
      <p:ext uri="{BB962C8B-B14F-4D97-AF65-F5344CB8AC3E}">
        <p14:creationId xmlns:p14="http://schemas.microsoft.com/office/powerpoint/2010/main" val="305447385"/>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16</a:t>
            </a:fld>
            <a:endParaRPr lang="en-US"/>
          </a:p>
        </p:txBody>
      </p:sp>
    </p:spTree>
    <p:extLst>
      <p:ext uri="{BB962C8B-B14F-4D97-AF65-F5344CB8AC3E}">
        <p14:creationId xmlns:p14="http://schemas.microsoft.com/office/powerpoint/2010/main" val="2774028912"/>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2</a:t>
            </a:fld>
            <a:endParaRPr lang="en-US"/>
          </a:p>
        </p:txBody>
      </p:sp>
    </p:spTree>
    <p:extLst>
      <p:ext uri="{BB962C8B-B14F-4D97-AF65-F5344CB8AC3E}">
        <p14:creationId xmlns:p14="http://schemas.microsoft.com/office/powerpoint/2010/main" val="179966948"/>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3</a:t>
            </a:fld>
            <a:endParaRPr lang="en-US"/>
          </a:p>
        </p:txBody>
      </p:sp>
    </p:spTree>
    <p:extLst>
      <p:ext uri="{BB962C8B-B14F-4D97-AF65-F5344CB8AC3E}">
        <p14:creationId xmlns:p14="http://schemas.microsoft.com/office/powerpoint/2010/main" val="141680051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4</a:t>
            </a:fld>
            <a:endParaRPr lang="en-US"/>
          </a:p>
        </p:txBody>
      </p:sp>
    </p:spTree>
    <p:extLst>
      <p:ext uri="{BB962C8B-B14F-4D97-AF65-F5344CB8AC3E}">
        <p14:creationId xmlns:p14="http://schemas.microsoft.com/office/powerpoint/2010/main" val="202057234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5</a:t>
            </a:fld>
            <a:endParaRPr lang="en-US"/>
          </a:p>
        </p:txBody>
      </p:sp>
    </p:spTree>
    <p:extLst>
      <p:ext uri="{BB962C8B-B14F-4D97-AF65-F5344CB8AC3E}">
        <p14:creationId xmlns:p14="http://schemas.microsoft.com/office/powerpoint/2010/main" val="92569283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6</a:t>
            </a:fld>
            <a:endParaRPr lang="en-US"/>
          </a:p>
        </p:txBody>
      </p:sp>
    </p:spTree>
    <p:extLst>
      <p:ext uri="{BB962C8B-B14F-4D97-AF65-F5344CB8AC3E}">
        <p14:creationId xmlns:p14="http://schemas.microsoft.com/office/powerpoint/2010/main" val="480707371"/>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7</a:t>
            </a:fld>
            <a:endParaRPr lang="en-US"/>
          </a:p>
        </p:txBody>
      </p:sp>
    </p:spTree>
    <p:extLst>
      <p:ext uri="{BB962C8B-B14F-4D97-AF65-F5344CB8AC3E}">
        <p14:creationId xmlns:p14="http://schemas.microsoft.com/office/powerpoint/2010/main" val="1065494426"/>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8</a:t>
            </a:fld>
            <a:endParaRPr lang="en-US"/>
          </a:p>
        </p:txBody>
      </p:sp>
    </p:spTree>
    <p:extLst>
      <p:ext uri="{BB962C8B-B14F-4D97-AF65-F5344CB8AC3E}">
        <p14:creationId xmlns:p14="http://schemas.microsoft.com/office/powerpoint/2010/main" val="2498767228"/>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7D6824-358C-4B86-86A9-F32AFC70E186}" type="slidenum">
              <a:rPr lang="en-US" smtClean="0"/>
              <a:t>9</a:t>
            </a:fld>
            <a:endParaRPr lang="en-US"/>
          </a:p>
        </p:txBody>
      </p:sp>
    </p:spTree>
    <p:extLst>
      <p:ext uri="{BB962C8B-B14F-4D97-AF65-F5344CB8AC3E}">
        <p14:creationId xmlns:p14="http://schemas.microsoft.com/office/powerpoint/2010/main" val="2048450242"/>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image" Target="../media/image7.png" /><Relationship Id="rId2" Type="http://schemas.openxmlformats.org/officeDocument/2006/relationships/image" Target="../media/image8.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image" Target="../media/image9.png" /><Relationship Id="rId2" Type="http://schemas.openxmlformats.org/officeDocument/2006/relationships/image" Target="../media/image10.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1.png" /><Relationship Id="rId2" Type="http://schemas.openxmlformats.org/officeDocument/2006/relationships/image" Target="../media/image12.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13.png" /><Relationship Id="rId2" Type="http://schemas.openxmlformats.org/officeDocument/2006/relationships/image" Target="../media/image14.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15.png" /><Relationship Id="rId2" Type="http://schemas.openxmlformats.org/officeDocument/2006/relationships/image" Target="../media/image16.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17.png" /><Relationship Id="rId2" Type="http://schemas.openxmlformats.org/officeDocument/2006/relationships/image" Target="../media/image18.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19.png" /><Relationship Id="rId2" Type="http://schemas.openxmlformats.org/officeDocument/2006/relationships/image" Target="../media/image20.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21.png" /><Relationship Id="rId2" Type="http://schemas.openxmlformats.org/officeDocument/2006/relationships/image" Target="../media/image22.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23.jpeg" /><Relationship Id="rId2"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image" Target="../media/image2.jpeg" /><Relationship Id="rId2"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image" Target="../media/image3.jpeg" /><Relationship Id="rId2"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image" Target="../media/image4.jpeg" /><Relationship Id="rId2"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image" Target="../media/image5.png" /><Relationship Id="rId2" Type="http://schemas.openxmlformats.org/officeDocument/2006/relationships/image" Target="../media/image6.png" /><Relationship Id="rId3" Type="http://schemas.openxmlformats.org/officeDocument/2006/relationships/image" Target="../media/image2.jpeg" /><Relationship Id="rId4"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_Slide">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ctrTitle"/>
          </p:nvPr>
        </p:nvSpPr>
        <p:spPr>
          <a:xfrm>
            <a:off x="457200" y="1600199"/>
            <a:ext cx="6220047" cy="1909763"/>
          </a:xfrm>
        </p:spPr>
        <p:txBody>
          <a:bodyPr anchor="b">
            <a:normAutofit/>
          </a:bodyPr>
          <a:lstStyle>
            <a:lvl1pPr algn="l">
              <a:defRPr sz="4800" b="1">
                <a:solidFill>
                  <a:srgbClr val="00486A"/>
                </a:solidFill>
                <a:latin typeface="Arial" panose="020b0604020202020204" pitchFamily="34" charset="0"/>
                <a:cs typeface="Arial" panose="020b0604020202020204" pitchFamily="34" charset="0"/>
              </a:defRPr>
            </a:lvl1pPr>
          </a:lstStyle>
          <a:p>
            <a:r>
              <a:rPr lang="en-US"/>
              <a:t>Click to edit Master title style</a:t>
            </a:r>
            <a:endParaRPr lang="en-US"/>
          </a:p>
        </p:txBody>
      </p:sp>
      <p:sp>
        <p:nvSpPr>
          <p:cNvPr id="3" name="Subtitle 2"/>
          <p:cNvSpPr>
            <a:spLocks noGrp="1"/>
          </p:cNvSpPr>
          <p:nvPr>
            <p:ph type="subTitle" idx="1"/>
          </p:nvPr>
        </p:nvSpPr>
        <p:spPr>
          <a:xfrm>
            <a:off x="457200" y="3602038"/>
            <a:ext cx="6220047" cy="746678"/>
          </a:xfrm>
        </p:spPr>
        <p:txBody>
          <a:bodyPr>
            <a:normAutofit/>
          </a:bodyPr>
          <a:lstStyle>
            <a:lvl1pPr marL="0" indent="0" algn="l">
              <a:buNone/>
              <a:defRPr sz="2800" b="0">
                <a:solidFill>
                  <a:srgbClr val="00486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8" name="Text Placeholder 7"/>
          <p:cNvSpPr>
            <a:spLocks noGrp="1"/>
          </p:cNvSpPr>
          <p:nvPr>
            <p:ph type="body" sz="quarter" idx="10" hasCustomPrompt="1"/>
          </p:nvPr>
        </p:nvSpPr>
        <p:spPr>
          <a:xfrm>
            <a:off x="457200" y="5263116"/>
            <a:ext cx="4752753" cy="909084"/>
          </a:xfrm>
        </p:spPr>
        <p:txBody>
          <a:bodyPr anchor="b">
            <a:normAutofit/>
          </a:bodyPr>
          <a:lstStyle>
            <a:lvl1pPr marL="0" indent="0">
              <a:spcBef>
                <a:spcPts val="300"/>
              </a:spcBef>
              <a:buNone/>
              <a:defRPr sz="1400" b="0" baseline="0"/>
            </a:lvl1pPr>
          </a:lstStyle>
          <a:p>
            <a:pPr lvl="0"/>
            <a:r>
              <a:rPr lang="en-US"/>
              <a:t>Presented by:</a:t>
            </a:r>
          </a:p>
          <a:p>
            <a:pPr lvl="0"/>
            <a:r>
              <a:rPr lang="en-US"/>
              <a:t>Attorney Name  | Title</a:t>
            </a:r>
          </a:p>
          <a:p>
            <a:pPr lvl="0"/>
            <a:r>
              <a:rPr lang="en-US"/>
              <a:t>Phone | Email</a:t>
            </a:r>
          </a:p>
        </p:txBody>
      </p:sp>
      <p:sp>
        <p:nvSpPr>
          <p:cNvPr id="9" name="Date Placeholder 3"/>
          <p:cNvSpPr>
            <a:spLocks noGrp="1"/>
          </p:cNvSpPr>
          <p:nvPr>
            <p:ph type="dt" sz="half" idx="11"/>
          </p:nvPr>
        </p:nvSpPr>
        <p:spPr>
          <a:xfrm>
            <a:off x="4724400" y="5869421"/>
            <a:ext cx="2743200" cy="365125"/>
          </a:xfrm>
        </p:spPr>
        <p:txBody>
          <a:bodyPr/>
          <a:lstStyle>
            <a:lvl1pPr algn="ctr">
              <a:defRPr/>
            </a:lvl1pPr>
          </a:lstStyle>
          <a:p>
            <a:endParaRPr lang="en-US"/>
          </a:p>
        </p:txBody>
      </p:sp>
      <p:sp>
        <p:nvSpPr>
          <p:cNvPr id="7" name="Picture Placeholder 6"/>
          <p:cNvSpPr>
            <a:spLocks noGrp="1"/>
          </p:cNvSpPr>
          <p:nvPr>
            <p:ph type="pic" sz="quarter" idx="12"/>
          </p:nvPr>
        </p:nvSpPr>
        <p:spPr>
          <a:xfrm flipH="1">
            <a:off x="6941127" y="0"/>
            <a:ext cx="5250873" cy="6858000"/>
          </a:xfrm>
          <a:prstGeom prst="flowChartDelay">
            <a:avLst/>
          </a:prstGeom>
        </p:spPr>
        <p:txBody>
          <a:bodyPr/>
          <a:lstStyle/>
          <a:p>
            <a:r>
              <a:rPr lang="en-US"/>
              <a:t>Click icon to add picture</a:t>
            </a:r>
          </a:p>
        </p:txBody>
      </p:sp>
    </p:spTree>
    <p:extLst>
      <p:ext uri="{BB962C8B-B14F-4D97-AF65-F5344CB8AC3E}">
        <p14:creationId xmlns:p14="http://schemas.microsoft.com/office/powerpoint/2010/main" val="381300037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Locations">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2" name="Picture 1"/>
          <p:cNvPicPr>
            <a:picLocks noChangeAspect="1"/>
          </p:cNvPicPr>
          <p:nvPr/>
        </p:nvPicPr>
        <p:blipFill>
          <a:blip r:embed="rId1"/>
          <a:stretch>
            <a:fillRect/>
          </a:stretch>
        </p:blipFill>
        <p:spPr>
          <a:xfrm>
            <a:off x="318300" y="427847"/>
            <a:ext cx="11053006" cy="701101"/>
          </a:xfrm>
          <a:prstGeom prst="rect">
            <a:avLst/>
          </a:prstGeom>
        </p:spPr>
      </p:pic>
      <p:pic>
        <p:nvPicPr>
          <p:cNvPr id="3" name="Picture 2"/>
          <p:cNvPicPr>
            <a:picLocks noChangeAspect="1"/>
          </p:cNvPicPr>
          <p:nvPr userDrawn="1"/>
        </p:nvPicPr>
        <p:blipFill>
          <a:blip r:embed="rId2"/>
          <a:stretch>
            <a:fillRect/>
          </a:stretch>
        </p:blipFill>
        <p:spPr>
          <a:xfrm>
            <a:off x="457200" y="1600200"/>
            <a:ext cx="11278578" cy="4365114"/>
          </a:xfrm>
          <a:prstGeom prst="rect">
            <a:avLst/>
          </a:prstGeom>
        </p:spPr>
      </p:pic>
    </p:spTree>
    <p:extLst>
      <p:ext uri="{BB962C8B-B14F-4D97-AF65-F5344CB8AC3E}">
        <p14:creationId xmlns:p14="http://schemas.microsoft.com/office/powerpoint/2010/main" val="1777525796"/>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ractice_Areas">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4" name="Picture 3"/>
          <p:cNvPicPr>
            <a:picLocks noChangeAspect="1"/>
          </p:cNvPicPr>
          <p:nvPr/>
        </p:nvPicPr>
        <p:blipFill>
          <a:blip r:embed="rId1"/>
          <a:stretch>
            <a:fillRect/>
          </a:stretch>
        </p:blipFill>
        <p:spPr>
          <a:xfrm>
            <a:off x="457200" y="1600200"/>
            <a:ext cx="11290771" cy="4060288"/>
          </a:xfrm>
          <a:prstGeom prst="rect">
            <a:avLst/>
          </a:prstGeom>
        </p:spPr>
      </p:pic>
      <p:pic>
        <p:nvPicPr>
          <p:cNvPr id="8" name="Picture 7"/>
          <p:cNvPicPr>
            <a:picLocks noChangeAspect="1"/>
          </p:cNvPicPr>
          <p:nvPr/>
        </p:nvPicPr>
        <p:blipFill>
          <a:blip r:embed="rId2"/>
          <a:stretch>
            <a:fillRect/>
          </a:stretch>
        </p:blipFill>
        <p:spPr>
          <a:xfrm>
            <a:off x="280130" y="427848"/>
            <a:ext cx="11053006" cy="701101"/>
          </a:xfrm>
          <a:prstGeom prst="rect">
            <a:avLst/>
          </a:prstGeom>
        </p:spPr>
      </p:pic>
    </p:spTree>
    <p:extLst>
      <p:ext uri="{BB962C8B-B14F-4D97-AF65-F5344CB8AC3E}">
        <p14:creationId xmlns:p14="http://schemas.microsoft.com/office/powerpoint/2010/main" val="627435334"/>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Bar_Admissions">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4" name="Picture 3"/>
          <p:cNvPicPr>
            <a:picLocks noChangeAspect="1"/>
          </p:cNvPicPr>
          <p:nvPr/>
        </p:nvPicPr>
        <p:blipFill>
          <a:blip r:embed="rId1"/>
          <a:stretch>
            <a:fillRect/>
          </a:stretch>
        </p:blipFill>
        <p:spPr>
          <a:xfrm>
            <a:off x="268555" y="437225"/>
            <a:ext cx="11053006" cy="701101"/>
          </a:xfrm>
          <a:prstGeom prst="rect">
            <a:avLst/>
          </a:prstGeom>
        </p:spPr>
      </p:pic>
      <p:pic>
        <p:nvPicPr>
          <p:cNvPr id="2" name="Picture 1"/>
          <p:cNvPicPr>
            <a:picLocks noChangeAspect="1"/>
          </p:cNvPicPr>
          <p:nvPr userDrawn="1"/>
        </p:nvPicPr>
        <p:blipFill>
          <a:blip r:embed="rId2"/>
          <a:srcRect b="5301"/>
          <a:stretch>
            <a:fillRect/>
          </a:stretch>
        </p:blipFill>
        <p:spPr>
          <a:xfrm>
            <a:off x="797267" y="1471817"/>
            <a:ext cx="10597465" cy="4432091"/>
          </a:xfrm>
          <a:prstGeom prst="rect">
            <a:avLst/>
          </a:prstGeom>
        </p:spPr>
      </p:pic>
    </p:spTree>
    <p:extLst>
      <p:ext uri="{BB962C8B-B14F-4D97-AF65-F5344CB8AC3E}">
        <p14:creationId xmlns:p14="http://schemas.microsoft.com/office/powerpoint/2010/main" val="120281788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Distinctions">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4" name="Picture 3"/>
          <p:cNvPicPr>
            <a:picLocks noChangeAspect="1"/>
          </p:cNvPicPr>
          <p:nvPr/>
        </p:nvPicPr>
        <p:blipFill>
          <a:blip r:embed="rId1"/>
          <a:stretch>
            <a:fillRect/>
          </a:stretch>
        </p:blipFill>
        <p:spPr>
          <a:xfrm>
            <a:off x="457200" y="1594372"/>
            <a:ext cx="11327350" cy="4212701"/>
          </a:xfrm>
          <a:prstGeom prst="rect">
            <a:avLst/>
          </a:prstGeom>
        </p:spPr>
      </p:pic>
      <p:pic>
        <p:nvPicPr>
          <p:cNvPr id="7" name="Picture 6"/>
          <p:cNvPicPr>
            <a:picLocks noChangeAspect="1"/>
          </p:cNvPicPr>
          <p:nvPr/>
        </p:nvPicPr>
        <p:blipFill>
          <a:blip r:embed="rId2"/>
          <a:stretch>
            <a:fillRect/>
          </a:stretch>
        </p:blipFill>
        <p:spPr>
          <a:xfrm>
            <a:off x="291703" y="450996"/>
            <a:ext cx="11053006" cy="701101"/>
          </a:xfrm>
          <a:prstGeom prst="rect">
            <a:avLst/>
          </a:prstGeom>
        </p:spPr>
      </p:pic>
    </p:spTree>
    <p:extLst>
      <p:ext uri="{BB962C8B-B14F-4D97-AF65-F5344CB8AC3E}">
        <p14:creationId xmlns:p14="http://schemas.microsoft.com/office/powerpoint/2010/main" val="147716964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ccolades">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3" name="Picture 2"/>
          <p:cNvPicPr>
            <a:picLocks noChangeAspect="1"/>
          </p:cNvPicPr>
          <p:nvPr/>
        </p:nvPicPr>
        <p:blipFill>
          <a:blip r:embed="rId1"/>
          <a:stretch>
            <a:fillRect/>
          </a:stretch>
        </p:blipFill>
        <p:spPr>
          <a:xfrm>
            <a:off x="274648" y="1454856"/>
            <a:ext cx="11370025" cy="4224894"/>
          </a:xfrm>
          <a:prstGeom prst="rect">
            <a:avLst/>
          </a:prstGeom>
        </p:spPr>
      </p:pic>
      <p:pic>
        <p:nvPicPr>
          <p:cNvPr id="8" name="Picture 7"/>
          <p:cNvPicPr>
            <a:picLocks noChangeAspect="1"/>
          </p:cNvPicPr>
          <p:nvPr/>
        </p:nvPicPr>
        <p:blipFill>
          <a:blip r:embed="rId2"/>
          <a:stretch>
            <a:fillRect/>
          </a:stretch>
        </p:blipFill>
        <p:spPr>
          <a:xfrm>
            <a:off x="274648" y="437929"/>
            <a:ext cx="11053006" cy="701101"/>
          </a:xfrm>
          <a:prstGeom prst="rect">
            <a:avLst/>
          </a:prstGeom>
        </p:spPr>
      </p:pic>
    </p:spTree>
    <p:extLst>
      <p:ext uri="{BB962C8B-B14F-4D97-AF65-F5344CB8AC3E}">
        <p14:creationId xmlns:p14="http://schemas.microsoft.com/office/powerpoint/2010/main" val="157546912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ccolades_2">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7" name="Picture 6"/>
          <p:cNvPicPr>
            <a:picLocks noChangeAspect="1"/>
          </p:cNvPicPr>
          <p:nvPr/>
        </p:nvPicPr>
        <p:blipFill>
          <a:blip r:embed="rId1"/>
          <a:stretch>
            <a:fillRect/>
          </a:stretch>
        </p:blipFill>
        <p:spPr>
          <a:xfrm>
            <a:off x="457200" y="1600200"/>
            <a:ext cx="10735986" cy="3798137"/>
          </a:xfrm>
          <a:prstGeom prst="rect">
            <a:avLst/>
          </a:prstGeom>
        </p:spPr>
      </p:pic>
      <p:pic>
        <p:nvPicPr>
          <p:cNvPr id="8" name="Picture 7"/>
          <p:cNvPicPr>
            <a:picLocks noChangeAspect="1"/>
          </p:cNvPicPr>
          <p:nvPr/>
        </p:nvPicPr>
        <p:blipFill>
          <a:blip r:embed="rId2"/>
          <a:stretch>
            <a:fillRect/>
          </a:stretch>
        </p:blipFill>
        <p:spPr>
          <a:xfrm>
            <a:off x="298690" y="448355"/>
            <a:ext cx="11053006" cy="701101"/>
          </a:xfrm>
          <a:prstGeom prst="rect">
            <a:avLst/>
          </a:prstGeom>
        </p:spPr>
      </p:pic>
    </p:spTree>
    <p:extLst>
      <p:ext uri="{BB962C8B-B14F-4D97-AF65-F5344CB8AC3E}">
        <p14:creationId xmlns:p14="http://schemas.microsoft.com/office/powerpoint/2010/main" val="8314492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Diversity">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2" name="Picture 1"/>
          <p:cNvPicPr>
            <a:picLocks noChangeAspect="1"/>
          </p:cNvPicPr>
          <p:nvPr userDrawn="1"/>
        </p:nvPicPr>
        <p:blipFill>
          <a:blip r:embed="rId1"/>
          <a:stretch>
            <a:fillRect/>
          </a:stretch>
        </p:blipFill>
        <p:spPr>
          <a:xfrm>
            <a:off x="1273646" y="1453725"/>
            <a:ext cx="9644708" cy="3950550"/>
          </a:xfrm>
          <a:prstGeom prst="rect">
            <a:avLst/>
          </a:prstGeom>
        </p:spPr>
      </p:pic>
      <p:pic>
        <p:nvPicPr>
          <p:cNvPr id="7" name="Picture 6"/>
          <p:cNvPicPr>
            <a:picLocks noChangeAspect="1"/>
          </p:cNvPicPr>
          <p:nvPr userDrawn="1"/>
        </p:nvPicPr>
        <p:blipFill>
          <a:blip r:embed="rId2"/>
          <a:stretch>
            <a:fillRect/>
          </a:stretch>
        </p:blipFill>
        <p:spPr>
          <a:xfrm>
            <a:off x="469481" y="464369"/>
            <a:ext cx="11053006" cy="707197"/>
          </a:xfrm>
          <a:prstGeom prst="rect">
            <a:avLst/>
          </a:prstGeom>
        </p:spPr>
      </p:pic>
    </p:spTree>
    <p:extLst>
      <p:ext uri="{BB962C8B-B14F-4D97-AF65-F5344CB8AC3E}">
        <p14:creationId xmlns:p14="http://schemas.microsoft.com/office/powerpoint/2010/main" val="2430806311"/>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Diversity_2">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4" name="Picture 3"/>
          <p:cNvPicPr>
            <a:picLocks noChangeAspect="1"/>
          </p:cNvPicPr>
          <p:nvPr/>
        </p:nvPicPr>
        <p:blipFill>
          <a:blip r:embed="rId1"/>
          <a:stretch>
            <a:fillRect/>
          </a:stretch>
        </p:blipFill>
        <p:spPr>
          <a:xfrm>
            <a:off x="353070" y="1518207"/>
            <a:ext cx="11485859" cy="4230991"/>
          </a:xfrm>
          <a:prstGeom prst="rect">
            <a:avLst/>
          </a:prstGeom>
        </p:spPr>
      </p:pic>
      <p:pic>
        <p:nvPicPr>
          <p:cNvPr id="2" name="Picture 1"/>
          <p:cNvPicPr>
            <a:picLocks noChangeAspect="1"/>
          </p:cNvPicPr>
          <p:nvPr userDrawn="1"/>
        </p:nvPicPr>
        <p:blipFill>
          <a:blip r:embed="rId2"/>
          <a:stretch>
            <a:fillRect/>
          </a:stretch>
        </p:blipFill>
        <p:spPr>
          <a:xfrm>
            <a:off x="457200" y="457411"/>
            <a:ext cx="11053006" cy="707197"/>
          </a:xfrm>
          <a:prstGeom prst="rect">
            <a:avLst/>
          </a:prstGeom>
        </p:spPr>
      </p:pic>
    </p:spTree>
    <p:extLst>
      <p:ext uri="{BB962C8B-B14F-4D97-AF65-F5344CB8AC3E}">
        <p14:creationId xmlns:p14="http://schemas.microsoft.com/office/powerpoint/2010/main" val="861706318"/>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title" preserve="1">
  <p:cSld name="Title Slide">
    <p:spTree>
      <p:nvGrpSpPr>
        <p:cNvPr id="1" name=""/>
        <p:cNvGrpSpPr/>
        <p:nvPr/>
      </p:nvGrpSpPr>
      <p:grpSpPr>
        <a:xfrm>
          <a:off x="0" y="0"/>
          <a: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7713178"/>
      </p:ext>
    </p:extLst>
  </p:cSld>
  <p:clrMapOvr>
    <a:masterClrMapping/>
  </p:clrMapOvr>
  <p:transition/>
  <p:timing/>
  <p:hf hdr="0" ftr="0" dt="0"/>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281920550"/>
      </p:ext>
    </p:extLst>
  </p:cSld>
  <p:clrMapOvr>
    <a:masterClrMapping/>
  </p:clrMapOvr>
  <p:transition/>
  <p:timing/>
  <p:hf hdr="0" ftr="0" dt="0"/>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1_Title and Content">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457200" y="457200"/>
            <a:ext cx="10958623" cy="691117"/>
          </a:xfrm>
          <a:noFill/>
        </p:spPr>
        <p:txBody>
          <a:bodyPr/>
          <a:lstStyle>
            <a:lvl1pPr>
              <a:defRPr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US"/>
          </a:p>
        </p:txBody>
      </p:sp>
      <p:sp>
        <p:nvSpPr>
          <p:cNvPr id="3" name="Content Placeholder 2"/>
          <p:cNvSpPr>
            <a:spLocks noGrp="1"/>
          </p:cNvSpPr>
          <p:nvPr>
            <p:ph idx="1"/>
          </p:nvPr>
        </p:nvSpPr>
        <p:spPr>
          <a:xfrm>
            <a:off x="457200" y="1600200"/>
            <a:ext cx="11277600" cy="4206873"/>
          </a:xfrm>
        </p:spPr>
        <p:txBody>
          <a:bodyPr/>
          <a:lstStyle/>
          <a:p>
            <a:pPr lvl="0"/>
            <a:r>
              <a:rPr lang="en-US"/>
              <a:t>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324891076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0954390"/>
      </p:ext>
    </p:extLst>
  </p:cSld>
  <p:clrMapOvr>
    <a:masterClrMapping/>
  </p:clrMapOvr>
  <p:transition/>
  <p:timing/>
  <p:hf hdr="0" ftr="0" dt="0"/>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B61BEF0D-F0BB-DE4B-95CE-6DB70DBA9567}"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17700016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2654683669"/>
      </p:ext>
    </p:extLst>
  </p:cSld>
  <p:clrMapOvr>
    <a:masterClrMapping/>
  </p:clrMapOvr>
  <p:transition/>
  <p:timing/>
  <p:hf hdr="0" ftr="0" dt="0"/>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426902738"/>
      </p:ext>
    </p:extLst>
  </p:cSld>
  <p:clrMapOvr>
    <a:masterClrMapping/>
  </p:clrMapOvr>
  <p:transition/>
  <p:timing/>
  <p:hf hdr="0" ftr="0" dt="0"/>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blank" preserve="1">
  <p:cSld name="Blank">
    <p:spTree>
      <p:nvGrpSpPr>
        <p:cNvPr id="1" name=""/>
        <p:cNvGrpSpPr/>
        <p:nvPr/>
      </p:nvGrpSpPr>
      <p:grpSpPr>
        <a:xfrm>
          <a:off x="0" y="0"/>
          <a: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1406598156"/>
      </p:ext>
    </p:extLst>
  </p:cSld>
  <p:clrMapOvr>
    <a:masterClrMapping/>
  </p:clrMapOvr>
  <p:transition/>
  <p:timing/>
  <p:hf hdr="0" ftr="0" dt="0"/>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objTx" preserve="1">
  <p:cSld name="Content with Caption">
    <p:spTree>
      <p:nvGrpSpPr>
        <p:cNvPr id="1" name=""/>
        <p:cNvGrpSpPr/>
        <p:nvPr/>
      </p:nvGrpSpPr>
      <p:grpSpPr>
        <a:xfrm>
          <a:off x="0" y="0"/>
          <a: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3940AB3-5680-4982-8E3F-3D475921B21D}" type="slidenum">
              <a:rPr lang="en-US" smtClean="0"/>
              <a:t>‹#›</a:t>
            </a:fld>
            <a:endParaRPr lang="en-US"/>
          </a:p>
        </p:txBody>
      </p:sp>
    </p:spTree>
    <p:extLst>
      <p:ext uri="{BB962C8B-B14F-4D97-AF65-F5344CB8AC3E}">
        <p14:creationId xmlns:p14="http://schemas.microsoft.com/office/powerpoint/2010/main" val="785409254"/>
      </p:ext>
    </p:extLst>
  </p:cSld>
  <p:clrMapOvr>
    <a:masterClrMapping/>
  </p:clrMapOvr>
  <p:transition/>
  <p:timing/>
  <p:hf hdr="0" ftr="0" dt="0"/>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Picture with Caption">
    <p:spTree>
      <p:nvGrpSpPr>
        <p:cNvPr id="1" name=""/>
        <p:cNvGrpSpPr/>
        <p:nvPr/>
      </p:nvGrpSpPr>
      <p:grpSpPr>
        <a:xfrm>
          <a:off x="0" y="0"/>
          <a: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a:p>
        </p:txBody>
      </p:sp>
      <p:sp>
        <p:nvSpPr>
          <p:cNvPr id="3" name="Picture Placeholder 2"/>
          <p:cNvSpPr>
            <a:spLocks noGrp="1" noChangeAspect="1"/>
          </p:cNvSpPr>
          <p:nvPr>
            <p:ph type="pic" idx="1"/>
          </p:nvPr>
        </p:nvSpPr>
        <p:spPr>
          <a:xfrm>
            <a:off x="15" y="0"/>
            <a:ext cx="12191985" cy="4915076"/>
          </a:xfrm>
          <a:blipFill>
            <a:blip r:embed="rId1"/>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ct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3530173358"/>
      </p:ext>
    </p:extLst>
  </p:cSld>
  <p:clrMapOvr>
    <a:masterClrMapping/>
  </p:clrMapOvr>
  <p:transition/>
  <p:timing/>
  <p:hf hdr="0" ftr="0" dt="0"/>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829315585"/>
      </p:ext>
    </p:extLst>
  </p:cSld>
  <p:clrMapOvr>
    <a:masterClrMapping/>
  </p:clrMapOvr>
  <p:transition/>
  <p:timing/>
  <p:hf hdr="0" ftr="0" dt="0"/>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vertTitleAndTx" preserve="1">
  <p:cSld name="Vertical Title and Text">
    <p:spTree>
      <p:nvGrpSpPr>
        <p:cNvPr id="1" name=""/>
        <p:cNvGrpSpPr/>
        <p:nvPr/>
      </p:nvGrpSpPr>
      <p:grpSpPr>
        <a:xfrm>
          <a:off x="0" y="0"/>
          <a: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555396535"/>
      </p:ext>
    </p:extLst>
  </p:cSld>
  <p:clrMapOvr>
    <a:masterClrMapping/>
  </p:clrMapOvr>
  <p:transition/>
  <p:timing/>
  <p:hf hdr="0" ftr="0" dt="0"/>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Title_Slide">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ctrTitle"/>
          </p:nvPr>
        </p:nvSpPr>
        <p:spPr>
          <a:xfrm>
            <a:off x="457200" y="1600199"/>
            <a:ext cx="6220047" cy="1909763"/>
          </a:xfrm>
        </p:spPr>
        <p:txBody>
          <a:bodyPr anchor="b">
            <a:normAutofit/>
          </a:bodyPr>
          <a:lstStyle>
            <a:lvl1pPr algn="l">
              <a:defRPr sz="4800" b="1">
                <a:solidFill>
                  <a:srgbClr val="00486A"/>
                </a:solidFill>
                <a:latin typeface="Arial" panose="020b0604020202020204" pitchFamily="34" charset="0"/>
                <a:cs typeface="Arial" panose="020b0604020202020204" pitchFamily="34" charset="0"/>
              </a:defRPr>
            </a:lvl1pPr>
          </a:lstStyle>
          <a:p>
            <a:r>
              <a:rPr lang="en-US"/>
              <a:t>Click to edit Master title style</a:t>
            </a:r>
            <a:endParaRPr lang="en-US"/>
          </a:p>
        </p:txBody>
      </p:sp>
      <p:sp>
        <p:nvSpPr>
          <p:cNvPr id="3" name="Subtitle 2"/>
          <p:cNvSpPr>
            <a:spLocks noGrp="1"/>
          </p:cNvSpPr>
          <p:nvPr>
            <p:ph type="subTitle" idx="1"/>
          </p:nvPr>
        </p:nvSpPr>
        <p:spPr>
          <a:xfrm>
            <a:off x="457200" y="3602038"/>
            <a:ext cx="6220047" cy="746678"/>
          </a:xfrm>
        </p:spPr>
        <p:txBody>
          <a:bodyPr>
            <a:normAutofit/>
          </a:bodyPr>
          <a:lstStyle>
            <a:lvl1pPr marL="0" indent="0" algn="l">
              <a:buNone/>
              <a:defRPr sz="2800" b="0">
                <a:solidFill>
                  <a:srgbClr val="00486A"/>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8" name="Text Placeholder 7"/>
          <p:cNvSpPr>
            <a:spLocks noGrp="1"/>
          </p:cNvSpPr>
          <p:nvPr>
            <p:ph type="body" sz="quarter" idx="10" hasCustomPrompt="1"/>
          </p:nvPr>
        </p:nvSpPr>
        <p:spPr>
          <a:xfrm>
            <a:off x="457200" y="5263116"/>
            <a:ext cx="4752753" cy="909084"/>
          </a:xfrm>
        </p:spPr>
        <p:txBody>
          <a:bodyPr anchor="b">
            <a:normAutofit/>
          </a:bodyPr>
          <a:lstStyle>
            <a:lvl1pPr marL="0" indent="0">
              <a:spcBef>
                <a:spcPts val="300"/>
              </a:spcBef>
              <a:buNone/>
              <a:defRPr sz="1400" b="0" baseline="0"/>
            </a:lvl1pPr>
          </a:lstStyle>
          <a:p>
            <a:pPr lvl="0"/>
            <a:r>
              <a:rPr lang="en-US"/>
              <a:t>Presented by:</a:t>
            </a:r>
          </a:p>
          <a:p>
            <a:pPr lvl="0"/>
            <a:r>
              <a:rPr lang="en-US"/>
              <a:t>Attorney Name  | Title</a:t>
            </a:r>
          </a:p>
          <a:p>
            <a:pPr lvl="0"/>
            <a:r>
              <a:rPr lang="en-US"/>
              <a:t>Phone | Email</a:t>
            </a:r>
          </a:p>
        </p:txBody>
      </p:sp>
      <p:sp>
        <p:nvSpPr>
          <p:cNvPr id="9" name="Date Placeholder 3"/>
          <p:cNvSpPr>
            <a:spLocks noGrp="1"/>
          </p:cNvSpPr>
          <p:nvPr>
            <p:ph type="dt" sz="half" idx="11"/>
          </p:nvPr>
        </p:nvSpPr>
        <p:spPr>
          <a:xfrm>
            <a:off x="4724400" y="5869421"/>
            <a:ext cx="2743200" cy="365125"/>
          </a:xfrm>
        </p:spPr>
        <p:txBody>
          <a:bodyPr/>
          <a:lstStyle>
            <a:lvl1pPr algn="ctr">
              <a:defRPr/>
            </a:lvl1pPr>
          </a:lstStyle>
          <a:p>
            <a:endParaRPr lang="en-US"/>
          </a:p>
        </p:txBody>
      </p:sp>
      <p:sp>
        <p:nvSpPr>
          <p:cNvPr id="7" name="Picture Placeholder 6"/>
          <p:cNvSpPr>
            <a:spLocks noGrp="1"/>
          </p:cNvSpPr>
          <p:nvPr>
            <p:ph type="pic" sz="quarter" idx="12"/>
          </p:nvPr>
        </p:nvSpPr>
        <p:spPr>
          <a:xfrm flipH="1">
            <a:off x="6941127" y="0"/>
            <a:ext cx="5250873" cy="6858000"/>
          </a:xfrm>
          <a:prstGeom prst="flowChartDelay">
            <a:avLst/>
          </a:prstGeom>
        </p:spPr>
        <p:txBody>
          <a:bodyPr/>
          <a:lstStyle/>
          <a:p>
            <a:r>
              <a:rPr lang="en-US"/>
              <a:t>Click icon to add picture</a:t>
            </a:r>
          </a:p>
        </p:txBody>
      </p:sp>
    </p:spTree>
    <p:extLst>
      <p:ext uri="{BB962C8B-B14F-4D97-AF65-F5344CB8AC3E}">
        <p14:creationId xmlns:p14="http://schemas.microsoft.com/office/powerpoint/2010/main" val="1228036470"/>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457200" y="446567"/>
            <a:ext cx="10958624" cy="701749"/>
          </a:xfrm>
        </p:spPr>
        <p:txBody>
          <a:bodyPr/>
          <a:lstStyle>
            <a:lvl1pPr>
              <a:defRPr>
                <a:solidFill>
                  <a:schemeClr val="bg1"/>
                </a:solidFill>
              </a:defRPr>
            </a:lvl1pPr>
          </a:lstStyle>
          <a:p>
            <a:r>
              <a:rPr lang="en-US"/>
              <a:t>Click to edit Master title style</a:t>
            </a:r>
            <a:endParaRPr lang="en-US"/>
          </a:p>
        </p:txBody>
      </p:sp>
      <p:sp>
        <p:nvSpPr>
          <p:cNvPr id="3" name="Content Placeholder 2"/>
          <p:cNvSpPr>
            <a:spLocks noGrp="1"/>
          </p:cNvSpPr>
          <p:nvPr>
            <p:ph sz="half" idx="1"/>
          </p:nvPr>
        </p:nvSpPr>
        <p:spPr>
          <a:xfrm>
            <a:off x="457200" y="1600200"/>
            <a:ext cx="5562600" cy="420211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600200"/>
            <a:ext cx="5562600" cy="4202111"/>
          </a:xfrm>
        </p:spPr>
        <p:txBody>
          <a:bodyPr/>
          <a:lstStyle/>
          <a:p>
            <a:pPr lvl="0"/>
            <a:r>
              <a:rPr lang="en-US"/>
              <a:t>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1950213047"/>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hree Content">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457200" y="446567"/>
            <a:ext cx="10958624" cy="701749"/>
          </a:xfrm>
        </p:spPr>
        <p:txBody>
          <a:bodyPr/>
          <a:lstStyle>
            <a:lvl1pPr>
              <a:defRPr>
                <a:solidFill>
                  <a:schemeClr val="bg1"/>
                </a:solidFill>
              </a:defRPr>
            </a:lvl1pPr>
          </a:lstStyle>
          <a:p>
            <a:r>
              <a:rPr lang="en-US"/>
              <a:t>Click to edit Master title style</a:t>
            </a:r>
            <a:endParaRPr lang="en-US"/>
          </a:p>
        </p:txBody>
      </p:sp>
      <p:sp>
        <p:nvSpPr>
          <p:cNvPr id="3" name="Content Placeholder 2"/>
          <p:cNvSpPr>
            <a:spLocks noGrp="1"/>
          </p:cNvSpPr>
          <p:nvPr>
            <p:ph sz="half" idx="1"/>
          </p:nvPr>
        </p:nvSpPr>
        <p:spPr>
          <a:xfrm>
            <a:off x="457200" y="1600200"/>
            <a:ext cx="3652284" cy="420211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269858" y="1605515"/>
            <a:ext cx="3652284" cy="4202111"/>
          </a:xfrm>
        </p:spPr>
        <p:txBody>
          <a:bodyPr/>
          <a:lstStyle/>
          <a:p>
            <a:pPr lvl="0"/>
            <a:r>
              <a:rPr lang="en-US"/>
              <a:t>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940AB3-5680-4982-8E3F-3D475921B21D}" type="slidenum">
              <a:rPr lang="en-US" smtClean="0"/>
              <a:t>‹#›</a:t>
            </a:fld>
            <a:endParaRPr lang="en-US"/>
          </a:p>
        </p:txBody>
      </p:sp>
      <p:sp>
        <p:nvSpPr>
          <p:cNvPr id="8" name="Content Placeholder 3"/>
          <p:cNvSpPr>
            <a:spLocks noGrp="1"/>
          </p:cNvSpPr>
          <p:nvPr>
            <p:ph sz="half" idx="13"/>
          </p:nvPr>
        </p:nvSpPr>
        <p:spPr>
          <a:xfrm>
            <a:off x="8074542" y="1600200"/>
            <a:ext cx="3652284" cy="4202111"/>
          </a:xfrm>
        </p:spPr>
        <p:txBody>
          <a:body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047933072"/>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Image Only">
    <p:bg>
      <p:bgPr>
        <a:blipFill dpi="0" rotWithShape="1">
          <a:blip r:embed="rId1">
            <a:lum/>
          </a:blip>
          <a:stretch>
            <a:fillRect/>
          </a:stretch>
        </a:blipFill>
        <a:effectLst/>
      </p:bgPr>
    </p:bg>
    <p:spTree>
      <p:nvGrpSpPr>
        <p:cNvPr id="1" name=""/>
        <p:cNvGrpSpPr/>
        <p:nvPr/>
      </p:nvGrpSpPr>
      <p:grpSpPr>
        <a:xfrm>
          <a:off x="0" y="0"/>
          <a:ext cx="0" cy="0"/>
        </a:xfrm>
      </p:grpSpPr>
      <p:sp>
        <p:nvSpPr>
          <p:cNvPr id="7" name="Picture Placeholder 6"/>
          <p:cNvSpPr>
            <a:spLocks noGrp="1"/>
          </p:cNvSpPr>
          <p:nvPr>
            <p:ph type="pic" sz="quarter" idx="13"/>
          </p:nvPr>
        </p:nvSpPr>
        <p:spPr>
          <a:xfrm>
            <a:off x="1401726" y="499731"/>
            <a:ext cx="9388549" cy="5124892"/>
          </a:xfrm>
        </p:spPr>
        <p:txBody>
          <a:bodyPr/>
          <a:lstStyle/>
          <a:p>
            <a:r>
              <a:rPr lang="en-US"/>
              <a:t>Click icon to add picture</a:t>
            </a:r>
          </a:p>
        </p:txBody>
      </p:sp>
      <p:sp>
        <p:nvSpPr>
          <p:cNvPr id="9" name="Text Placeholder 8"/>
          <p:cNvSpPr>
            <a:spLocks noGrp="1"/>
          </p:cNvSpPr>
          <p:nvPr>
            <p:ph type="body" sz="quarter" idx="14"/>
          </p:nvPr>
        </p:nvSpPr>
        <p:spPr>
          <a:xfrm>
            <a:off x="1741081" y="5806408"/>
            <a:ext cx="8709837" cy="307975"/>
          </a:xfrm>
        </p:spPr>
        <p:txBody>
          <a:bodyPr>
            <a:normAutofit/>
          </a:bodyPr>
          <a:lstStyle>
            <a:lvl1pPr marL="0" indent="0" algn="ctr">
              <a:buNone/>
              <a:defRPr sz="1400" b="0"/>
            </a:lvl1pPr>
          </a:lstStyle>
          <a:p>
            <a:pPr lvl="0"/>
            <a:r>
              <a:rPr lang="en-US"/>
              <a:t>Edit Master text styles</a:t>
            </a:r>
          </a:p>
        </p:txBody>
      </p:sp>
      <p:sp>
        <p:nvSpPr>
          <p:cNvPr id="4" name="Slide Number Placeholder 5"/>
          <p:cNvSpPr>
            <a:spLocks noGrp="1"/>
          </p:cNvSpPr>
          <p:nvPr>
            <p:ph type="sldNum" sz="quarter" idx="12"/>
          </p:nvPr>
        </p:nvSpPr>
        <p:spPr>
          <a:xfrm>
            <a:off x="8991600" y="5807074"/>
            <a:ext cx="2743200" cy="365125"/>
          </a:xfrm>
        </p:spPr>
        <p:txBody>
          <a:bodyPr/>
          <a:lstStyle/>
          <a:p>
            <a:fld id="{D3940AB3-5680-4982-8E3F-3D475921B21D}" type="slidenum">
              <a:rPr lang="en-US" smtClean="0"/>
              <a:t>‹#›</a:t>
            </a:fld>
            <a:endParaRPr lang="en-US"/>
          </a:p>
        </p:txBody>
      </p:sp>
    </p:spTree>
    <p:extLst>
      <p:ext uri="{BB962C8B-B14F-4D97-AF65-F5344CB8AC3E}">
        <p14:creationId xmlns:p14="http://schemas.microsoft.com/office/powerpoint/2010/main" val="945950275"/>
      </p:ext>
    </p:extLst>
  </p:cSld>
  <p:clrMapOvr>
    <a:masterClrMapping/>
  </p:clrMapOvr>
  <p:transition/>
  <p:timing/>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Section Title">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p:nvPr>
        </p:nvSpPr>
        <p:spPr>
          <a:xfrm>
            <a:off x="457200" y="1600200"/>
            <a:ext cx="11277600" cy="3662916"/>
          </a:xfrm>
        </p:spPr>
        <p:txBody>
          <a:bodyPr anchor="ctr"/>
          <a:lstStyle>
            <a:lvl1pPr algn="ctr">
              <a:defRPr sz="6000">
                <a:solidFill>
                  <a:srgbClr val="00486A"/>
                </a:solidFill>
              </a:defRPr>
            </a:lvl1pPr>
          </a:lstStyle>
          <a:p>
            <a:r>
              <a:rPr lang="en-US"/>
              <a:t>Click to edit Master title style</a:t>
            </a:r>
            <a:endParaRPr lang="en-US"/>
          </a:p>
        </p:txBody>
      </p:sp>
      <p:sp>
        <p:nvSpPr>
          <p:cNvPr id="3" name="Slide Number Placeholder 5"/>
          <p:cNvSpPr>
            <a:spLocks noGrp="1"/>
          </p:cNvSpPr>
          <p:nvPr>
            <p:ph type="sldNum" sz="quarter" idx="12"/>
          </p:nvPr>
        </p:nvSpPr>
        <p:spPr>
          <a:xfrm>
            <a:off x="8991600" y="5807074"/>
            <a:ext cx="2743200" cy="365125"/>
          </a:xfrm>
        </p:spPr>
        <p:txBody>
          <a:bodyPr/>
          <a:lstStyle>
            <a:lvl1pPr>
              <a:defRPr>
                <a:solidFill>
                  <a:schemeClr val="bg1"/>
                </a:solidFill>
              </a:defRPr>
            </a:lvl1pPr>
          </a:lstStyle>
          <a:p>
            <a:fld id="{D3940AB3-5680-4982-8E3F-3D475921B21D}" type="slidenum">
              <a:rPr lang="en-US" smtClean="0"/>
              <a:t>‹#›</a:t>
            </a:fld>
            <a:endParaRPr lang="en-US"/>
          </a:p>
        </p:txBody>
      </p:sp>
      <p:sp>
        <p:nvSpPr>
          <p:cNvPr id="5" name="Picture Placeholder 4"/>
          <p:cNvSpPr>
            <a:spLocks noGrp="1"/>
          </p:cNvSpPr>
          <p:nvPr>
            <p:ph type="pic" sz="quarter" idx="13"/>
          </p:nvPr>
        </p:nvSpPr>
        <p:spPr>
          <a:xfrm>
            <a:off x="0" y="0"/>
            <a:ext cx="12192000" cy="1600200"/>
          </a:xfrm>
        </p:spPr>
        <p:txBody>
          <a:bodyPr/>
          <a:lstStyle/>
          <a:p>
            <a:r>
              <a:rPr lang="en-US"/>
              <a:t>Click icon to add picture</a:t>
            </a:r>
          </a:p>
        </p:txBody>
      </p:sp>
    </p:spTree>
    <p:extLst>
      <p:ext uri="{BB962C8B-B14F-4D97-AF65-F5344CB8AC3E}">
        <p14:creationId xmlns:p14="http://schemas.microsoft.com/office/powerpoint/2010/main" val="3327112789"/>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ttorney Info">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hasCustomPrompt="1"/>
          </p:nvPr>
        </p:nvSpPr>
        <p:spPr>
          <a:xfrm>
            <a:off x="4582632" y="489099"/>
            <a:ext cx="7152167" cy="701749"/>
          </a:xfrm>
        </p:spPr>
        <p:txBody>
          <a:bodyPr/>
          <a:lstStyle>
            <a:lvl1pPr>
              <a:defRPr>
                <a:solidFill>
                  <a:srgbClr val="00486A"/>
                </a:solidFill>
              </a:defRPr>
            </a:lvl1pPr>
          </a:lstStyle>
          <a:p>
            <a:r>
              <a:rPr lang="en-US"/>
              <a:t>Attorney</a:t>
            </a:r>
          </a:p>
        </p:txBody>
      </p:sp>
      <p:sp>
        <p:nvSpPr>
          <p:cNvPr id="7" name="Picture Placeholder 6"/>
          <p:cNvSpPr>
            <a:spLocks noGrp="1"/>
          </p:cNvSpPr>
          <p:nvPr>
            <p:ph type="pic" sz="quarter" idx="10"/>
          </p:nvPr>
        </p:nvSpPr>
        <p:spPr>
          <a:xfrm>
            <a:off x="457200" y="467833"/>
            <a:ext cx="3891516" cy="5103627"/>
          </a:xfrm>
        </p:spPr>
        <p:txBody>
          <a:bodyPr/>
          <a:lstStyle/>
          <a:p>
            <a:r>
              <a:rPr lang="en-US"/>
              <a:t>Click icon to add picture</a:t>
            </a:r>
          </a:p>
        </p:txBody>
      </p:sp>
      <p:sp>
        <p:nvSpPr>
          <p:cNvPr id="9" name="Text Placeholder 8"/>
          <p:cNvSpPr>
            <a:spLocks noGrp="1"/>
          </p:cNvSpPr>
          <p:nvPr>
            <p:ph type="body" sz="quarter" idx="11" hasCustomPrompt="1"/>
          </p:nvPr>
        </p:nvSpPr>
        <p:spPr>
          <a:xfrm>
            <a:off x="4582632" y="1063659"/>
            <a:ext cx="7152167" cy="430211"/>
          </a:xfrm>
        </p:spPr>
        <p:txBody>
          <a:bodyPr anchor="b">
            <a:normAutofit/>
          </a:bodyPr>
          <a:lstStyle>
            <a:lvl1pPr marL="0" indent="0">
              <a:spcBef>
                <a:spcPts val="300"/>
              </a:spcBef>
              <a:buNone/>
              <a:defRPr sz="1600" b="1" i="1" baseline="0"/>
            </a:lvl1pPr>
          </a:lstStyle>
          <a:p>
            <a:pPr lvl="0"/>
            <a:r>
              <a:rPr lang="en-US"/>
              <a:t>Title</a:t>
            </a:r>
          </a:p>
        </p:txBody>
      </p:sp>
      <p:sp>
        <p:nvSpPr>
          <p:cNvPr id="11" name="Content Placeholder 10"/>
          <p:cNvSpPr>
            <a:spLocks noGrp="1"/>
          </p:cNvSpPr>
          <p:nvPr>
            <p:ph sz="quarter" idx="12" hasCustomPrompt="1"/>
          </p:nvPr>
        </p:nvSpPr>
        <p:spPr>
          <a:xfrm>
            <a:off x="4583112" y="2211388"/>
            <a:ext cx="7151687" cy="3360072"/>
          </a:xfrm>
          <a:noFill/>
        </p:spPr>
        <p:txBody>
          <a:bodyPr>
            <a:normAutofit/>
          </a:bodyPr>
          <a:lstStyle>
            <a:lvl1pPr marL="0" indent="0" algn="just">
              <a:buNone/>
              <a:defRPr sz="1100" b="0">
                <a:solidFill>
                  <a:srgbClr val="00486A"/>
                </a:solidFill>
              </a:defRPr>
            </a:lvl1pPr>
            <a:lvl2pPr marL="457200" indent="0">
              <a:buNone/>
              <a:defRPr sz="1100" b="0">
                <a:solidFill>
                  <a:srgbClr val="00486A"/>
                </a:solidFill>
              </a:defRPr>
            </a:lvl2pPr>
            <a:lvl3pPr marL="914400" indent="0">
              <a:buNone/>
              <a:defRPr sz="1100" b="0">
                <a:solidFill>
                  <a:srgbClr val="00486A"/>
                </a:solidFill>
              </a:defRPr>
            </a:lvl3pPr>
            <a:lvl4pPr marL="1371600" indent="0">
              <a:buNone/>
              <a:defRPr sz="1100" b="0">
                <a:solidFill>
                  <a:srgbClr val="00486A"/>
                </a:solidFill>
              </a:defRPr>
            </a:lvl4pPr>
            <a:lvl5pPr marL="1828800" indent="0">
              <a:buNone/>
              <a:defRPr sz="1100" b="0">
                <a:solidFill>
                  <a:srgbClr val="00486A"/>
                </a:solidFill>
              </a:defRPr>
            </a:lvl5pPr>
          </a:lstStyle>
          <a:p>
            <a:pPr lvl="0"/>
            <a:r>
              <a:rPr lang="en-US"/>
              <a:t>Bio</a:t>
            </a:r>
          </a:p>
        </p:txBody>
      </p:sp>
      <p:cxnSp>
        <p:nvCxnSpPr>
          <p:cNvPr id="6" name="Straight Connector 5"/>
          <p:cNvCxnSpPr/>
          <p:nvPr/>
        </p:nvCxnSpPr>
        <p:spPr>
          <a:xfrm>
            <a:off x="4582632" y="1954509"/>
            <a:ext cx="7152168" cy="0"/>
          </a:xfrm>
          <a:prstGeom prst="line">
            <a:avLst/>
          </a:prstGeom>
          <a:ln>
            <a:solidFill>
              <a:srgbClr val="00486A"/>
            </a:solidFill>
          </a:ln>
        </p:spPr>
        <p:style>
          <a:lnRef idx="1">
            <a:schemeClr val="accent1"/>
          </a:lnRef>
          <a:fillRef idx="0">
            <a:schemeClr val="accent1"/>
          </a:fillRef>
          <a:effectRef idx="0">
            <a:schemeClr val="accent1"/>
          </a:effectRef>
          <a:fontRef idx="minor">
            <a:schemeClr val="tx1"/>
          </a:fontRef>
        </p:style>
      </p:cxnSp>
      <p:sp>
        <p:nvSpPr>
          <p:cNvPr id="8" name="Slide Number Placeholder 5"/>
          <p:cNvSpPr>
            <a:spLocks noGrp="1"/>
          </p:cNvSpPr>
          <p:nvPr>
            <p:ph type="sldNum" sz="quarter" idx="13"/>
          </p:nvPr>
        </p:nvSpPr>
        <p:spPr>
          <a:xfrm>
            <a:off x="8991600" y="5807074"/>
            <a:ext cx="2743200" cy="365125"/>
          </a:xfrm>
        </p:spPr>
        <p:txBody>
          <a:bodyPr/>
          <a:lstStyle>
            <a:lvl1pPr>
              <a:defRPr>
                <a:solidFill>
                  <a:schemeClr val="bg1"/>
                </a:solidFill>
              </a:defRPr>
            </a:lvl1pPr>
          </a:lstStyle>
          <a:p>
            <a:fld id="{D3940AB3-5680-4982-8E3F-3D475921B21D}" type="slidenum">
              <a:rPr lang="en-US" smtClean="0"/>
              <a:t>‹#›</a:t>
            </a:fld>
            <a:endParaRPr lang="en-US"/>
          </a:p>
        </p:txBody>
      </p:sp>
      <p:sp>
        <p:nvSpPr>
          <p:cNvPr id="5" name="Text Placeholder 4"/>
          <p:cNvSpPr>
            <a:spLocks noGrp="1"/>
          </p:cNvSpPr>
          <p:nvPr>
            <p:ph type="body" sz="quarter" idx="14" hasCustomPrompt="1"/>
          </p:nvPr>
        </p:nvSpPr>
        <p:spPr>
          <a:xfrm>
            <a:off x="4583113" y="1493871"/>
            <a:ext cx="7151687" cy="375574"/>
          </a:xfrm>
        </p:spPr>
        <p:txBody>
          <a:bodyPr>
            <a:noAutofit/>
          </a:bodyPr>
          <a:lstStyle>
            <a:lvl1pPr marL="0" indent="0">
              <a:buNone/>
              <a:defRPr sz="1400" b="0"/>
            </a:lvl1pPr>
          </a:lstStyle>
          <a:p>
            <a:pPr lvl="0"/>
            <a:r>
              <a:rPr lang="en-US"/>
              <a:t>Phone | Email</a:t>
            </a:r>
          </a:p>
        </p:txBody>
      </p:sp>
    </p:spTree>
    <p:extLst>
      <p:ext uri="{BB962C8B-B14F-4D97-AF65-F5344CB8AC3E}">
        <p14:creationId xmlns:p14="http://schemas.microsoft.com/office/powerpoint/2010/main" val="339287963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End Slide">
    <p:bg>
      <p:bgPr>
        <a:blipFill dpi="0" rotWithShape="1">
          <a:blip r:embed="rId1">
            <a:lum/>
          </a:blip>
          <a:stretch>
            <a:fillRect/>
          </a:stretch>
        </a:blipFill>
        <a:effectLst/>
      </p:bgPr>
    </p:bg>
    <p:spTree>
      <p:nvGrpSpPr>
        <p:cNvPr id="1" name=""/>
        <p:cNvGrpSpPr/>
        <p:nvPr/>
      </p:nvGrpSpPr>
      <p:grpSpPr>
        <a:xfrm>
          <a:off x="0" y="0"/>
          <a:ext cx="0" cy="0"/>
        </a:xfrm>
      </p:grpSpPr>
      <p:sp>
        <p:nvSpPr>
          <p:cNvPr id="2" name="Title 1"/>
          <p:cNvSpPr>
            <a:spLocks noGrp="1"/>
          </p:cNvSpPr>
          <p:nvPr>
            <p:ph type="title" hasCustomPrompt="1"/>
          </p:nvPr>
        </p:nvSpPr>
        <p:spPr>
          <a:xfrm>
            <a:off x="457200" y="1600200"/>
            <a:ext cx="11277600" cy="3662916"/>
          </a:xfrm>
        </p:spPr>
        <p:txBody>
          <a:bodyPr anchor="ctr"/>
          <a:lstStyle>
            <a:lvl1pPr algn="ctr">
              <a:defRPr sz="6000">
                <a:solidFill>
                  <a:srgbClr val="00486A"/>
                </a:solidFill>
              </a:defRPr>
            </a:lvl1pPr>
          </a:lstStyle>
          <a:p>
            <a:r>
              <a:rPr lang="en-US"/>
              <a:t>Thank You / Questions</a:t>
            </a:r>
          </a:p>
        </p:txBody>
      </p:sp>
      <p:sp>
        <p:nvSpPr>
          <p:cNvPr id="3" name="Slide Number Placeholder 5"/>
          <p:cNvSpPr>
            <a:spLocks noGrp="1"/>
          </p:cNvSpPr>
          <p:nvPr>
            <p:ph type="sldNum" sz="quarter" idx="12"/>
          </p:nvPr>
        </p:nvSpPr>
        <p:spPr>
          <a:xfrm>
            <a:off x="8991600" y="5807074"/>
            <a:ext cx="2743200" cy="365125"/>
          </a:xfrm>
        </p:spPr>
        <p:txBody>
          <a:bodyPr/>
          <a:lstStyle>
            <a:lvl1pPr>
              <a:defRPr>
                <a:solidFill>
                  <a:schemeClr val="bg1"/>
                </a:solidFill>
              </a:defRPr>
            </a:lvl1pPr>
          </a:lstStyle>
          <a:p>
            <a:fld id="{D3940AB3-5680-4982-8E3F-3D475921B21D}" type="slidenum">
              <a:rPr lang="en-US" smtClean="0"/>
              <a:t>‹#›</a:t>
            </a:fld>
            <a:endParaRPr lang="en-US"/>
          </a:p>
        </p:txBody>
      </p:sp>
      <p:sp>
        <p:nvSpPr>
          <p:cNvPr id="4" name="Picture Placeholder 4"/>
          <p:cNvSpPr>
            <a:spLocks noGrp="1"/>
          </p:cNvSpPr>
          <p:nvPr>
            <p:ph type="pic" sz="quarter" idx="13"/>
          </p:nvPr>
        </p:nvSpPr>
        <p:spPr>
          <a:xfrm>
            <a:off x="0" y="0"/>
            <a:ext cx="12192000" cy="1600200"/>
          </a:xfrm>
        </p:spPr>
        <p:txBody>
          <a:bodyPr/>
          <a:lstStyle/>
          <a:p>
            <a:r>
              <a:rPr lang="en-US"/>
              <a:t>Click icon to add picture</a:t>
            </a:r>
          </a:p>
        </p:txBody>
      </p:sp>
    </p:spTree>
    <p:extLst>
      <p:ext uri="{BB962C8B-B14F-4D97-AF65-F5344CB8AC3E}">
        <p14:creationId xmlns:p14="http://schemas.microsoft.com/office/powerpoint/2010/main" val="1876017352"/>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About_DW">
    <p:bg>
      <p:bgPr>
        <a:blipFill dpi="0" rotWithShape="1">
          <a:blip r:embed="rId3">
            <a:lum/>
          </a:blip>
          <a:stretch>
            <a:fillRect/>
          </a:stretch>
        </a:blipFill>
        <a:effectLst/>
      </p:bgPr>
    </p:bg>
    <p:spTree>
      <p:nvGrpSpPr>
        <p:cNvPr id="1" name=""/>
        <p:cNvGrpSpPr/>
        <p:nvPr/>
      </p:nvGrpSpPr>
      <p:grpSpPr>
        <a:xfrm>
          <a:off x="0" y="0"/>
          <a:ext cx="0" cy="0"/>
        </a:xfrm>
      </p:grpSpPr>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940AB3-5680-4982-8E3F-3D475921B21D}" type="slidenum">
              <a:rPr lang="en-US" smtClean="0"/>
              <a:t>‹#›</a:t>
            </a:fld>
            <a:endParaRPr lang="en-US"/>
          </a:p>
        </p:txBody>
      </p:sp>
      <p:pic>
        <p:nvPicPr>
          <p:cNvPr id="7" name="Picture 6"/>
          <p:cNvPicPr>
            <a:picLocks noChangeAspect="1"/>
          </p:cNvPicPr>
          <p:nvPr/>
        </p:nvPicPr>
        <p:blipFill>
          <a:blip r:embed="rId1"/>
          <a:stretch>
            <a:fillRect/>
          </a:stretch>
        </p:blipFill>
        <p:spPr>
          <a:xfrm>
            <a:off x="314854" y="439422"/>
            <a:ext cx="11053006" cy="701101"/>
          </a:xfrm>
          <a:prstGeom prst="rect">
            <a:avLst/>
          </a:prstGeom>
        </p:spPr>
      </p:pic>
      <p:pic>
        <p:nvPicPr>
          <p:cNvPr id="2" name="Picture 1"/>
          <p:cNvPicPr>
            <a:picLocks noChangeAspect="1"/>
          </p:cNvPicPr>
          <p:nvPr userDrawn="1"/>
        </p:nvPicPr>
        <p:blipFill>
          <a:blip r:embed="rId2"/>
          <a:stretch>
            <a:fillRect/>
          </a:stretch>
        </p:blipFill>
        <p:spPr>
          <a:xfrm>
            <a:off x="660945" y="1490732"/>
            <a:ext cx="10870110" cy="4316342"/>
          </a:xfrm>
          <a:prstGeom prst="rect">
            <a:avLst/>
          </a:prstGeom>
        </p:spPr>
      </p:pic>
    </p:spTree>
    <p:extLst>
      <p:ext uri="{BB962C8B-B14F-4D97-AF65-F5344CB8AC3E}">
        <p14:creationId xmlns:p14="http://schemas.microsoft.com/office/powerpoint/2010/main" val="3374434338"/>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slideLayout" Target="../slideLayouts/slideLayout27.xml" /><Relationship Id="rId11" Type="http://schemas.openxmlformats.org/officeDocument/2006/relationships/slideLayout" Target="../slideLayouts/slideLayout28.xml" /><Relationship Id="rId12" Type="http://schemas.openxmlformats.org/officeDocument/2006/relationships/slideLayout" Target="../slideLayouts/slideLayout29.xml" /><Relationship Id="rId13" Type="http://schemas.openxmlformats.org/officeDocument/2006/relationships/theme" Target="../theme/theme2.xml" /><Relationship Id="rId2" Type="http://schemas.openxmlformats.org/officeDocument/2006/relationships/slideLayout" Target="../slideLayouts/slideLayout19.xml" /><Relationship Id="rId3" Type="http://schemas.openxmlformats.org/officeDocument/2006/relationships/slideLayout" Target="../slideLayouts/slideLayout20.xml" /><Relationship Id="rId4" Type="http://schemas.openxmlformats.org/officeDocument/2006/relationships/slideLayout" Target="../slideLayouts/slideLayout21.xml" /><Relationship Id="rId5" Type="http://schemas.openxmlformats.org/officeDocument/2006/relationships/slideLayout" Target="../slideLayouts/slideLayout22.xml" /><Relationship Id="rId6" Type="http://schemas.openxmlformats.org/officeDocument/2006/relationships/slideLayout" Target="../slideLayouts/slideLayout23.xml" /><Relationship Id="rId7" Type="http://schemas.openxmlformats.org/officeDocument/2006/relationships/slideLayout" Target="../slideLayouts/slideLayout24.xml" /><Relationship Id="rId8" Type="http://schemas.openxmlformats.org/officeDocument/2006/relationships/slideLayout" Target="../slideLayouts/slideLayout25.xml" /><Relationship Id="rId9" Type="http://schemas.openxmlformats.org/officeDocument/2006/relationships/slideLayout" Target="../slideLayouts/slideLayout26.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Title Placeholder 1"/>
          <p:cNvSpPr>
            <a:spLocks noGrp="1"/>
          </p:cNvSpPr>
          <p:nvPr>
            <p:ph type="title"/>
          </p:nvPr>
        </p:nvSpPr>
        <p:spPr>
          <a:xfrm>
            <a:off x="776176" y="446567"/>
            <a:ext cx="9909545" cy="701749"/>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457200" y="1600200"/>
            <a:ext cx="11277600" cy="45767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2"/>
          </p:nvPr>
        </p:nvSpPr>
        <p:spPr>
          <a:xfrm>
            <a:off x="457200" y="5807075"/>
            <a:ext cx="2743200" cy="365125"/>
          </a:xfrm>
          <a:prstGeom prst="rect">
            <a:avLst/>
          </a:prstGeom>
        </p:spPr>
        <p:txBody>
          <a:bodyPr vert="horz" lIns="91440" tIns="45720" rIns="91440" bIns="45720" rtlCol="0" anchor="b"/>
          <a:lstStyle>
            <a:lvl1pPr algn="l">
              <a:defRPr sz="1200">
                <a:solidFill>
                  <a:srgbClr val="00486A"/>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3200400" y="5807075"/>
            <a:ext cx="5791200" cy="365125"/>
          </a:xfrm>
          <a:prstGeom prst="rect">
            <a:avLst/>
          </a:prstGeom>
        </p:spPr>
        <p:txBody>
          <a:bodyPr vert="horz" lIns="91440" tIns="45720" rIns="91440" bIns="45720" rtlCol="0" anchor="b"/>
          <a:lstStyle>
            <a:lvl1pPr algn="ctr">
              <a:defRPr sz="1100">
                <a:solidFill>
                  <a:srgbClr val="00486A"/>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8991600" y="5807074"/>
            <a:ext cx="2743200" cy="365125"/>
          </a:xfrm>
          <a:prstGeom prst="rect">
            <a:avLst/>
          </a:prstGeom>
        </p:spPr>
        <p:txBody>
          <a:bodyPr vert="horz" lIns="91440" tIns="45720" rIns="91440" bIns="45720" rtlCol="0" anchor="b"/>
          <a:lstStyle>
            <a:lvl1pPr algn="r">
              <a:defRPr sz="1100">
                <a:solidFill>
                  <a:srgbClr val="00486A"/>
                </a:solidFill>
                <a:latin typeface="Arial" panose="020b0604020202020204" pitchFamily="34" charset="0"/>
                <a:cs typeface="Arial" panose="020b0604020202020204" pitchFamily="34" charset="0"/>
              </a:defRPr>
            </a:lvl1pPr>
          </a:lstStyle>
          <a:p>
            <a:fld id="{D3940AB3-5680-4982-8E3F-3D475921B21D}" type="slidenum">
              <a:rPr lang="en-US" smtClean="0"/>
              <a:t>‹#›</a:t>
            </a:fld>
            <a:endParaRPr lang="en-US"/>
          </a:p>
        </p:txBody>
      </p:sp>
    </p:spTree>
    <p:extLst>
      <p:ext uri="{BB962C8B-B14F-4D97-AF65-F5344CB8AC3E}">
        <p14:creationId xmlns:p14="http://schemas.microsoft.com/office/powerpoint/2010/main" val="2883596831"/>
      </p:ext>
    </p:extLst>
  </p:cSld>
  <p:clrMap bg1="lt1" tx1="dk1" bg2="lt2" tx2="dk2" accent1="accent1" accent2="accent2" accent3="accent3" accent4="accent4" accent5="accent5" accent6="accent6" hlink="hlink" folHlink="folHlink"/>
  <p:sldLayoutIdLst>
    <p:sldLayoutId id="2147483659" r:id="rId1"/>
    <p:sldLayoutId id="2147483667" r:id="rId2"/>
    <p:sldLayoutId id="2147483661" r:id="rId3"/>
    <p:sldLayoutId id="2147483662" r:id="rId4"/>
    <p:sldLayoutId id="2147483663" r:id="rId5"/>
    <p:sldLayoutId id="2147483664" r:id="rId6"/>
    <p:sldLayoutId id="2147483665" r:id="rId7"/>
    <p:sldLayoutId id="2147483666" r:id="rId8"/>
    <p:sldLayoutId id="2147483660" r:id="rId9"/>
    <p:sldLayoutId id="2147483675" r:id="rId10"/>
    <p:sldLayoutId id="2147483670" r:id="rId11"/>
    <p:sldLayoutId id="2147483668" r:id="rId12"/>
    <p:sldLayoutId id="2147483669" r:id="rId13"/>
    <p:sldLayoutId id="2147483671" r:id="rId14"/>
    <p:sldLayoutId id="2147483672" r:id="rId15"/>
    <p:sldLayoutId id="2147483673" r:id="rId16"/>
    <p:sldLayoutId id="2147483674" r:id="rId17"/>
  </p:sldLayoutIdLst>
  <p:transition/>
  <p:timing/>
  <p:hf hdr="0" ftr="0" dt="0"/>
  <p:txStyles>
    <p:titleStyle>
      <a:lvl1pPr algn="l" defTabSz="914400" rtl="0" eaLnBrk="1" latinLnBrk="0" hangingPunct="1">
        <a:lnSpc>
          <a:spcPct val="90000"/>
        </a:lnSpc>
        <a:spcBef>
          <a:spcPct val="0"/>
        </a:spcBef>
        <a:buNone/>
        <a:defRPr sz="2400" b="1" kern="1200">
          <a:solidFill>
            <a:srgbClr val="00486A"/>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FFC42C"/>
        </a:buClr>
        <a:buFont typeface="Arial" panose="020b0604020202020204" pitchFamily="34" charset="0"/>
        <a:buChar char="•"/>
        <a:defRPr sz="2400" b="1" kern="1200">
          <a:solidFill>
            <a:srgbClr val="00486A"/>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FFC42C"/>
        </a:buClr>
        <a:buFont typeface="Arial" panose="020b0604020202020204" pitchFamily="34" charset="0"/>
        <a:buChar char="–"/>
        <a:defRPr sz="2000" kern="1200">
          <a:solidFill>
            <a:srgbClr val="00486A"/>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FFC42C"/>
        </a:buClr>
        <a:buFont typeface="Arial" panose="020b0604020202020204" pitchFamily="34" charset="0"/>
        <a:buChar char="–"/>
        <a:defRPr sz="2000" kern="1200">
          <a:solidFill>
            <a:srgbClr val="00486A"/>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p15:clr>
            <a:srgbClr val="F26B43"/>
          </p15:clr>
        </p15:guide>
        <p15:guide id="2" orient="horz" pos="3888">
          <p15:clr>
            <a:srgbClr val="F26B43"/>
          </p15:clr>
        </p15:guide>
        <p15:guide id="3" pos="288">
          <p15:clr>
            <a:srgbClr val="F26B43"/>
          </p15:clr>
        </p15:guide>
        <p15:guide id="4" pos="739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3940AB3-5680-4982-8E3F-3D475921B21D}"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208794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transition/>
  <p:timing/>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Tx/>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1.xml" /><Relationship Id="rId3" Type="http://schemas.openxmlformats.org/officeDocument/2006/relationships/image" Target="../media/image24.jpeg" /><Relationship Id="rId4" Type="http://schemas.openxmlformats.org/officeDocument/2006/relationships/hyperlink" Target="https://www.wired.it/lifestyle/viaggi/2017/07/31/usa-controllo-bagagli-aeroporto/" TargetMode="External" /><Relationship Id="rId5" Type="http://schemas.openxmlformats.org/officeDocument/2006/relationships/image" Target="../media/image25.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4.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6.xml" /><Relationship Id="rId3" Type="http://schemas.openxmlformats.org/officeDocument/2006/relationships/image" Target="../media/image40.png" /><Relationship Id="rId4" Type="http://schemas.openxmlformats.org/officeDocument/2006/relationships/image" Target="../media/image4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3.xml" /><Relationship Id="rId3" Type="http://schemas.openxmlformats.org/officeDocument/2006/relationships/image" Target="../media/image26.png" /><Relationship Id="rId4" Type="http://schemas.openxmlformats.org/officeDocument/2006/relationships/image" Target="../media/image27.png" /><Relationship Id="rId5" Type="http://schemas.openxmlformats.org/officeDocument/2006/relationships/image" Target="../media/image28.png" /><Relationship Id="rId6" Type="http://schemas.openxmlformats.org/officeDocument/2006/relationships/image" Target="../media/image29.emf" /><Relationship Id="rId7" Type="http://schemas.openxmlformats.org/officeDocument/2006/relationships/image" Target="../media/image30.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8.xml" /><Relationship Id="rId10" Type="http://schemas.openxmlformats.org/officeDocument/2006/relationships/image" Target="../media/image38.png" /><Relationship Id="rId2" Type="http://schemas.openxmlformats.org/officeDocument/2006/relationships/notesSlide" Target="../notesSlides/notesSlide4.xml" /><Relationship Id="rId3" Type="http://schemas.openxmlformats.org/officeDocument/2006/relationships/image" Target="../media/image31.png" /><Relationship Id="rId4" Type="http://schemas.openxmlformats.org/officeDocument/2006/relationships/image" Target="../media/image32.png" /><Relationship Id="rId5" Type="http://schemas.openxmlformats.org/officeDocument/2006/relationships/image" Target="../media/image33.png" /><Relationship Id="rId6" Type="http://schemas.openxmlformats.org/officeDocument/2006/relationships/image" Target="../media/image34.png" /><Relationship Id="rId7" Type="http://schemas.openxmlformats.org/officeDocument/2006/relationships/image" Target="../media/image35.png" /><Relationship Id="rId8" Type="http://schemas.openxmlformats.org/officeDocument/2006/relationships/image" Target="../media/image36.png" /><Relationship Id="rId9" Type="http://schemas.openxmlformats.org/officeDocument/2006/relationships/image" Target="../media/image37.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xml" /><Relationship Id="rId3" Type="http://schemas.openxmlformats.org/officeDocument/2006/relationships/image" Target="../media/image39.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ctrTitle"/>
          </p:nvPr>
        </p:nvSpPr>
        <p:spPr/>
        <p:txBody>
          <a:bodyPr>
            <a:normAutofit/>
          </a:bodyPr>
          <a:lstStyle/>
          <a:p>
            <a:r>
              <a:rPr lang="en-US"/>
              <a:t>Global Immobility </a:t>
            </a:r>
            <a:br>
              <a:rPr lang="en-US"/>
            </a:br>
            <a:endParaRPr lang="en-US"/>
          </a:p>
        </p:txBody>
      </p:sp>
      <p:sp>
        <p:nvSpPr>
          <p:cNvPr id="3" name="Subtitle 2"/>
          <p:cNvSpPr>
            <a:spLocks noGrp="1"/>
          </p:cNvSpPr>
          <p:nvPr>
            <p:ph type="subTitle" idx="1"/>
          </p:nvPr>
        </p:nvSpPr>
        <p:spPr>
          <a:xfrm>
            <a:off x="457200" y="3225799"/>
            <a:ext cx="6220047" cy="1909763"/>
          </a:xfrm>
        </p:spPr>
        <p:txBody>
          <a:bodyPr>
            <a:normAutofit/>
          </a:bodyPr>
          <a:lstStyle/>
          <a:p>
            <a:r>
              <a:rPr lang="en-US" b="1"/>
              <a:t>Summary of Current U.S. Travel Ban and ESTA Change Implications for Affected Foreign Nationals   </a:t>
            </a:r>
          </a:p>
          <a:p>
            <a:r>
              <a:rPr lang="en-US" sz="2000"/>
              <a:t>January 22, 2026  12 to 12:30 CST</a:t>
            </a:r>
          </a:p>
          <a:p>
            <a:endParaRPr lang="en-US"/>
          </a:p>
          <a:p>
            <a:endParaRPr lang="en-US"/>
          </a:p>
        </p:txBody>
      </p:sp>
      <p:sp>
        <p:nvSpPr>
          <p:cNvPr id="4" name="Text Placeholder 3"/>
          <p:cNvSpPr>
            <a:spLocks noGrp="1"/>
          </p:cNvSpPr>
          <p:nvPr>
            <p:ph type="body" sz="quarter" idx="10"/>
          </p:nvPr>
        </p:nvSpPr>
        <p:spPr>
          <a:xfrm>
            <a:off x="457200" y="4973595"/>
            <a:ext cx="4752753" cy="1198605"/>
          </a:xfrm>
        </p:spPr>
        <p:txBody>
          <a:bodyPr>
            <a:normAutofit fontScale="62500" lnSpcReduction="20000"/>
          </a:bodyPr>
          <a:lstStyle/>
          <a:p>
            <a:endParaRPr lang="en-US" b="1"/>
          </a:p>
          <a:p>
            <a:endParaRPr lang="en-US" b="1"/>
          </a:p>
          <a:p>
            <a:r>
              <a:rPr lang="en-US" sz="2000" b="1"/>
              <a:t>PRESENTED BY:</a:t>
            </a:r>
          </a:p>
          <a:p>
            <a:r>
              <a:rPr lang="en-US" sz="2300" b="1"/>
              <a:t>Kathleen Campbell Walker, ILS Chair and Chair of Dickinson Wright Pllc Immigration Practice Group  (El Paso/Denver)</a:t>
            </a:r>
          </a:p>
          <a:p>
            <a:r>
              <a:rPr lang="en-US" sz="2300" b="1"/>
              <a:t>Avalyn C. Langemeier, Partner, Foster  LLP (Houston)</a:t>
            </a:r>
          </a:p>
          <a:p>
            <a:endParaRPr lang="en-US" b="1"/>
          </a:p>
          <a:p>
            <a:endParaRPr lang="en-US"/>
          </a:p>
        </p:txBody>
      </p:sp>
      <p:pic>
        <p:nvPicPr>
          <p:cNvPr id="15" name="Picture Placeholder 14">
            <a:extLst>
              <a:ext uri="{FF2B5EF4-FFF2-40B4-BE49-F238E27FC236}">
                <a16:creationId xmlns:a16="http://schemas.microsoft.com/office/drawing/2014/main" id="{E8648776-55D8-6BA3-F85C-BD0E456B8E96}"/>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r:embed="rId4"/>
              </a:ext>
            </a:extLst>
          </a:blip>
          <a:srcRect l="30856" r="30856"/>
          <a:stretch>
            <a:fillRect/>
          </a:stretch>
        </p:blipFill>
        <p:spPr/>
      </p:pic>
      <p:sp>
        <p:nvSpPr>
          <p:cNvPr id="16" name="TextBox 15">
            <a:extLst>
              <a:ext uri="{FF2B5EF4-FFF2-40B4-BE49-F238E27FC236}">
                <a16:creationId xmlns:a16="http://schemas.microsoft.com/office/drawing/2014/main" id="{9ED34A3F-AAC5-E60F-0A58-8ED720044331}"/>
              </a:ext>
            </a:extLst>
          </p:cNvPr>
          <p:cNvSpPr txBox="1"/>
          <p:nvPr/>
        </p:nvSpPr>
        <p:spPr>
          <a:xfrm>
            <a:off x="6941127" y="6858000"/>
            <a:ext cx="5250873" cy="230832"/>
          </a:xfrm>
          <a:prstGeom prst="rect">
            <a:avLst/>
          </a:prstGeom>
          <a:noFill/>
        </p:spPr>
        <p:txBody>
          <a:bodyPr wrap="square" rtlCol="0">
            <a:spAutoFit/>
          </a:bodyPr>
          <a:lstStyle/>
          <a:p>
            <a:r>
              <a:rPr lang="en-US" sz="900"/>
              <a:t>This Photo by Unknown Author is licensed under CC BY-NC-ND</a:t>
            </a:r>
          </a:p>
        </p:txBody>
      </p:sp>
      <p:pic>
        <p:nvPicPr>
          <p:cNvPr id="5" name="Picture 4">
            <a:extLst>
              <a:ext uri="{FF2B5EF4-FFF2-40B4-BE49-F238E27FC236}">
                <a16:creationId xmlns:a16="http://schemas.microsoft.com/office/drawing/2014/main" id="{7161986E-1590-9A9E-FF5D-E1D3CFF12B1E}"/>
              </a:ext>
            </a:extLst>
          </p:cNvPr>
          <p:cNvPicPr>
            <a:picLocks noChangeAspect="1"/>
          </p:cNvPicPr>
          <p:nvPr/>
        </p:nvPicPr>
        <p:blipFill>
          <a:blip r:embed="rId5"/>
          <a:srcRect b="2381"/>
          <a:stretch>
            <a:fillRect/>
          </a:stretch>
        </p:blipFill>
        <p:spPr>
          <a:xfrm>
            <a:off x="3663107" y="295416"/>
            <a:ext cx="2212554" cy="832037"/>
          </a:xfrm>
          <a:prstGeom prst="rect">
            <a:avLst/>
          </a:prstGeom>
          <a:ln>
            <a:noFill/>
          </a:ln>
        </p:spPr>
      </p:pic>
    </p:spTree>
    <p:extLst>
      <p:ext uri="{BB962C8B-B14F-4D97-AF65-F5344CB8AC3E}">
        <p14:creationId xmlns:p14="http://schemas.microsoft.com/office/powerpoint/2010/main" val="113990156"/>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2AB01E51-5184-7DA9-2BCF-4B4BA7639AD3}"/>
              </a:ext>
            </a:extLst>
          </p:cNvPr>
          <p:cNvSpPr>
            <a:spLocks noGrp="1"/>
          </p:cNvSpPr>
          <p:nvPr>
            <p:ph type="title"/>
          </p:nvPr>
        </p:nvSpPr>
        <p:spPr/>
        <p:txBody>
          <a:bodyPr>
            <a:noAutofit/>
          </a:bodyPr>
          <a:lstStyle/>
          <a:p>
            <a:r>
              <a:rPr lang="en-US" sz="3600">
                <a:latin typeface="Arial" panose="020b0604020202020204" pitchFamily="34" charset="0"/>
                <a:cs typeface="Arial" panose="020b0604020202020204" pitchFamily="34" charset="0"/>
              </a:rPr>
              <a:t>Electronic System for Travel Authorization (ESTA) – Comments due 2/9/2026  90 </a:t>
            </a:r>
            <a:r>
              <a:rPr lang="en-US" sz="3600" i="1">
                <a:latin typeface="Arial" panose="020b0604020202020204" pitchFamily="34" charset="0"/>
                <a:cs typeface="Arial" panose="020b0604020202020204" pitchFamily="34" charset="0"/>
              </a:rPr>
              <a:t>Fed. Reg </a:t>
            </a:r>
            <a:r>
              <a:rPr lang="en-US" sz="3600">
                <a:latin typeface="Arial" panose="020b0604020202020204" pitchFamily="34" charset="0"/>
                <a:cs typeface="Arial" panose="020b0604020202020204" pitchFamily="34" charset="0"/>
              </a:rPr>
              <a:t>57208 https://esta.cbp.dhs.gov/ </a:t>
            </a:r>
          </a:p>
        </p:txBody>
      </p:sp>
      <p:sp>
        <p:nvSpPr>
          <p:cNvPr id="3" name="Content Placeholder 2">
            <a:extLst>
              <a:ext uri="{FF2B5EF4-FFF2-40B4-BE49-F238E27FC236}">
                <a16:creationId xmlns:a16="http://schemas.microsoft.com/office/drawing/2014/main" id="{28BD3860-89C5-B72F-5530-33F18B1397C5}"/>
              </a:ext>
            </a:extLst>
          </p:cNvPr>
          <p:cNvSpPr>
            <a:spLocks noGrp="1"/>
          </p:cNvSpPr>
          <p:nvPr>
            <p:ph sz="half" idx="1"/>
          </p:nvPr>
        </p:nvSpPr>
        <p:spPr>
          <a:xfrm>
            <a:off x="1097279" y="1845734"/>
            <a:ext cx="4984677" cy="4023360"/>
          </a:xfrm>
        </p:spPr>
        <p:txBody>
          <a:bodyPr>
            <a:normAutofit fontScale="62500" lnSpcReduction="20000"/>
          </a:bodyPr>
          <a:lstStyle/>
          <a:p>
            <a:r>
              <a:rPr lang="en-US" sz="3600">
                <a:cs typeface="Arial" panose="020b0604020202020204" pitchFamily="34" charset="0"/>
              </a:rPr>
              <a:t>1.  Move ESTA Website to ESTA MOBILE APP</a:t>
            </a:r>
          </a:p>
          <a:p>
            <a:r>
              <a:rPr lang="en-US" sz="3600">
                <a:cs typeface="Arial" panose="020b0604020202020204" pitchFamily="34" charset="0"/>
              </a:rPr>
              <a:t>2.  Biometric Confirmation of Exit using Geolocation and Liveness Detection of Selfie</a:t>
            </a:r>
          </a:p>
          <a:p>
            <a:r>
              <a:rPr lang="en-US" sz="3600">
                <a:cs typeface="Arial" panose="020b0604020202020204" pitchFamily="34" charset="0"/>
              </a:rPr>
              <a:t>3.  Selfie Upload in addition to Photo of Passport Bio Page</a:t>
            </a:r>
          </a:p>
          <a:p>
            <a:r>
              <a:rPr lang="en-US" sz="3600">
                <a:cs typeface="Arial" panose="020b0604020202020204" pitchFamily="34" charset="0"/>
              </a:rPr>
              <a:t>4.  Removal of Romania and addition of Qatar</a:t>
            </a:r>
          </a:p>
          <a:p>
            <a:r>
              <a:rPr lang="en-US" sz="3600">
                <a:cs typeface="Arial" panose="020b0604020202020204" pitchFamily="34" charset="0"/>
              </a:rPr>
              <a:t>5.  Social Media for last 5 years to be added</a:t>
            </a:r>
          </a:p>
          <a:p>
            <a:r>
              <a:rPr lang="en-US" sz="3600">
                <a:cs typeface="Arial" panose="020b0604020202020204" pitchFamily="34" charset="0"/>
              </a:rPr>
              <a:t>6.  High Value Data Fields Expanded </a:t>
            </a:r>
          </a:p>
          <a:p>
            <a:endParaRPr lang="en-US"/>
          </a:p>
          <a:p>
            <a:endParaRPr lang="en-US"/>
          </a:p>
        </p:txBody>
      </p:sp>
      <p:sp>
        <p:nvSpPr>
          <p:cNvPr id="4" name="Content Placeholder 3">
            <a:extLst>
              <a:ext uri="{FF2B5EF4-FFF2-40B4-BE49-F238E27FC236}">
                <a16:creationId xmlns:a16="http://schemas.microsoft.com/office/drawing/2014/main" id="{ECFC2087-6004-C9AB-4C50-3C845064B0EE}"/>
              </a:ext>
            </a:extLst>
          </p:cNvPr>
          <p:cNvSpPr>
            <a:spLocks noGrp="1"/>
          </p:cNvSpPr>
          <p:nvPr>
            <p:ph sz="half" idx="2"/>
          </p:nvPr>
        </p:nvSpPr>
        <p:spPr>
          <a:xfrm>
            <a:off x="6227805" y="1845734"/>
            <a:ext cx="4984677" cy="4023360"/>
          </a:xfrm>
        </p:spPr>
        <p:txBody>
          <a:bodyPr>
            <a:noAutofit/>
          </a:bodyPr>
          <a:lstStyle/>
          <a:p>
            <a:r>
              <a:rPr lang="en-US" sz="1400"/>
              <a:t>a . Telephone numbers used in the </a:t>
            </a:r>
            <a:r>
              <a:rPr lang="en-US" sz="1400" b="1">
                <a:solidFill>
                  <a:srgbClr val="FF0000"/>
                </a:solidFill>
              </a:rPr>
              <a:t>last five years</a:t>
            </a:r>
            <a:r>
              <a:rPr lang="en-US" sz="1400"/>
              <a:t>; </a:t>
            </a:r>
          </a:p>
          <a:p>
            <a:r>
              <a:rPr lang="en-US" sz="1400"/>
              <a:t>b. Email addresses used in the </a:t>
            </a:r>
            <a:r>
              <a:rPr lang="en-US" sz="1400" b="1">
                <a:solidFill>
                  <a:srgbClr val="FF0000"/>
                </a:solidFill>
              </a:rPr>
              <a:t>last ten years</a:t>
            </a:r>
            <a:r>
              <a:rPr lang="en-US" sz="1400"/>
              <a:t>; </a:t>
            </a:r>
          </a:p>
          <a:p>
            <a:r>
              <a:rPr lang="en-US" sz="1400"/>
              <a:t>c. IP addresses and metadata from electronically submitted photos;</a:t>
            </a:r>
          </a:p>
          <a:p>
            <a:r>
              <a:rPr lang="en-US" sz="1400"/>
              <a:t>d. Family member names (parents, spouse, siblings, children); </a:t>
            </a:r>
          </a:p>
          <a:p>
            <a:r>
              <a:rPr lang="en-US" sz="1400"/>
              <a:t>e. Family number telephone numbers used in the </a:t>
            </a:r>
            <a:r>
              <a:rPr lang="en-US" sz="1400" b="1">
                <a:solidFill>
                  <a:srgbClr val="FF0000"/>
                </a:solidFill>
              </a:rPr>
              <a:t>last five years;</a:t>
            </a:r>
          </a:p>
          <a:p>
            <a:r>
              <a:rPr lang="en-US" sz="1400"/>
              <a:t>f. Family member dates of birth;</a:t>
            </a:r>
          </a:p>
          <a:p>
            <a:r>
              <a:rPr lang="en-US" sz="1400"/>
              <a:t>g. Family member places of birth;</a:t>
            </a:r>
          </a:p>
          <a:p>
            <a:r>
              <a:rPr lang="en-US" sz="1400"/>
              <a:t>h. Family member residencies; </a:t>
            </a:r>
          </a:p>
          <a:p>
            <a:pPr marL="0" indent="0">
              <a:buNone/>
            </a:pPr>
            <a:r>
              <a:rPr lang="en-US" sz="1400"/>
              <a:t>   i. Biometrics—</a:t>
            </a:r>
            <a:r>
              <a:rPr lang="en-US" sz="1400" b="1">
                <a:solidFill>
                  <a:srgbClr val="FF0000"/>
                </a:solidFill>
              </a:rPr>
              <a:t>face, fingerprint, DNA, and iris</a:t>
            </a:r>
            <a:r>
              <a:rPr lang="en-US" sz="1400"/>
              <a:t>;</a:t>
            </a:r>
          </a:p>
          <a:p>
            <a:pPr marL="0" indent="0">
              <a:buNone/>
            </a:pPr>
            <a:r>
              <a:rPr lang="en-US" sz="1400"/>
              <a:t>   j. Business telephone numbers used in the </a:t>
            </a:r>
            <a:r>
              <a:rPr lang="en-US" sz="1400" b="1">
                <a:solidFill>
                  <a:srgbClr val="FF0000"/>
                </a:solidFill>
              </a:rPr>
              <a:t>last five years</a:t>
            </a:r>
            <a:r>
              <a:rPr lang="en-US" sz="1400"/>
              <a:t>; and </a:t>
            </a:r>
          </a:p>
          <a:p>
            <a:r>
              <a:rPr lang="en-US" sz="1400"/>
              <a:t>k. Business email addresses used in the </a:t>
            </a:r>
            <a:r>
              <a:rPr lang="en-US" sz="1400" b="1">
                <a:solidFill>
                  <a:srgbClr val="FF0000"/>
                </a:solidFill>
              </a:rPr>
              <a:t>last ten years.</a:t>
            </a:r>
          </a:p>
          <a:p>
            <a:r>
              <a:rPr lang="en-US" sz="1400"/>
              <a:t>OMB Control Number 1651-0111</a:t>
            </a:r>
            <a:endParaRPr lang="en-US" sz="1400" b="1">
              <a:solidFill>
                <a:srgbClr val="FF0000"/>
              </a:solidFill>
            </a:endParaRPr>
          </a:p>
        </p:txBody>
      </p:sp>
      <p:sp>
        <p:nvSpPr>
          <p:cNvPr id="5" name="Slide Number Placeholder 4">
            <a:extLst>
              <a:ext uri="{FF2B5EF4-FFF2-40B4-BE49-F238E27FC236}">
                <a16:creationId xmlns:a16="http://schemas.microsoft.com/office/drawing/2014/main" id="{5CD6AD64-1B76-1B7B-9AAC-A371A3A2FF9F}"/>
              </a:ext>
            </a:extLst>
          </p:cNvPr>
          <p:cNvSpPr>
            <a:spLocks noGrp="1"/>
          </p:cNvSpPr>
          <p:nvPr>
            <p:ph type="sldNum" sz="quarter" idx="12"/>
          </p:nvPr>
        </p:nvSpPr>
        <p:spPr/>
        <p:txBody>
          <a:bodyPr/>
          <a:lstStyle/>
          <a:p>
            <a:fld id="{D3940AB3-5680-4982-8E3F-3D475921B21D}" type="slidenum">
              <a:rPr lang="en-US" smtClean="0"/>
              <a:t>10</a:t>
            </a:fld>
            <a:endParaRPr lang="en-US"/>
          </a:p>
        </p:txBody>
      </p:sp>
    </p:spTree>
    <p:extLst>
      <p:ext uri="{BB962C8B-B14F-4D97-AF65-F5344CB8AC3E}">
        <p14:creationId xmlns:p14="http://schemas.microsoft.com/office/powerpoint/2010/main" val="369820664"/>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9D645CA-6040-A1B6-7B72-3695D0CEBF4D}"/>
            </a:ext>
          </a:extLst>
        </p:cNvPr>
        <p:cNvGrpSpPr/>
        <p:nvPr/>
      </p:nvGrpSpPr>
      <p:grpSpPr>
        <a:xfrm>
          <a:off x="0" y="0"/>
          <a:ext cx="0" cy="0"/>
        </a:xfrm>
      </p:grpSpPr>
      <p:sp useBgFill="1">
        <p:nvSpPr>
          <p:cNvPr id="9" name="Rectangle 8">
            <a:extLst>
              <a:ext uri="{FF2B5EF4-FFF2-40B4-BE49-F238E27FC236}">
                <a16:creationId xmlns:a16="http://schemas.microsoft.com/office/drawing/2014/main" id="{2FE73791-B02D-224C-FCFF-26DCC0136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70B74B-9DD6-C665-E12C-77143A116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7F30E0B-9C48-06E1-047A-09975D8F9BD1}"/>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latin typeface="Arial Black" panose="020b0a04020102020204" pitchFamily="34" charset="0"/>
              </a:rPr>
              <a:t>USCIS PAUSES</a:t>
            </a:r>
            <a:br>
              <a:rPr lang="en-US" sz="3600" b="1">
                <a:solidFill>
                  <a:srgbClr val="FFFFFF"/>
                </a:solidFill>
                <a:latin typeface="Arial Black" panose="020b0a04020102020204" pitchFamily="34" charset="0"/>
              </a:rPr>
            </a:br>
            <a:br>
              <a:rPr lang="en-US" sz="3600" b="1">
                <a:solidFill>
                  <a:srgbClr val="FFFFFF"/>
                </a:solidFill>
                <a:latin typeface="Arial Black" panose="020b0a04020102020204" pitchFamily="34" charset="0"/>
              </a:rPr>
            </a:br>
            <a:r>
              <a:rPr lang="en-US" sz="2400" b="1">
                <a:solidFill>
                  <a:srgbClr val="FFFFFF"/>
                </a:solidFill>
                <a:latin typeface="Arial Black" panose="020b0a04020102020204" pitchFamily="34" charset="0"/>
              </a:rPr>
              <a:t>(HOLDS ON ADJUDICATION)</a:t>
            </a:r>
          </a:p>
        </p:txBody>
      </p:sp>
      <p:sp>
        <p:nvSpPr>
          <p:cNvPr id="13" name="Rectangle 12">
            <a:extLst>
              <a:ext uri="{FF2B5EF4-FFF2-40B4-BE49-F238E27FC236}">
                <a16:creationId xmlns:a16="http://schemas.microsoft.com/office/drawing/2014/main" id="{67145EB6-9435-D430-E314-AC4A6247DE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76A86A9-BB81-7381-185F-975B80681344}"/>
              </a:ext>
            </a:extLst>
          </p:cNvPr>
          <p:cNvSpPr>
            <a:spLocks noGrp="1"/>
          </p:cNvSpPr>
          <p:nvPr>
            <p:ph idx="1"/>
          </p:nvPr>
        </p:nvSpPr>
        <p:spPr>
          <a:xfrm>
            <a:off x="4263082" y="258618"/>
            <a:ext cx="7520816" cy="5993486"/>
          </a:xfrm>
        </p:spPr>
        <p:txBody>
          <a:bodyPr anchor="ctr">
            <a:normAutofit fontScale="92500" lnSpcReduction="10000"/>
          </a:bodyPr>
          <a:lstStyle/>
          <a:p>
            <a:pPr algn="just"/>
            <a:r>
              <a:rPr lang="en-US" b="1">
                <a:cs typeface="Arial" panose="020b0604020202020204" pitchFamily="34" charset="0"/>
              </a:rPr>
              <a:t>USCIS Policy Memo, January 1, 2026 (</a:t>
            </a:r>
            <a:r>
              <a:rPr lang="en-US" b="1" u="sng">
                <a:cs typeface="Arial" panose="020b0604020202020204" pitchFamily="34" charset="0"/>
              </a:rPr>
              <a:t>PM-602-0194</a:t>
            </a:r>
            <a:r>
              <a:rPr lang="en-US" b="1">
                <a:cs typeface="Arial" panose="020b0604020202020204" pitchFamily="34" charset="0"/>
              </a:rPr>
              <a:t>), </a:t>
            </a:r>
          </a:p>
          <a:p>
            <a:pPr algn="just"/>
            <a:r>
              <a:rPr lang="en-US" b="1">
                <a:cs typeface="Arial" panose="020b0604020202020204" pitchFamily="34" charset="0"/>
              </a:rPr>
              <a:t>“Hold and Review of All Pending Asylum Applications and All USCIS Benefits Filed by Aliens from High Risk Countries.”   </a:t>
            </a:r>
          </a:p>
          <a:p>
            <a:pPr algn="just"/>
            <a:endParaRPr lang="en-US" sz="2400" b="1">
              <a:cs typeface="Arial" panose="020b0604020202020204" pitchFamily="34" charset="0"/>
            </a:endParaRPr>
          </a:p>
          <a:p>
            <a:pPr algn="just"/>
            <a:r>
              <a:rPr lang="en-US">
                <a:cs typeface="Arial" panose="020b0604020202020204" pitchFamily="34" charset="0"/>
              </a:rPr>
              <a:t>1. Place a hold on all USCIS “pending applications” (benefit requests) for “aliens” listed in Proclamation 10998 pending a comprehensive review regardless of entry date.  (</a:t>
            </a:r>
            <a:r>
              <a:rPr lang="en-US" sz="1700">
                <a:cs typeface="Arial" panose="020b0604020202020204" pitchFamily="34" charset="0"/>
              </a:rPr>
              <a:t>Expands the hold from USCIS Policy Memo </a:t>
            </a:r>
            <a:r>
              <a:rPr lang="en-US" sz="1700" b="1" u="sng">
                <a:cs typeface="Arial" panose="020b0604020202020204" pitchFamily="34" charset="0"/>
              </a:rPr>
              <a:t>PM-602-0192</a:t>
            </a:r>
            <a:r>
              <a:rPr lang="en-US" sz="1700" b="1">
                <a:cs typeface="Arial" panose="020b0604020202020204" pitchFamily="34" charset="0"/>
              </a:rPr>
              <a:t>,</a:t>
            </a:r>
            <a:r>
              <a:rPr lang="en-US" sz="1700">
                <a:cs typeface="Arial" panose="020b0604020202020204" pitchFamily="34" charset="0"/>
              </a:rPr>
              <a:t> Dec. 2, 2025, to track the second travel ban notice adding 39 countries.) </a:t>
            </a:r>
          </a:p>
          <a:p>
            <a:pPr algn="just"/>
            <a:r>
              <a:rPr lang="en-US">
                <a:cs typeface="Arial" panose="020b0604020202020204" pitchFamily="34" charset="0"/>
              </a:rPr>
              <a:t>2. Conduct a comprehensive review of all policies, procedures, and screening and vetting processes for benefit requests for aliens for aliens listed in PP 10998.</a:t>
            </a:r>
          </a:p>
          <a:p>
            <a:pPr algn="just"/>
            <a:r>
              <a:rPr lang="en-US">
                <a:cs typeface="Arial" panose="020b0604020202020204" pitchFamily="34" charset="0"/>
              </a:rPr>
              <a:t>3. Conduct a comprehensive re-review of benefit requests implicated in PP10998 that were approved on or after January 20, 2021.</a:t>
            </a:r>
          </a:p>
          <a:p>
            <a:pPr algn="just"/>
            <a:endParaRPr lang="en-US" sz="1600">
              <a:cs typeface="Arial" panose="020b0604020202020204" pitchFamily="34" charset="0"/>
            </a:endParaRPr>
          </a:p>
          <a:p>
            <a:pPr algn="just"/>
            <a:r>
              <a:rPr lang="en-US" sz="1700">
                <a:cs typeface="Arial" panose="020b0604020202020204" pitchFamily="34" charset="0"/>
              </a:rPr>
              <a:t>Prior USCIS Policy Memo </a:t>
            </a:r>
            <a:r>
              <a:rPr lang="en-US" sz="1700" b="1" u="sng">
                <a:cs typeface="Arial" panose="020b0604020202020204" pitchFamily="34" charset="0"/>
              </a:rPr>
              <a:t>PM-602-0192</a:t>
            </a:r>
            <a:r>
              <a:rPr lang="en-US" sz="1700" b="1">
                <a:cs typeface="Arial" panose="020b0604020202020204" pitchFamily="34" charset="0"/>
              </a:rPr>
              <a:t>,</a:t>
            </a:r>
            <a:r>
              <a:rPr lang="en-US" sz="1700">
                <a:cs typeface="Arial" panose="020b0604020202020204" pitchFamily="34" charset="0"/>
              </a:rPr>
              <a:t> Dec. 2, 2025, said pause does not apply to USCIS screening activities, including credible fear, reasonable fear, safe third country, third country removal, and threshold screenings under the Asylum Cooperative Agreements. The prior PM also did not track the Proclamation’s exception for dual nationals entering the U.S. using a passport from a non-travel ban country.</a:t>
            </a:r>
          </a:p>
        </p:txBody>
      </p:sp>
      <p:sp>
        <p:nvSpPr>
          <p:cNvPr id="4" name="Slide Number Placeholder 3">
            <a:extLst>
              <a:ext uri="{FF2B5EF4-FFF2-40B4-BE49-F238E27FC236}">
                <a16:creationId xmlns:a16="http://schemas.microsoft.com/office/drawing/2014/main" id="{24A2463A-F346-FC08-E7F4-EDC930D0232C}"/>
              </a:ext>
            </a:extLst>
          </p:cNvPr>
          <p:cNvSpPr>
            <a:spLocks noGrp="1"/>
          </p:cNvSpPr>
          <p:nvPr>
            <p:ph type="sldNum" sz="quarter" idx="12"/>
          </p:nvPr>
        </p:nvSpPr>
        <p:spPr>
          <a:xfrm>
            <a:off x="10123055" y="6459785"/>
            <a:ext cx="1089428" cy="365125"/>
          </a:xfrm>
        </p:spPr>
        <p:txBody>
          <a:bodyPr>
            <a:normAutofit/>
          </a:bodyPr>
          <a:lstStyle/>
          <a:p>
            <a:pPr>
              <a:spcAft>
                <a:spcPts val="600"/>
              </a:spcAft>
            </a:pPr>
            <a:fld id="{D3940AB3-5680-4982-8E3F-3D475921B21D}" type="slidenum">
              <a:rPr lang="en-US">
                <a:solidFill>
                  <a:schemeClr val="tx2"/>
                </a:solidFill>
              </a:rPr>
              <a:pPr>
                <a:spcAft>
                  <a:spcPts val="600"/>
                </a:spcAft>
              </a:pPr>
              <a:t>11</a:t>
            </a:fld>
            <a:endParaRPr lang="en-US">
              <a:solidFill>
                <a:schemeClr val="tx2"/>
              </a:solidFill>
            </a:endParaRPr>
          </a:p>
        </p:txBody>
      </p:sp>
    </p:spTree>
    <p:extLst>
      <p:ext uri="{BB962C8B-B14F-4D97-AF65-F5344CB8AC3E}">
        <p14:creationId xmlns:p14="http://schemas.microsoft.com/office/powerpoint/2010/main" val="1414640786"/>
      </p:ext>
    </p:extLst>
  </p:cSld>
  <p:clrMapOvr>
    <a:masterClrMapping/>
  </p:clrMapOvr>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4AD75C-2581-3348-607C-7FEEDA948703}"/>
            </a:ext>
          </a:extLst>
        </p:cNvPr>
        <p:cNvGrpSpPr/>
        <p:nvPr/>
      </p:nvGrpSpPr>
      <p:grpSpPr>
        <a:xfrm>
          <a:off x="0" y="0"/>
          <a:ext cx="0" cy="0"/>
        </a:xfrm>
      </p:grpSpPr>
      <p:sp useBgFill="1">
        <p:nvSpPr>
          <p:cNvPr id="27" name="Rectangle 26">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E80B719D-A3EF-1371-2F0E-C823781C161C}"/>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latin typeface="Arial Black" panose="020b0a04020102020204" pitchFamily="34" charset="0"/>
              </a:rPr>
              <a:t>DOS </a:t>
            </a:r>
            <a:br>
              <a:rPr lang="en-US" sz="3600" b="1">
                <a:solidFill>
                  <a:srgbClr val="FFFFFF"/>
                </a:solidFill>
                <a:latin typeface="Arial Black" panose="020b0a04020102020204" pitchFamily="34" charset="0"/>
              </a:rPr>
            </a:br>
            <a:r>
              <a:rPr lang="en-US" sz="3600" b="1">
                <a:solidFill>
                  <a:srgbClr val="FFFFFF"/>
                </a:solidFill>
                <a:latin typeface="Arial Black" panose="020b0a04020102020204" pitchFamily="34" charset="0"/>
              </a:rPr>
              <a:t>Dept. Of State</a:t>
            </a:r>
            <a:br>
              <a:rPr lang="en-US" sz="3600" b="1">
                <a:solidFill>
                  <a:srgbClr val="FFFFFF"/>
                </a:solidFill>
                <a:latin typeface="Arial Black" panose="020b0a04020102020204" pitchFamily="34" charset="0"/>
              </a:rPr>
            </a:br>
            <a:br>
              <a:rPr lang="en-US" sz="3600" b="1">
                <a:solidFill>
                  <a:srgbClr val="FFFFFF"/>
                </a:solidFill>
                <a:latin typeface="Arial Black" panose="020b0a04020102020204" pitchFamily="34" charset="0"/>
              </a:rPr>
            </a:br>
            <a:r>
              <a:rPr lang="en-US" sz="3600" b="1">
                <a:solidFill>
                  <a:srgbClr val="FFFFFF"/>
                </a:solidFill>
                <a:latin typeface="Arial Black" panose="020b0a04020102020204" pitchFamily="34" charset="0"/>
              </a:rPr>
              <a:t>Immigrant Visa Pause</a:t>
            </a:r>
            <a:br>
              <a:rPr lang="en-US" sz="3600" b="1">
                <a:solidFill>
                  <a:srgbClr val="FFFFFF"/>
                </a:solidFill>
                <a:latin typeface="Arial Black" panose="020b0a04020102020204" pitchFamily="34" charset="0"/>
              </a:rPr>
            </a:br>
            <a:r>
              <a:rPr lang="en-US" sz="3600" b="1">
                <a:solidFill>
                  <a:srgbClr val="FFFFFF"/>
                </a:solidFill>
                <a:latin typeface="Arial Black" panose="020b0a04020102020204" pitchFamily="34" charset="0"/>
              </a:rPr>
              <a:t>75 Countries</a:t>
            </a:r>
          </a:p>
        </p:txBody>
      </p:sp>
      <p:sp>
        <p:nvSpPr>
          <p:cNvPr id="31" name="Rectangle 30">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D02FE37-10A6-438D-4B68-42EA3ABE216A}"/>
              </a:ext>
            </a:extLst>
          </p:cNvPr>
          <p:cNvSpPr>
            <a:spLocks noGrp="1"/>
          </p:cNvSpPr>
          <p:nvPr>
            <p:ph idx="1"/>
          </p:nvPr>
        </p:nvSpPr>
        <p:spPr>
          <a:xfrm>
            <a:off x="4742016" y="605896"/>
            <a:ext cx="6413663" cy="5646208"/>
          </a:xfrm>
        </p:spPr>
        <p:txBody>
          <a:bodyPr anchor="ctr">
            <a:normAutofit/>
          </a:bodyPr>
          <a:lstStyle/>
          <a:p>
            <a:pPr algn="just"/>
            <a:r>
              <a:rPr lang="en-US" sz="3600" b="1">
                <a:cs typeface="Arial" panose="020b0604020202020204" pitchFamily="34" charset="0"/>
              </a:rPr>
              <a:t>26 STATE 3740 Jan 14. 2026 </a:t>
            </a:r>
          </a:p>
          <a:p>
            <a:r>
              <a:rPr lang="en-US" sz="4000" b="1">
                <a:cs typeface="Arial" panose="020b0604020202020204" pitchFamily="34" charset="0"/>
              </a:rPr>
              <a:t>Pausing </a:t>
            </a:r>
            <a:r>
              <a:rPr lang="en-US" sz="4000" b="1" i="1">
                <a:cs typeface="Arial" panose="020b0604020202020204" pitchFamily="34" charset="0"/>
              </a:rPr>
              <a:t>Immigrant</a:t>
            </a:r>
            <a:r>
              <a:rPr lang="en-US" sz="4000" b="1">
                <a:cs typeface="Arial" panose="020b0604020202020204" pitchFamily="34" charset="0"/>
              </a:rPr>
              <a:t> Visa Issuances for Nationalities at High Risk of Public Charge</a:t>
            </a:r>
          </a:p>
          <a:p>
            <a:endParaRPr lang="en-US" sz="4000" b="1">
              <a:cs typeface="Arial" panose="020b0604020202020204" pitchFamily="34" charset="0"/>
            </a:endParaRPr>
          </a:p>
          <a:p>
            <a:r>
              <a:rPr lang="en-US" sz="4000" b="1">
                <a:solidFill>
                  <a:srgbClr val="FF0000"/>
                </a:solidFill>
                <a:cs typeface="Arial" panose="020b0604020202020204" pitchFamily="34" charset="0"/>
              </a:rPr>
              <a:t>Effective January 21, 2026 </a:t>
            </a:r>
          </a:p>
        </p:txBody>
      </p:sp>
      <p:sp>
        <p:nvSpPr>
          <p:cNvPr id="4" name="Slide Number Placeholder 3">
            <a:extLst>
              <a:ext uri="{FF2B5EF4-FFF2-40B4-BE49-F238E27FC236}">
                <a16:creationId xmlns:a16="http://schemas.microsoft.com/office/drawing/2014/main" id="{46054228-20C1-6BBD-2CD6-362342B470C1}"/>
              </a:ext>
            </a:extLst>
          </p:cNvPr>
          <p:cNvSpPr>
            <a:spLocks noGrp="1"/>
          </p:cNvSpPr>
          <p:nvPr>
            <p:ph type="sldNum" sz="quarter" idx="12"/>
          </p:nvPr>
        </p:nvSpPr>
        <p:spPr>
          <a:xfrm>
            <a:off x="10123055" y="6459785"/>
            <a:ext cx="1089428" cy="365125"/>
          </a:xfrm>
        </p:spPr>
        <p:txBody>
          <a:bodyPr>
            <a:normAutofit/>
          </a:bodyPr>
          <a:lstStyle/>
          <a:p>
            <a:pPr>
              <a:spcAft>
                <a:spcPts val="600"/>
              </a:spcAft>
            </a:pPr>
            <a:fld id="{D3940AB3-5680-4982-8E3F-3D475921B21D}" type="slidenum">
              <a:rPr lang="en-US">
                <a:solidFill>
                  <a:schemeClr val="tx2"/>
                </a:solidFill>
              </a:rPr>
              <a:pPr>
                <a:spcAft>
                  <a:spcPts val="600"/>
                </a:spcAft>
              </a:pPr>
              <a:t>12</a:t>
            </a:fld>
            <a:endParaRPr lang="en-US">
              <a:solidFill>
                <a:schemeClr val="tx2"/>
              </a:solidFill>
            </a:endParaRPr>
          </a:p>
        </p:txBody>
      </p:sp>
    </p:spTree>
    <p:extLst>
      <p:ext uri="{BB962C8B-B14F-4D97-AF65-F5344CB8AC3E}">
        <p14:creationId xmlns:p14="http://schemas.microsoft.com/office/powerpoint/2010/main" val="392744360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8" name="Rectangle 1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C39228A-E41A-854C-612D-D5984ACA94FB}"/>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latin typeface="Arial" panose="020b0604020202020204" pitchFamily="34" charset="0"/>
                <a:cs typeface="Arial" panose="020b0604020202020204" pitchFamily="34" charset="0"/>
              </a:rPr>
              <a:t>The Seventy-Five Countries</a:t>
            </a:r>
          </a:p>
        </p:txBody>
      </p:sp>
      <p:sp>
        <p:nvSpPr>
          <p:cNvPr id="22" name="Rectangle 2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5DA23DC-4F86-67C8-7FF0-AC5FF2F36837}"/>
              </a:ext>
            </a:extLst>
          </p:cNvPr>
          <p:cNvSpPr>
            <a:spLocks noGrp="1"/>
          </p:cNvSpPr>
          <p:nvPr>
            <p:ph idx="1"/>
          </p:nvPr>
        </p:nvSpPr>
        <p:spPr>
          <a:xfrm>
            <a:off x="4742016" y="605896"/>
            <a:ext cx="6413663" cy="5646208"/>
          </a:xfrm>
        </p:spPr>
        <p:txBody>
          <a:bodyPr anchor="ctr">
            <a:normAutofit/>
          </a:bodyPr>
          <a:lstStyle/>
          <a:p>
            <a:r>
              <a:rPr lang="en-US">
                <a:cs typeface="Arial" panose="020b0604020202020204" pitchFamily="34" charset="0"/>
              </a:rPr>
              <a:t>Afghanistan, Albania, Algeria, Antigua and Barbuda, Armenia, Azerbaijan, Bahamas, Bangladesh, Barbados, Belarus, Belize, Bhutan, Bosnia, Brazil, Burma, Cambodia, Cameroon, Cape Verde, Colombia, Cote d’Ivoire, Cuba, Democratic Republic of the Congo, Dominica, Egypt, Eritrea, Ethiopia, Fiji, Gambia, Georgia, Ghana, Grenada, Guatemala, Guinea, Haiti, Iran, Iraq, Jamaica, Jordan, Kazakhstan, Kosovo, Kuwait, Kyrgyzstan, Laos, Lebanon, Liberia, Libya, Macedonia, Moldova, Mongolia, Montenegro, Morocco, Nepal, Nicaragua, Nigeria, Pakistan, Republic of the Congo, Russia, Rwanda, St. Kitts and Nevis, St. Lucia, St. Vincent and the Grenadines, Senegal, Sierra Leone, Somalia, South Sudan, Sudan, Syria, Tanzania, Thailand, Togo, Tunisia, Uganda, Uruguay, Uzbekistan and Yemen</a:t>
            </a:r>
          </a:p>
          <a:p>
            <a:br>
              <a:rPr lang="en-US"/>
            </a:br>
            <a:endParaRPr lang="en-US"/>
          </a:p>
        </p:txBody>
      </p:sp>
      <p:sp>
        <p:nvSpPr>
          <p:cNvPr id="4" name="Slide Number Placeholder 3">
            <a:extLst>
              <a:ext uri="{FF2B5EF4-FFF2-40B4-BE49-F238E27FC236}">
                <a16:creationId xmlns:a16="http://schemas.microsoft.com/office/drawing/2014/main" id="{D6F764D2-5074-517A-A554-16BC940F26BD}"/>
              </a:ext>
            </a:extLst>
          </p:cNvPr>
          <p:cNvSpPr>
            <a:spLocks noGrp="1"/>
          </p:cNvSpPr>
          <p:nvPr>
            <p:ph type="sldNum" sz="quarter" idx="12"/>
          </p:nvPr>
        </p:nvSpPr>
        <p:spPr>
          <a:xfrm>
            <a:off x="10123055" y="6459785"/>
            <a:ext cx="1089428" cy="365125"/>
          </a:xfrm>
        </p:spPr>
        <p:txBody>
          <a:bodyPr>
            <a:normAutofit/>
          </a:bodyPr>
          <a:lstStyle/>
          <a:p>
            <a:pPr>
              <a:spcAft>
                <a:spcPts val="600"/>
              </a:spcAft>
            </a:pPr>
            <a:fld id="{D3940AB3-5680-4982-8E3F-3D475921B21D}" type="slidenum">
              <a:rPr lang="en-US">
                <a:solidFill>
                  <a:schemeClr val="tx2"/>
                </a:solidFill>
              </a:rPr>
              <a:pPr>
                <a:spcAft>
                  <a:spcPts val="600"/>
                </a:spcAft>
              </a:pPr>
              <a:t>13</a:t>
            </a:fld>
            <a:endParaRPr lang="en-US">
              <a:solidFill>
                <a:schemeClr val="tx2"/>
              </a:solidFill>
            </a:endParaRPr>
          </a:p>
        </p:txBody>
      </p:sp>
    </p:spTree>
    <p:extLst>
      <p:ext uri="{BB962C8B-B14F-4D97-AF65-F5344CB8AC3E}">
        <p14:creationId xmlns:p14="http://schemas.microsoft.com/office/powerpoint/2010/main" val="2688900244"/>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8490A4AD-B024-69DF-6C8D-C174BD78635B}"/>
              </a:ext>
            </a:extLst>
          </p:cNvPr>
          <p:cNvSpPr>
            <a:spLocks noGrp="1"/>
          </p:cNvSpPr>
          <p:nvPr>
            <p:ph type="title"/>
          </p:nvPr>
        </p:nvSpPr>
        <p:spPr>
          <a:xfrm>
            <a:off x="165607" y="605896"/>
            <a:ext cx="3821191" cy="5646208"/>
          </a:xfrm>
        </p:spPr>
        <p:txBody>
          <a:bodyPr anchor="ctr">
            <a:normAutofit/>
          </a:bodyPr>
          <a:lstStyle/>
          <a:p>
            <a:r>
              <a:rPr lang="en-US" sz="3600">
                <a:solidFill>
                  <a:srgbClr val="FFFFFF"/>
                </a:solidFill>
                <a:latin typeface="Arial Black" panose="020b0a04020102020204" pitchFamily="34" charset="0"/>
                <a:cs typeface="Arial" panose="020b0604020202020204" pitchFamily="34" charset="0"/>
              </a:rPr>
              <a:t>Immigrant Visa Pause Clarifications</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71F08C62-775B-6BA1-8E22-C191D0069459}"/>
              </a:ext>
            </a:extLst>
          </p:cNvPr>
          <p:cNvSpPr>
            <a:spLocks noGrp="1"/>
          </p:cNvSpPr>
          <p:nvPr>
            <p:ph idx="1"/>
          </p:nvPr>
        </p:nvSpPr>
        <p:spPr>
          <a:xfrm>
            <a:off x="4436076" y="670551"/>
            <a:ext cx="7414054" cy="5646208"/>
          </a:xfrm>
        </p:spPr>
        <p:txBody>
          <a:bodyPr anchor="ctr">
            <a:normAutofit fontScale="77500" lnSpcReduction="20000"/>
          </a:bodyPr>
          <a:lstStyle/>
          <a:p>
            <a:r>
              <a:rPr lang="en-US"/>
              <a:t>1.  Applies to the State Department processing of Immigrant visas at US Consular Posts and Embassies to the 75 countries noted.</a:t>
            </a:r>
          </a:p>
          <a:p>
            <a:br>
              <a:rPr lang="en-US"/>
            </a:br>
            <a:r>
              <a:rPr lang="en-US"/>
              <a:t>2.  </a:t>
            </a:r>
            <a:r>
              <a:rPr lang="en-US" b="1"/>
              <a:t>Does not end or pause </a:t>
            </a:r>
            <a:r>
              <a:rPr lang="en-US"/>
              <a:t>the adjudication of I-130 or I-140 family or employment-based petitions filed with USCIS to determine eligibility for the various immigrant categories. So, we should be able to still file the I-140 and I-130 petitions with USCIS on or after Jan. 21 for nationals from the 75 countries. </a:t>
            </a:r>
          </a:p>
          <a:p>
            <a:br>
              <a:rPr lang="en-US"/>
            </a:br>
            <a:r>
              <a:rPr lang="en-US"/>
              <a:t>3.     As of Jan. 21, consular officers will refuse cable affected immigrant visas as the interview appointment based on the 221(g) ground until revised vetting procedures for immigrant visa applications are </a:t>
            </a:r>
            <a:r>
              <a:rPr lang="en-US" b="1"/>
              <a:t>established and completed. We have no estimated timeline. Scheduled immigrant visa appointment holders will continue to be able to attend interviews, but will be subject to this refusal pause. Scheduled immigrant visa appointments at consular posts will not be cancelled</a:t>
            </a:r>
            <a:r>
              <a:rPr lang="en-US"/>
              <a:t>.</a:t>
            </a:r>
          </a:p>
          <a:p>
            <a:br>
              <a:rPr lang="en-US"/>
            </a:br>
            <a:r>
              <a:rPr lang="en-US"/>
              <a:t>4.  Consular officers will be required to apply a more intensive review of the likelihood that the immigrant visa applicant will become a public charge.</a:t>
            </a:r>
          </a:p>
          <a:p>
            <a:br>
              <a:rPr lang="en-US"/>
            </a:br>
            <a:r>
              <a:rPr lang="en-US"/>
              <a:t>5.  Dual nationals applying with a valid passport not issued by one of the 75 countries may be processed for immigrant visa issuance without the pause.</a:t>
            </a:r>
          </a:p>
          <a:p>
            <a:br>
              <a:rPr lang="en-US"/>
            </a:br>
            <a:r>
              <a:rPr lang="en-US"/>
              <a:t>6.  If an immigrant visa applicant is subject to the pause, but can demonstrate why their travel could serve a specific U.S. national interest consistent with Exec. Order 14150 which directs the Secretary of State to always serve America and American citizens first, then the applicant will still be assessed thoroughly as to any public charge risk.</a:t>
            </a:r>
          </a:p>
        </p:txBody>
      </p:sp>
      <p:sp>
        <p:nvSpPr>
          <p:cNvPr id="4" name="Slide Number Placeholder 3">
            <a:extLst>
              <a:ext uri="{FF2B5EF4-FFF2-40B4-BE49-F238E27FC236}">
                <a16:creationId xmlns:a16="http://schemas.microsoft.com/office/drawing/2014/main" id="{2B66B198-964B-8C24-1E45-2551AB7F3554}"/>
              </a:ext>
            </a:extLst>
          </p:cNvPr>
          <p:cNvSpPr>
            <a:spLocks noGrp="1"/>
          </p:cNvSpPr>
          <p:nvPr>
            <p:ph type="sldNum" sz="quarter" idx="12"/>
          </p:nvPr>
        </p:nvSpPr>
        <p:spPr>
          <a:xfrm>
            <a:off x="10123055" y="6459785"/>
            <a:ext cx="1089428" cy="365125"/>
          </a:xfrm>
        </p:spPr>
        <p:txBody>
          <a:bodyPr>
            <a:normAutofit/>
          </a:bodyPr>
          <a:lstStyle/>
          <a:p>
            <a:pPr>
              <a:spcAft>
                <a:spcPts val="600"/>
              </a:spcAft>
            </a:pPr>
            <a:fld id="{D3940AB3-5680-4982-8E3F-3D475921B21D}" type="slidenum">
              <a:rPr lang="en-US">
                <a:solidFill>
                  <a:schemeClr val="tx2"/>
                </a:solidFill>
              </a:rPr>
              <a:pPr>
                <a:spcAft>
                  <a:spcPts val="600"/>
                </a:spcAft>
              </a:pPr>
              <a:t>14</a:t>
            </a:fld>
            <a:endParaRPr lang="en-US">
              <a:solidFill>
                <a:schemeClr val="tx2"/>
              </a:solidFill>
            </a:endParaRPr>
          </a:p>
        </p:txBody>
      </p:sp>
    </p:spTree>
    <p:extLst>
      <p:ext uri="{BB962C8B-B14F-4D97-AF65-F5344CB8AC3E}">
        <p14:creationId xmlns:p14="http://schemas.microsoft.com/office/powerpoint/2010/main" val="2952725185"/>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CBF8E0F-1C0D-6293-97F7-BF3387A7443E}"/>
            </a:ext>
          </a:extLst>
        </p:cNvPr>
        <p:cNvGrpSpPr/>
        <p:nvPr/>
      </p:nvGrpSpPr>
      <p:grpSpPr>
        <a:xfrm>
          <a:off x="0" y="0"/>
          <a:ext cx="0" cy="0"/>
        </a:xfrm>
      </p:grpSpPr>
      <p:sp useBgFill="1">
        <p:nvSpPr>
          <p:cNvPr id="9" name="Rectangle 8">
            <a:extLst>
              <a:ext uri="{FF2B5EF4-FFF2-40B4-BE49-F238E27FC236}">
                <a16:creationId xmlns:a16="http://schemas.microsoft.com/office/drawing/2014/main" id="{478F0775-43E4-460E-3A2E-A2DB156A0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3E583A5-B01F-C883-ED83-E01B83C361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A25CEBFB-078B-2A3B-1989-93914CB65C8B}"/>
              </a:ext>
            </a:extLst>
          </p:cNvPr>
          <p:cNvSpPr>
            <a:spLocks noGrp="1"/>
          </p:cNvSpPr>
          <p:nvPr>
            <p:ph type="title"/>
          </p:nvPr>
        </p:nvSpPr>
        <p:spPr>
          <a:xfrm>
            <a:off x="165607" y="605896"/>
            <a:ext cx="3821191" cy="5646208"/>
          </a:xfrm>
        </p:spPr>
        <p:txBody>
          <a:bodyPr anchor="ctr">
            <a:normAutofit/>
          </a:bodyPr>
          <a:lstStyle/>
          <a:p>
            <a:r>
              <a:rPr lang="en-US" sz="3600">
                <a:solidFill>
                  <a:srgbClr val="FFFFFF"/>
                </a:solidFill>
                <a:latin typeface="Arial Black" panose="020b0a04020102020204" pitchFamily="34" charset="0"/>
                <a:cs typeface="Arial" panose="020b0604020202020204" pitchFamily="34" charset="0"/>
              </a:rPr>
              <a:t>II. Immigrant Visa Pause Clarifications</a:t>
            </a:r>
          </a:p>
        </p:txBody>
      </p:sp>
      <p:sp>
        <p:nvSpPr>
          <p:cNvPr id="13" name="Rectangle 12">
            <a:extLst>
              <a:ext uri="{FF2B5EF4-FFF2-40B4-BE49-F238E27FC236}">
                <a16:creationId xmlns:a16="http://schemas.microsoft.com/office/drawing/2014/main" id="{DA15B4AF-BC58-EE9A-49F7-B532B880D5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A2C16BB-B7B7-C3E2-C72A-EEF64E5FF866}"/>
              </a:ext>
            </a:extLst>
          </p:cNvPr>
          <p:cNvSpPr>
            <a:spLocks noGrp="1"/>
          </p:cNvSpPr>
          <p:nvPr>
            <p:ph idx="1"/>
          </p:nvPr>
        </p:nvSpPr>
        <p:spPr>
          <a:xfrm>
            <a:off x="4798820" y="670551"/>
            <a:ext cx="6413663" cy="5646208"/>
          </a:xfrm>
        </p:spPr>
        <p:txBody>
          <a:bodyPr anchor="ctr">
            <a:normAutofit/>
          </a:bodyPr>
          <a:lstStyle/>
          <a:p>
            <a:r>
              <a:rPr lang="en-US"/>
              <a:t>7. For those immigrant visa applicants from one of the 75 countries, whose visa has been authorized for issuance but not printed yet (visa foil) – the applicant will still be subject to the pause and the immigrant visa foil may not be printed. </a:t>
            </a:r>
          </a:p>
          <a:p>
            <a:r>
              <a:rPr lang="en-US"/>
              <a:t>If the foil was printed but the passport was not yet returned to the immigrant visa applicant, the immigrant visa foil will be Cancelled without Prejudice (CWOP) and the case will be annotated as a 221(g) refusal.  </a:t>
            </a:r>
          </a:p>
          <a:p>
            <a:r>
              <a:rPr lang="en-US"/>
              <a:t>NO ACTION will be taken if the passport with the immigrant visa foil has already left the consular section for delivery to the approved immigrant visa applicant as of the effective date of the State Department cable. </a:t>
            </a:r>
          </a:p>
          <a:p>
            <a:r>
              <a:rPr lang="en-US"/>
              <a:t>The Cable leaves open the determination of admission to the U.S. of those visa holders using such immigrant visas to try to enter the U.S. to the Department of Homeland Security.</a:t>
            </a:r>
          </a:p>
        </p:txBody>
      </p:sp>
      <p:sp>
        <p:nvSpPr>
          <p:cNvPr id="4" name="Slide Number Placeholder 3">
            <a:extLst>
              <a:ext uri="{FF2B5EF4-FFF2-40B4-BE49-F238E27FC236}">
                <a16:creationId xmlns:a16="http://schemas.microsoft.com/office/drawing/2014/main" id="{ACE80ABE-2005-54AF-1E94-C215720EFEBE}"/>
              </a:ext>
            </a:extLst>
          </p:cNvPr>
          <p:cNvSpPr>
            <a:spLocks noGrp="1"/>
          </p:cNvSpPr>
          <p:nvPr>
            <p:ph type="sldNum" sz="quarter" idx="12"/>
          </p:nvPr>
        </p:nvSpPr>
        <p:spPr>
          <a:xfrm>
            <a:off x="10123055" y="6459785"/>
            <a:ext cx="1089428" cy="365125"/>
          </a:xfrm>
        </p:spPr>
        <p:txBody>
          <a:bodyPr>
            <a:normAutofit/>
          </a:bodyPr>
          <a:lstStyle/>
          <a:p>
            <a:pPr>
              <a:spcAft>
                <a:spcPts val="600"/>
              </a:spcAft>
            </a:pPr>
            <a:fld id="{D3940AB3-5680-4982-8E3F-3D475921B21D}" type="slidenum">
              <a:rPr lang="en-US">
                <a:solidFill>
                  <a:schemeClr val="tx2"/>
                </a:solidFill>
              </a:rPr>
              <a:pPr>
                <a:spcAft>
                  <a:spcPts val="600"/>
                </a:spcAft>
              </a:pPr>
              <a:t>15</a:t>
            </a:fld>
            <a:endParaRPr lang="en-US">
              <a:solidFill>
                <a:schemeClr val="tx2"/>
              </a:solidFill>
            </a:endParaRPr>
          </a:p>
        </p:txBody>
      </p:sp>
    </p:spTree>
    <p:extLst>
      <p:ext uri="{BB962C8B-B14F-4D97-AF65-F5344CB8AC3E}">
        <p14:creationId xmlns:p14="http://schemas.microsoft.com/office/powerpoint/2010/main" val="4164303650"/>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F420DE4E-1663-DCE4-3C17-C2A77354CE98}"/>
              </a:ext>
            </a:extLst>
          </p:cNvPr>
          <p:cNvSpPr>
            <a:spLocks noGrp="1"/>
          </p:cNvSpPr>
          <p:nvPr>
            <p:ph type="title"/>
          </p:nvPr>
        </p:nvSpPr>
        <p:spPr/>
        <p:txBody>
          <a:bodyPr>
            <a:normAutofit/>
          </a:bodyPr>
          <a:lstStyle/>
          <a:p>
            <a:r>
              <a:rPr lang="en-US" sz="5400" b="1">
                <a:latin typeface="Arial Black" panose="020b0a04020102020204" pitchFamily="34" charset="0"/>
              </a:rPr>
              <a:t>Thank you – Questions?</a:t>
            </a:r>
          </a:p>
        </p:txBody>
      </p:sp>
      <p:sp>
        <p:nvSpPr>
          <p:cNvPr id="3" name="Content Placeholder 2">
            <a:extLst>
              <a:ext uri="{FF2B5EF4-FFF2-40B4-BE49-F238E27FC236}">
                <a16:creationId xmlns:a16="http://schemas.microsoft.com/office/drawing/2014/main" id="{5C51C66F-C577-58D2-7D5E-CBB02853BADA}"/>
              </a:ext>
            </a:extLst>
          </p:cNvPr>
          <p:cNvSpPr>
            <a:spLocks noGrp="1"/>
          </p:cNvSpPr>
          <p:nvPr>
            <p:ph idx="1"/>
          </p:nvPr>
        </p:nvSpPr>
        <p:spPr/>
        <p:txBody>
          <a:bodyPr/>
          <a:lstStyle/>
          <a:p>
            <a:endParaRPr lang="en-US"/>
          </a:p>
          <a:p>
            <a:r>
              <a:rPr lang="en-US" sz="2400"/>
              <a:t>Kathleen Campbell Walker – Dickinson Wright Pllc </a:t>
            </a:r>
          </a:p>
          <a:p>
            <a:r>
              <a:rPr lang="en-US"/>
              <a:t>www.dickinsonwright.com    kwalker@dickinson-wright.com</a:t>
            </a:r>
          </a:p>
          <a:p>
            <a:endParaRPr lang="en-US"/>
          </a:p>
          <a:p>
            <a:endParaRPr lang="en-US"/>
          </a:p>
          <a:p>
            <a:r>
              <a:rPr lang="en-US" sz="2400"/>
              <a:t>Avalyn C. Langemeier –  Foster LLP</a:t>
            </a:r>
          </a:p>
          <a:p>
            <a:r>
              <a:rPr lang="en-US"/>
              <a:t>www.fosterglobal.com          alangemeier@fosterglobal.com</a:t>
            </a:r>
          </a:p>
          <a:p>
            <a:endParaRPr lang="en-US"/>
          </a:p>
          <a:p>
            <a:endParaRPr lang="en-US"/>
          </a:p>
          <a:p>
            <a:endParaRPr lang="en-US"/>
          </a:p>
        </p:txBody>
      </p:sp>
      <p:sp>
        <p:nvSpPr>
          <p:cNvPr id="4" name="Slide Number Placeholder 3">
            <a:extLst>
              <a:ext uri="{FF2B5EF4-FFF2-40B4-BE49-F238E27FC236}">
                <a16:creationId xmlns:a16="http://schemas.microsoft.com/office/drawing/2014/main" id="{74465446-6A25-44F3-0F0D-0544EE2DAAF1}"/>
              </a:ext>
            </a:extLst>
          </p:cNvPr>
          <p:cNvSpPr>
            <a:spLocks noGrp="1"/>
          </p:cNvSpPr>
          <p:nvPr>
            <p:ph type="sldNum" sz="quarter" idx="12"/>
          </p:nvPr>
        </p:nvSpPr>
        <p:spPr/>
        <p:txBody>
          <a:bodyPr/>
          <a:lstStyle/>
          <a:p>
            <a:fld id="{D3940AB3-5680-4982-8E3F-3D475921B21D}" type="slidenum">
              <a:rPr lang="en-US" smtClean="0"/>
              <a:t>16</a:t>
            </a:fld>
            <a:endParaRPr lang="en-US"/>
          </a:p>
        </p:txBody>
      </p:sp>
      <p:pic>
        <p:nvPicPr>
          <p:cNvPr id="6" name="Picture 5">
            <a:extLst>
              <a:ext uri="{FF2B5EF4-FFF2-40B4-BE49-F238E27FC236}">
                <a16:creationId xmlns:a16="http://schemas.microsoft.com/office/drawing/2014/main" id="{7B81B1AA-B122-B70C-0218-188CAC2EB23B}"/>
              </a:ext>
            </a:extLst>
          </p:cNvPr>
          <p:cNvPicPr>
            <a:picLocks noChangeAspect="1"/>
          </p:cNvPicPr>
          <p:nvPr/>
        </p:nvPicPr>
        <p:blipFill>
          <a:blip r:embed="rId3"/>
          <a:stretch>
            <a:fillRect/>
          </a:stretch>
        </p:blipFill>
        <p:spPr>
          <a:xfrm>
            <a:off x="937466" y="5214551"/>
            <a:ext cx="1676545" cy="539268"/>
          </a:xfrm>
          <a:prstGeom prst="rect">
            <a:avLst/>
          </a:prstGeom>
        </p:spPr>
      </p:pic>
      <p:pic>
        <p:nvPicPr>
          <p:cNvPr id="8" name="Picture 7">
            <a:extLst>
              <a:ext uri="{FF2B5EF4-FFF2-40B4-BE49-F238E27FC236}">
                <a16:creationId xmlns:a16="http://schemas.microsoft.com/office/drawing/2014/main" id="{EA974858-A4F2-1332-A119-220E0C935B5C}"/>
              </a:ext>
            </a:extLst>
          </p:cNvPr>
          <p:cNvPicPr>
            <a:picLocks noChangeAspect="1"/>
          </p:cNvPicPr>
          <p:nvPr/>
        </p:nvPicPr>
        <p:blipFill>
          <a:blip r:embed="rId4"/>
          <a:stretch>
            <a:fillRect/>
          </a:stretch>
        </p:blipFill>
        <p:spPr>
          <a:xfrm>
            <a:off x="1036320" y="3090730"/>
            <a:ext cx="2267067" cy="425472"/>
          </a:xfrm>
          <a:prstGeom prst="rect">
            <a:avLst/>
          </a:prstGeom>
        </p:spPr>
      </p:pic>
    </p:spTree>
    <p:extLst>
      <p:ext uri="{BB962C8B-B14F-4D97-AF65-F5344CB8AC3E}">
        <p14:creationId xmlns:p14="http://schemas.microsoft.com/office/powerpoint/2010/main" val="940474450"/>
      </p:ext>
    </p:extLst>
  </p:cSld>
  <p:clrMapOvr>
    <a:masterClrMapping/>
  </p:clrMapOvr>
  <p:transition/>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9" name="Rectangle 8">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13" name="Straight Connector 12">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14A1F-6383-C6E4-BE7E-4803BCF1903B}"/>
              </a:ext>
            </a:extLst>
          </p:cNvPr>
          <p:cNvSpPr>
            <a:spLocks noGrp="1"/>
          </p:cNvSpPr>
          <p:nvPr>
            <p:ph type="title"/>
          </p:nvPr>
        </p:nvSpPr>
        <p:spPr>
          <a:xfrm>
            <a:off x="5220928" y="965200"/>
            <a:ext cx="6147716" cy="4927600"/>
          </a:xfrm>
        </p:spPr>
        <p:txBody>
          <a:bodyPr vert="horz" lIns="91440" tIns="45720" rIns="91440" bIns="45720" rtlCol="0" anchor="ctr">
            <a:normAutofit/>
          </a:bodyPr>
          <a:lstStyle/>
          <a:p>
            <a:r>
              <a:rPr lang="en-US" sz="4000">
                <a:solidFill>
                  <a:schemeClr val="tx2"/>
                </a:solidFill>
                <a:latin typeface="+mn-lt"/>
              </a:rPr>
              <a:t>Visa, Passport, </a:t>
            </a:r>
            <a:br>
              <a:rPr lang="en-US" sz="4000">
                <a:solidFill>
                  <a:schemeClr val="tx2"/>
                </a:solidFill>
                <a:latin typeface="+mn-lt"/>
              </a:rPr>
            </a:br>
            <a:r>
              <a:rPr lang="en-US" sz="4000">
                <a:solidFill>
                  <a:schemeClr val="tx2"/>
                </a:solidFill>
                <a:latin typeface="+mn-lt"/>
              </a:rPr>
              <a:t>Admission, I-94,</a:t>
            </a:r>
            <a:br>
              <a:rPr lang="en-US" sz="4000">
                <a:solidFill>
                  <a:schemeClr val="tx2"/>
                </a:solidFill>
                <a:latin typeface="+mn-lt"/>
              </a:rPr>
            </a:br>
            <a:r>
              <a:rPr lang="en-US" sz="4000">
                <a:solidFill>
                  <a:schemeClr val="tx2"/>
                </a:solidFill>
                <a:latin typeface="+mn-lt"/>
              </a:rPr>
              <a:t>Lawful Status, Validity Period, Out of Status,</a:t>
            </a:r>
            <a:br>
              <a:rPr lang="en-US" sz="4000">
                <a:solidFill>
                  <a:schemeClr val="tx2"/>
                </a:solidFill>
                <a:latin typeface="+mn-lt"/>
              </a:rPr>
            </a:br>
            <a:r>
              <a:rPr lang="en-US" sz="4000">
                <a:solidFill>
                  <a:schemeClr val="tx2"/>
                </a:solidFill>
                <a:latin typeface="+mn-lt"/>
              </a:rPr>
              <a:t>Unlawful Presence, Nonimmigrant, Immigrant</a:t>
            </a:r>
          </a:p>
        </p:txBody>
      </p:sp>
      <p:sp>
        <p:nvSpPr>
          <p:cNvPr id="17" name="Rectangle 16">
            <a:extLst>
              <a:ext uri="{FF2B5EF4-FFF2-40B4-BE49-F238E27FC236}">
                <a16:creationId xmlns:a16="http://schemas.microsoft.com/office/drawing/2014/main" id="{0EEF5601-A8BC-411D-AA64-3E79320BA1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Text Placeholder 2">
            <a:extLst>
              <a:ext uri="{FF2B5EF4-FFF2-40B4-BE49-F238E27FC236}">
                <a16:creationId xmlns:a16="http://schemas.microsoft.com/office/drawing/2014/main" id="{C68F75C2-A145-68DE-76DA-05602B922CC4}"/>
              </a:ext>
            </a:extLst>
          </p:cNvPr>
          <p:cNvSpPr>
            <a:spLocks noGrp="1"/>
          </p:cNvSpPr>
          <p:nvPr>
            <p:ph type="body" idx="1"/>
          </p:nvPr>
        </p:nvSpPr>
        <p:spPr>
          <a:xfrm>
            <a:off x="823356" y="1159565"/>
            <a:ext cx="2938022" cy="4439055"/>
          </a:xfrm>
        </p:spPr>
        <p:txBody>
          <a:bodyPr vert="horz" lIns="91440" tIns="45720" rIns="91440" bIns="45720" rtlCol="0" anchor="ctr">
            <a:normAutofit/>
          </a:bodyPr>
          <a:lstStyle/>
          <a:p>
            <a:r>
              <a:rPr lang="en-US" sz="4400">
                <a:solidFill>
                  <a:srgbClr val="FFFFFF"/>
                </a:solidFill>
                <a:latin typeface="Arial Black" panose="020b0a04020102020204" pitchFamily="34" charset="0"/>
              </a:rPr>
              <a:t>TERMS </a:t>
            </a:r>
          </a:p>
        </p:txBody>
      </p:sp>
      <p:sp>
        <p:nvSpPr>
          <p:cNvPr id="19" name="Rectangle 18">
            <a:extLst>
              <a:ext uri="{FF2B5EF4-FFF2-40B4-BE49-F238E27FC236}">
                <a16:creationId xmlns:a16="http://schemas.microsoft.com/office/drawing/2014/main" id="{33209156-242F-4B26-8D07-CEB2B68A9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3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 name="Slide Number Placeholder 3">
            <a:extLst>
              <a:ext uri="{FF2B5EF4-FFF2-40B4-BE49-F238E27FC236}">
                <a16:creationId xmlns:a16="http://schemas.microsoft.com/office/drawing/2014/main" id="{C92A9353-FA3E-AF10-59A6-22A4DEA4D685}"/>
              </a:ext>
            </a:extLst>
          </p:cNvPr>
          <p:cNvSpPr>
            <a:spLocks noGrp="1"/>
          </p:cNvSpPr>
          <p:nvPr>
            <p:ph type="sldNum" sz="quarter" idx="12"/>
          </p:nvPr>
        </p:nvSpPr>
        <p:spPr>
          <a:xfrm>
            <a:off x="10383078" y="6459785"/>
            <a:ext cx="829405" cy="365125"/>
          </a:xfrm>
        </p:spPr>
        <p:txBody>
          <a:bodyPr vert="horz" lIns="91440" tIns="45720" rIns="91440" bIns="45720" rtlCol="0" anchor="ctr">
            <a:normAutofit/>
          </a:bodyPr>
          <a:lstStyle/>
          <a:p>
            <a:pPr defTabSz="457200">
              <a:spcAft>
                <a:spcPts val="600"/>
              </a:spcAft>
            </a:pPr>
            <a:fld id="{D3940AB3-5680-4982-8E3F-3D475921B21D}" type="slidenum">
              <a:rPr lang="en-US">
                <a:solidFill>
                  <a:schemeClr val="tx2"/>
                </a:solidFill>
              </a:rPr>
              <a:pPr defTabSz="457200">
                <a:spcAft>
                  <a:spcPts val="600"/>
                </a:spcAft>
              </a:pPr>
              <a:t>2</a:t>
            </a:fld>
            <a:endParaRPr lang="en-US">
              <a:solidFill>
                <a:schemeClr val="tx2"/>
              </a:solidFill>
            </a:endParaRPr>
          </a:p>
        </p:txBody>
      </p:sp>
    </p:spTree>
    <p:extLst>
      <p:ext uri="{BB962C8B-B14F-4D97-AF65-F5344CB8AC3E}">
        <p14:creationId xmlns:p14="http://schemas.microsoft.com/office/powerpoint/2010/main" val="4018603278"/>
      </p:ext>
    </p:extLst>
  </p:cSld>
  <p:clrMapOvr>
    <a:masterClrMapping/>
  </p:clrMapOvr>
  <p:transition/>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54" name="Freeform: Shape 53">
            <a:extLst>
              <a:ext uri="{FF2B5EF4-FFF2-40B4-BE49-F238E27FC236}">
                <a16:creationId xmlns:a16="http://schemas.microsoft.com/office/drawing/2014/main" id="{1284CA7F-B696-4085-84C6-CD668817E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050278" cy="3400925"/>
          </a:xfrm>
          <a:custGeom>
            <a:gdLst>
              <a:gd name="connsiteX0" fmla="*/ 0 w 6050278"/>
              <a:gd name="connsiteY0" fmla="*/ 0 h 3400925"/>
              <a:gd name="connsiteX1" fmla="*/ 6050278 w 6050278"/>
              <a:gd name="connsiteY1" fmla="*/ 0 h 3400925"/>
              <a:gd name="connsiteX2" fmla="*/ 6050278 w 6050278"/>
              <a:gd name="connsiteY2" fmla="*/ 1827306 h 3400925"/>
              <a:gd name="connsiteX3" fmla="*/ 3892296 w 6050278"/>
              <a:gd name="connsiteY3" fmla="*/ 1827306 h 3400925"/>
              <a:gd name="connsiteX4" fmla="*/ 3892296 w 6050278"/>
              <a:gd name="connsiteY4" fmla="*/ 3400925 h 3400925"/>
              <a:gd name="connsiteX5" fmla="*/ 0 w 6050278"/>
              <a:gd name="connsiteY5" fmla="*/ 3400925 h 3400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1827306"/>
                </a:lnTo>
                <a:lnTo>
                  <a:pt x="3892296" y="1827306"/>
                </a:lnTo>
                <a:lnTo>
                  <a:pt x="3892296" y="3400925"/>
                </a:lnTo>
                <a:lnTo>
                  <a:pt x="0" y="34009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9">
            <a:extLst>
              <a:ext uri="{FF2B5EF4-FFF2-40B4-BE49-F238E27FC236}">
                <a16:creationId xmlns:a16="http://schemas.microsoft.com/office/drawing/2014/main" id="{EEF7CF01-9828-8A6D-7161-ED2851B9457D}"/>
              </a:ext>
            </a:extLst>
          </p:cNvPr>
          <p:cNvPicPr>
            <a:picLocks noChangeAspect="1"/>
          </p:cNvPicPr>
          <p:nvPr/>
        </p:nvPicPr>
        <p:blipFill>
          <a:blip r:embed="rId3"/>
          <a:stretch>
            <a:fillRect/>
          </a:stretch>
        </p:blipFill>
        <p:spPr>
          <a:xfrm>
            <a:off x="1120535" y="643467"/>
            <a:ext cx="1972937" cy="2435726"/>
          </a:xfrm>
          <a:prstGeom prst="rect">
            <a:avLst/>
          </a:prstGeom>
        </p:spPr>
      </p:pic>
      <p:sp>
        <p:nvSpPr>
          <p:cNvPr id="56" name="Freeform: Shape 55">
            <a:extLst>
              <a:ext uri="{FF2B5EF4-FFF2-40B4-BE49-F238E27FC236}">
                <a16:creationId xmlns:a16="http://schemas.microsoft.com/office/drawing/2014/main" id="{858A10F4-B847-4777-BC82-782F6FB36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1"/>
            <a:ext cx="6050278" cy="3400925"/>
          </a:xfrm>
          <a:custGeom>
            <a:gdLst>
              <a:gd name="connsiteX0" fmla="*/ 0 w 6050278"/>
              <a:gd name="connsiteY0" fmla="*/ 0 h 3400925"/>
              <a:gd name="connsiteX1" fmla="*/ 6050278 w 6050278"/>
              <a:gd name="connsiteY1" fmla="*/ 0 h 3400925"/>
              <a:gd name="connsiteX2" fmla="*/ 6050278 w 6050278"/>
              <a:gd name="connsiteY2" fmla="*/ 3400925 h 3400925"/>
              <a:gd name="connsiteX3" fmla="*/ 2157982 w 6050278"/>
              <a:gd name="connsiteY3" fmla="*/ 3400925 h 3400925"/>
              <a:gd name="connsiteX4" fmla="*/ 2157982 w 6050278"/>
              <a:gd name="connsiteY4" fmla="*/ 1827306 h 3400925"/>
              <a:gd name="connsiteX5" fmla="*/ 0 w 6050278"/>
              <a:gd name="connsiteY5" fmla="*/ 1827306 h 340092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400925">
                <a:moveTo>
                  <a:pt x="0" y="0"/>
                </a:moveTo>
                <a:lnTo>
                  <a:pt x="6050278" y="0"/>
                </a:lnTo>
                <a:lnTo>
                  <a:pt x="6050278" y="3400925"/>
                </a:lnTo>
                <a:lnTo>
                  <a:pt x="2157982" y="3400925"/>
                </a:lnTo>
                <a:lnTo>
                  <a:pt x="2157982" y="1827306"/>
                </a:lnTo>
                <a:lnTo>
                  <a:pt x="0" y="182730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8883B597-C9A1-46EF-AB6B-71DF0B1ED4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89159"/>
            <a:ext cx="6050278" cy="3368841"/>
          </a:xfrm>
          <a:custGeom>
            <a:gdLst>
              <a:gd name="connsiteX0" fmla="*/ 0 w 6050278"/>
              <a:gd name="connsiteY0" fmla="*/ 0 h 3368841"/>
              <a:gd name="connsiteX1" fmla="*/ 3892296 w 6050278"/>
              <a:gd name="connsiteY1" fmla="*/ 0 h 3368841"/>
              <a:gd name="connsiteX2" fmla="*/ 3892296 w 6050278"/>
              <a:gd name="connsiteY2" fmla="*/ 1541535 h 3368841"/>
              <a:gd name="connsiteX3" fmla="*/ 6050278 w 6050278"/>
              <a:gd name="connsiteY3" fmla="*/ 1541535 h 3368841"/>
              <a:gd name="connsiteX4" fmla="*/ 6050278 w 6050278"/>
              <a:gd name="connsiteY4" fmla="*/ 3368841 h 3368841"/>
              <a:gd name="connsiteX5" fmla="*/ 0 w 6050278"/>
              <a:gd name="connsiteY5" fmla="*/ 3368841 h 33688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0" y="0"/>
                </a:moveTo>
                <a:lnTo>
                  <a:pt x="3892296" y="0"/>
                </a:lnTo>
                <a:lnTo>
                  <a:pt x="3892296" y="1541535"/>
                </a:lnTo>
                <a:lnTo>
                  <a:pt x="6050278" y="1541535"/>
                </a:lnTo>
                <a:lnTo>
                  <a:pt x="6050278" y="3368841"/>
                </a:lnTo>
                <a:lnTo>
                  <a:pt x="0" y="3368841"/>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Picture 7">
            <a:extLst>
              <a:ext uri="{FF2B5EF4-FFF2-40B4-BE49-F238E27FC236}">
                <a16:creationId xmlns:a16="http://schemas.microsoft.com/office/drawing/2014/main" id="{66B89CC3-50E3-DECB-E26B-CAA89494DD8D}"/>
              </a:ext>
            </a:extLst>
          </p:cNvPr>
          <p:cNvPicPr>
            <a:picLocks noChangeAspect="1"/>
          </p:cNvPicPr>
          <p:nvPr/>
        </p:nvPicPr>
        <p:blipFill>
          <a:blip r:embed="rId4"/>
          <a:stretch>
            <a:fillRect/>
          </a:stretch>
        </p:blipFill>
        <p:spPr>
          <a:xfrm>
            <a:off x="643467" y="4023989"/>
            <a:ext cx="2927072" cy="2005043"/>
          </a:xfrm>
          <a:prstGeom prst="rect">
            <a:avLst/>
          </a:prstGeom>
        </p:spPr>
      </p:pic>
      <p:sp>
        <p:nvSpPr>
          <p:cNvPr id="60" name="Freeform: Shape 59">
            <a:extLst>
              <a:ext uri="{FF2B5EF4-FFF2-40B4-BE49-F238E27FC236}">
                <a16:creationId xmlns:a16="http://schemas.microsoft.com/office/drawing/2014/main" id="{A0B38421-369F-445C-9543-5BC17BC09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41722" y="3489159"/>
            <a:ext cx="6050278" cy="3368841"/>
          </a:xfrm>
          <a:custGeom>
            <a:gdLst>
              <a:gd name="connsiteX0" fmla="*/ 2157982 w 6050278"/>
              <a:gd name="connsiteY0" fmla="*/ 0 h 3368841"/>
              <a:gd name="connsiteX1" fmla="*/ 6050278 w 6050278"/>
              <a:gd name="connsiteY1" fmla="*/ 0 h 3368841"/>
              <a:gd name="connsiteX2" fmla="*/ 6050278 w 6050278"/>
              <a:gd name="connsiteY2" fmla="*/ 3368841 h 3368841"/>
              <a:gd name="connsiteX3" fmla="*/ 0 w 6050278"/>
              <a:gd name="connsiteY3" fmla="*/ 3368841 h 3368841"/>
              <a:gd name="connsiteX4" fmla="*/ 0 w 6050278"/>
              <a:gd name="connsiteY4" fmla="*/ 1541535 h 3368841"/>
              <a:gd name="connsiteX5" fmla="*/ 2157982 w 6050278"/>
              <a:gd name="connsiteY5" fmla="*/ 1541535 h 336884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0278" h="3368841">
                <a:moveTo>
                  <a:pt x="2157982" y="0"/>
                </a:moveTo>
                <a:lnTo>
                  <a:pt x="6050278" y="0"/>
                </a:lnTo>
                <a:lnTo>
                  <a:pt x="6050278" y="3368841"/>
                </a:lnTo>
                <a:lnTo>
                  <a:pt x="0" y="3368841"/>
                </a:lnTo>
                <a:lnTo>
                  <a:pt x="0" y="1541535"/>
                </a:lnTo>
                <a:lnTo>
                  <a:pt x="2157982" y="154153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Freeform: Shape 61">
            <a:extLst>
              <a:ext uri="{FF2B5EF4-FFF2-40B4-BE49-F238E27FC236}">
                <a16:creationId xmlns:a16="http://schemas.microsoft.com/office/drawing/2014/main" id="{FAA9CE81-CAF0-41E3-8E73-CAFA13A0B1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83736" y="1918638"/>
            <a:ext cx="4224528" cy="3020725"/>
          </a:xfrm>
          <a:custGeom>
            <a:gdLst>
              <a:gd name="connsiteX0" fmla="*/ 0 w 4224528"/>
              <a:gd name="connsiteY0" fmla="*/ 0 h 3020725"/>
              <a:gd name="connsiteX1" fmla="*/ 4224528 w 4224528"/>
              <a:gd name="connsiteY1" fmla="*/ 0 h 3020725"/>
              <a:gd name="connsiteX2" fmla="*/ 4224528 w 4224528"/>
              <a:gd name="connsiteY2" fmla="*/ 3020725 h 3020725"/>
              <a:gd name="connsiteX3" fmla="*/ 0 w 4224528"/>
              <a:gd name="connsiteY3" fmla="*/ 3020725 h 3020725"/>
            </a:gdLst>
            <a:cxnLst>
              <a:cxn ang="0">
                <a:pos x="connsiteX0" y="connsiteY0"/>
              </a:cxn>
              <a:cxn ang="0">
                <a:pos x="connsiteX1" y="connsiteY1"/>
              </a:cxn>
              <a:cxn ang="0">
                <a:pos x="connsiteX2" y="connsiteY2"/>
              </a:cxn>
              <a:cxn ang="0">
                <a:pos x="connsiteX3" y="connsiteY3"/>
              </a:cxn>
            </a:cxnLst>
            <a:rect l="l" t="t" r="r" b="b"/>
            <a:pathLst>
              <a:path w="4224528" h="3020725">
                <a:moveTo>
                  <a:pt x="0" y="0"/>
                </a:moveTo>
                <a:lnTo>
                  <a:pt x="4224528" y="0"/>
                </a:lnTo>
                <a:lnTo>
                  <a:pt x="4224528" y="3020725"/>
                </a:lnTo>
                <a:lnTo>
                  <a:pt x="0" y="3020725"/>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8E45A214-8E2A-7015-E329-20F34BD7DD91}"/>
              </a:ext>
            </a:extLst>
          </p:cNvPr>
          <p:cNvPicPr>
            <a:picLocks noChangeAspect="1"/>
          </p:cNvPicPr>
          <p:nvPr/>
        </p:nvPicPr>
        <p:blipFill>
          <a:blip r:embed="rId5"/>
          <a:stretch>
            <a:fillRect/>
          </a:stretch>
        </p:blipFill>
        <p:spPr>
          <a:xfrm>
            <a:off x="4305469" y="2296490"/>
            <a:ext cx="3581061" cy="2265021"/>
          </a:xfrm>
          <a:prstGeom prst="rect">
            <a:avLst/>
          </a:prstGeom>
        </p:spPr>
      </p:pic>
      <p:pic>
        <p:nvPicPr>
          <p:cNvPr id="6" name="Picture 5">
            <a:extLst>
              <a:ext uri="{FF2B5EF4-FFF2-40B4-BE49-F238E27FC236}">
                <a16:creationId xmlns:a16="http://schemas.microsoft.com/office/drawing/2014/main" id="{85CA3D9B-F8EA-3B69-D30D-CC893E41A0CD}"/>
              </a:ext>
            </a:extLst>
          </p:cNvPr>
          <p:cNvPicPr>
            <a:picLocks noChangeAspect="1"/>
          </p:cNvPicPr>
          <p:nvPr/>
        </p:nvPicPr>
        <p:blipFill>
          <a:blip r:embed="rId6"/>
          <a:stretch>
            <a:fillRect/>
          </a:stretch>
        </p:blipFill>
        <p:spPr>
          <a:xfrm>
            <a:off x="8836185" y="631704"/>
            <a:ext cx="2497622" cy="2420851"/>
          </a:xfrm>
          <a:prstGeom prst="rect">
            <a:avLst/>
          </a:prstGeom>
        </p:spPr>
      </p:pic>
      <p:pic>
        <p:nvPicPr>
          <p:cNvPr id="4" name="Picture 3">
            <a:extLst>
              <a:ext uri="{FF2B5EF4-FFF2-40B4-BE49-F238E27FC236}">
                <a16:creationId xmlns:a16="http://schemas.microsoft.com/office/drawing/2014/main" id="{62BF456F-DA05-3DC1-C190-4B744A0B6B7A}"/>
              </a:ext>
            </a:extLst>
          </p:cNvPr>
          <p:cNvPicPr>
            <a:picLocks noChangeAspect="1"/>
          </p:cNvPicPr>
          <p:nvPr/>
        </p:nvPicPr>
        <p:blipFill>
          <a:blip r:embed="rId7"/>
          <a:stretch>
            <a:fillRect/>
          </a:stretch>
        </p:blipFill>
        <p:spPr>
          <a:xfrm>
            <a:off x="8621460" y="3942897"/>
            <a:ext cx="2927071" cy="2151396"/>
          </a:xfrm>
          <a:prstGeom prst="rect">
            <a:avLst/>
          </a:prstGeom>
        </p:spPr>
      </p:pic>
      <p:sp>
        <p:nvSpPr>
          <p:cNvPr id="2" name="Slide Number Placeholder 1">
            <a:extLst>
              <a:ext uri="{FF2B5EF4-FFF2-40B4-BE49-F238E27FC236}">
                <a16:creationId xmlns:a16="http://schemas.microsoft.com/office/drawing/2014/main" id="{830B92BD-D189-CA3A-0BAB-7D8BCF236DFC}"/>
              </a:ext>
            </a:extLst>
          </p:cNvPr>
          <p:cNvSpPr>
            <a:spLocks noGrp="1"/>
          </p:cNvSpPr>
          <p:nvPr>
            <p:ph type="sldNum" sz="quarter" idx="12"/>
          </p:nvPr>
        </p:nvSpPr>
        <p:spPr>
          <a:xfrm>
            <a:off x="10917767" y="6557043"/>
            <a:ext cx="952499" cy="274320"/>
          </a:xfrm>
        </p:spPr>
        <p:txBody>
          <a:bodyPr>
            <a:normAutofit/>
          </a:bodyPr>
          <a:lstStyle/>
          <a:p>
            <a:pPr>
              <a:spcAft>
                <a:spcPts val="600"/>
              </a:spcAft>
            </a:pPr>
            <a:fld id="{D3940AB3-5680-4982-8E3F-3D475921B21D}" type="slidenum">
              <a:rPr lang="en-US" sz="1200">
                <a:solidFill>
                  <a:schemeClr val="bg1"/>
                </a:solidFill>
              </a:rPr>
              <a:pPr>
                <a:spcAft>
                  <a:spcPts val="600"/>
                </a:spcAft>
              </a:pPr>
              <a:t>3</a:t>
            </a:fld>
            <a:endParaRPr lang="en-US" sz="1200">
              <a:solidFill>
                <a:schemeClr val="bg1"/>
              </a:solidFill>
            </a:endParaRPr>
          </a:p>
        </p:txBody>
      </p:sp>
    </p:spTree>
    <p:extLst>
      <p:ext uri="{BB962C8B-B14F-4D97-AF65-F5344CB8AC3E}">
        <p14:creationId xmlns:p14="http://schemas.microsoft.com/office/powerpoint/2010/main" val="785259943"/>
      </p:ext>
    </p:extLst>
  </p:cSld>
  <p:clrMapOvr>
    <a:masterClrMapping/>
  </p:clrMapOvr>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57" name="Rectangle 56">
            <a:extLst>
              <a:ext uri="{FF2B5EF4-FFF2-40B4-BE49-F238E27FC236}">
                <a16:creationId xmlns:a16="http://schemas.microsoft.com/office/drawing/2014/main" id="{2B399A60-3405-4647-A976-4CBC707A9B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41"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FE8FF351-900B-4AA7-B3CB-AA23F3577E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F54108C3-85C9-01D6-7048-758910684A60}"/>
              </a:ext>
            </a:extLst>
          </p:cNvPr>
          <p:cNvSpPr>
            <a:spLocks noGrp="1"/>
          </p:cNvSpPr>
          <p:nvPr>
            <p:ph type="ctrTitle"/>
          </p:nvPr>
        </p:nvSpPr>
        <p:spPr>
          <a:xfrm>
            <a:off x="76200" y="1058573"/>
            <a:ext cx="4508550" cy="2926080"/>
          </a:xfrm>
        </p:spPr>
        <p:txBody>
          <a:bodyPr vert="horz" lIns="91440" tIns="45720" rIns="91440" bIns="45720" rtlCol="0">
            <a:normAutofit fontScale="90000"/>
          </a:bodyPr>
          <a:lstStyle/>
          <a:p>
            <a:r>
              <a:rPr lang="en-US" sz="4400" b="1">
                <a:solidFill>
                  <a:srgbClr val="FFFFFF"/>
                </a:solidFill>
                <a:latin typeface="Arial Black" panose="020b0a04020102020204" pitchFamily="34" charset="0"/>
              </a:rPr>
              <a:t>IMMIGRATION </a:t>
            </a:r>
            <a:br>
              <a:rPr lang="en-US" sz="4600" b="1">
                <a:solidFill>
                  <a:srgbClr val="FFFFFF"/>
                </a:solidFill>
                <a:latin typeface="Arial Black" panose="020b0a04020102020204" pitchFamily="34" charset="0"/>
              </a:rPr>
            </a:br>
            <a:r>
              <a:rPr lang="en-US" sz="4600" b="1">
                <a:solidFill>
                  <a:srgbClr val="FFFFFF"/>
                </a:solidFill>
                <a:latin typeface="Arial Black" panose="020b0a04020102020204" pitchFamily="34" charset="0"/>
              </a:rPr>
              <a:t>INTERAGENCY COOPERATION</a:t>
            </a:r>
          </a:p>
        </p:txBody>
      </p:sp>
      <p:sp>
        <p:nvSpPr>
          <p:cNvPr id="4" name="Subtitle 3">
            <a:extLst>
              <a:ext uri="{FF2B5EF4-FFF2-40B4-BE49-F238E27FC236}">
                <a16:creationId xmlns:a16="http://schemas.microsoft.com/office/drawing/2014/main" id="{C605A914-079B-05E2-A319-5FB990C9AD8F}"/>
              </a:ext>
            </a:extLst>
          </p:cNvPr>
          <p:cNvSpPr>
            <a:spLocks noGrp="1"/>
          </p:cNvSpPr>
          <p:nvPr>
            <p:ph type="subTitle" idx="1"/>
          </p:nvPr>
        </p:nvSpPr>
        <p:spPr>
          <a:xfrm>
            <a:off x="457200" y="3996579"/>
            <a:ext cx="3659246" cy="2107887"/>
          </a:xfrm>
        </p:spPr>
        <p:txBody>
          <a:bodyPr vert="horz" lIns="0" tIns="45720" rIns="0" bIns="45720" rtlCol="0">
            <a:normAutofit fontScale="92500"/>
          </a:bodyPr>
          <a:lstStyle/>
          <a:p>
            <a:r>
              <a:rPr lang="en-US" b="1">
                <a:solidFill>
                  <a:srgbClr val="FFFFFF"/>
                </a:solidFill>
                <a:latin typeface="+mn-lt"/>
              </a:rPr>
              <a:t>Admission</a:t>
            </a:r>
          </a:p>
          <a:p>
            <a:r>
              <a:rPr lang="en-US" b="1">
                <a:solidFill>
                  <a:srgbClr val="FFFFFF"/>
                </a:solidFill>
                <a:latin typeface="+mn-lt"/>
              </a:rPr>
              <a:t>Consular</a:t>
            </a:r>
          </a:p>
          <a:p>
            <a:r>
              <a:rPr lang="en-US" b="1">
                <a:solidFill>
                  <a:srgbClr val="FFFFFF"/>
                </a:solidFill>
                <a:latin typeface="+mn-lt"/>
              </a:rPr>
              <a:t>ADJUDICATiONS/BenefitS</a:t>
            </a:r>
            <a:endParaRPr lang="en-US" b="1">
              <a:solidFill>
                <a:srgbClr val="FFFFFF"/>
              </a:solidFill>
              <a:latin typeface="+mn-lt"/>
            </a:endParaRPr>
          </a:p>
          <a:p>
            <a:r>
              <a:rPr lang="en-US" b="1">
                <a:solidFill>
                  <a:srgbClr val="FFFFFF"/>
                </a:solidFill>
                <a:latin typeface="+mn-lt"/>
              </a:rPr>
              <a:t>Enforcement</a:t>
            </a:r>
          </a:p>
          <a:p>
            <a:endParaRPr lang="en-US" b="1">
              <a:solidFill>
                <a:srgbClr val="FFFFFF"/>
              </a:solidFill>
              <a:latin typeface="+mn-lt"/>
            </a:endParaRPr>
          </a:p>
          <a:p>
            <a:endParaRPr lang="en-US" sz="1500" b="1">
              <a:solidFill>
                <a:srgbClr val="FFFFFF"/>
              </a:solidFill>
              <a:latin typeface="+mn-lt"/>
            </a:endParaRPr>
          </a:p>
        </p:txBody>
      </p:sp>
      <p:sp>
        <p:nvSpPr>
          <p:cNvPr id="2" name="Slide Number Placeholder 1">
            <a:extLst>
              <a:ext uri="{FF2B5EF4-FFF2-40B4-BE49-F238E27FC236}">
                <a16:creationId xmlns:a16="http://schemas.microsoft.com/office/drawing/2014/main" id="{3D4E917F-5433-2D62-9FEB-883CE978EF97}"/>
              </a:ext>
            </a:extLst>
          </p:cNvPr>
          <p:cNvSpPr>
            <a:spLocks noGrp="1"/>
          </p:cNvSpPr>
          <p:nvPr>
            <p:ph type="sldNum" sz="quarter" idx="12"/>
          </p:nvPr>
        </p:nvSpPr>
        <p:spPr>
          <a:xfrm>
            <a:off x="486810" y="6459785"/>
            <a:ext cx="725557" cy="365125"/>
          </a:xfrm>
        </p:spPr>
        <p:txBody>
          <a:bodyPr vert="horz" lIns="91440" tIns="45720" rIns="91440" bIns="45720" rtlCol="0">
            <a:normAutofit/>
          </a:bodyPr>
          <a:lstStyle/>
          <a:p>
            <a:pPr marL="0" marR="0" lvl="0" indent="0" algn="l" defTabSz="457200" rtl="0" eaLnBrk="1" fontAlgn="auto" latinLnBrk="0" hangingPunct="1">
              <a:lnSpc>
                <a:spcPct val="100000"/>
              </a:lnSpc>
              <a:spcBef>
                <a:spcPct val="0"/>
              </a:spcBef>
              <a:spcAft>
                <a:spcPts val="600"/>
              </a:spcAft>
              <a:buClrTx/>
              <a:buSzTx/>
              <a:buFontTx/>
              <a:buNone/>
              <a:defRPr/>
            </a:pPr>
            <a:fld id="{D3940AB3-5680-4982-8E3F-3D475921B21D}"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l" defTabSz="457200" rtl="0" eaLnBrk="1" fontAlgn="auto" latinLnBrk="0" hangingPunct="1">
                <a:lnSpc>
                  <a:spcPct val="100000"/>
                </a:lnSpc>
                <a:spcBef>
                  <a:spcPct val="0"/>
                </a:spcBef>
                <a:spcAft>
                  <a:spcPts val="600"/>
                </a:spcAft>
                <a:buClrTx/>
                <a:buSzTx/>
                <a:buFontTx/>
                <a:buNone/>
                <a:defRPr/>
              </a:pPr>
              <a:t>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1" name="Rectangle 60">
            <a:extLst>
              <a:ext uri="{FF2B5EF4-FFF2-40B4-BE49-F238E27FC236}">
                <a16:creationId xmlns:a16="http://schemas.microsoft.com/office/drawing/2014/main" id="{E0D90A09-10D4-4340-AC70-0AFDB381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62">
            <a:extLst>
              <a:ext uri="{FF2B5EF4-FFF2-40B4-BE49-F238E27FC236}">
                <a16:creationId xmlns:a16="http://schemas.microsoft.com/office/drawing/2014/main" id="{062DB908-A871-49E3-A635-30ADFEBCF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321732"/>
            <a:ext cx="3654966" cy="367484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44BF0E9-679B-A8E6-68FF-AF6B4EF24B64}"/>
              </a:ext>
            </a:extLst>
          </p:cNvPr>
          <p:cNvPicPr>
            <a:picLocks noChangeAspect="1"/>
          </p:cNvPicPr>
          <p:nvPr/>
        </p:nvPicPr>
        <p:blipFill>
          <a:blip r:embed="rId3"/>
          <a:stretch>
            <a:fillRect/>
          </a:stretch>
        </p:blipFill>
        <p:spPr>
          <a:xfrm>
            <a:off x="5144861" y="1712386"/>
            <a:ext cx="3328416" cy="1173266"/>
          </a:xfrm>
          <a:prstGeom prst="rect">
            <a:avLst/>
          </a:prstGeom>
        </p:spPr>
      </p:pic>
      <p:sp>
        <p:nvSpPr>
          <p:cNvPr id="65" name="Rectangle 64">
            <a:extLst>
              <a:ext uri="{FF2B5EF4-FFF2-40B4-BE49-F238E27FC236}">
                <a16:creationId xmlns:a16="http://schemas.microsoft.com/office/drawing/2014/main" id="{8B2C4FD5-C5A9-45B4-83C5-3310D4EDE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321732"/>
            <a:ext cx="3068701" cy="2108201"/>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11">
            <a:extLst>
              <a:ext uri="{FF2B5EF4-FFF2-40B4-BE49-F238E27FC236}">
                <a16:creationId xmlns:a16="http://schemas.microsoft.com/office/drawing/2014/main" id="{B3BFAC71-E081-B582-0D9D-CAF006D4497F}"/>
              </a:ext>
            </a:extLst>
          </p:cNvPr>
          <p:cNvPicPr>
            <a:picLocks noChangeAspect="1"/>
          </p:cNvPicPr>
          <p:nvPr/>
        </p:nvPicPr>
        <p:blipFill>
          <a:blip r:embed="rId4"/>
          <a:stretch>
            <a:fillRect/>
          </a:stretch>
        </p:blipFill>
        <p:spPr>
          <a:xfrm>
            <a:off x="8961038" y="843489"/>
            <a:ext cx="2743199" cy="877823"/>
          </a:xfrm>
          <a:prstGeom prst="rect">
            <a:avLst/>
          </a:prstGeom>
        </p:spPr>
      </p:pic>
      <p:sp>
        <p:nvSpPr>
          <p:cNvPr id="67" name="Rectangle 66">
            <a:extLst>
              <a:ext uri="{FF2B5EF4-FFF2-40B4-BE49-F238E27FC236}">
                <a16:creationId xmlns:a16="http://schemas.microsoft.com/office/drawing/2014/main" id="{3E5F8535-F3B4-43C3-8595-D163FAA6BB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65290" y="4157448"/>
            <a:ext cx="3654966" cy="2302337"/>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A9E3B439-ABC7-B491-3FDE-4A93048EA65B}"/>
              </a:ext>
            </a:extLst>
          </p:cNvPr>
          <p:cNvPicPr>
            <a:picLocks noChangeAspect="1"/>
          </p:cNvPicPr>
          <p:nvPr/>
        </p:nvPicPr>
        <p:blipFill>
          <a:blip r:embed="rId5"/>
          <a:stretch>
            <a:fillRect/>
          </a:stretch>
        </p:blipFill>
        <p:spPr>
          <a:xfrm>
            <a:off x="5138266" y="4801703"/>
            <a:ext cx="3313507" cy="1010619"/>
          </a:xfrm>
          <a:prstGeom prst="rect">
            <a:avLst/>
          </a:prstGeom>
        </p:spPr>
      </p:pic>
      <p:sp>
        <p:nvSpPr>
          <p:cNvPr id="69" name="Rectangle 68">
            <a:extLst>
              <a:ext uri="{FF2B5EF4-FFF2-40B4-BE49-F238E27FC236}">
                <a16:creationId xmlns:a16="http://schemas.microsoft.com/office/drawing/2014/main" id="{4F3F6827-0043-4CFE-98A8-95CE1B69B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98288" y="2617577"/>
            <a:ext cx="3068701" cy="3809118"/>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1CF7F72-5B6F-E5F6-E36E-F3AEF9AD250F}"/>
              </a:ext>
            </a:extLst>
          </p:cNvPr>
          <p:cNvPicPr>
            <a:picLocks noChangeAspect="1"/>
          </p:cNvPicPr>
          <p:nvPr/>
        </p:nvPicPr>
        <p:blipFill>
          <a:blip r:embed="rId6"/>
          <a:stretch>
            <a:fillRect/>
          </a:stretch>
        </p:blipFill>
        <p:spPr>
          <a:xfrm>
            <a:off x="8961038" y="3158652"/>
            <a:ext cx="2743200" cy="2726968"/>
          </a:xfrm>
          <a:prstGeom prst="rect">
            <a:avLst/>
          </a:prstGeom>
        </p:spPr>
      </p:pic>
      <p:pic>
        <p:nvPicPr>
          <p:cNvPr id="6" name="Picture 5">
            <a:extLst>
              <a:ext uri="{FF2B5EF4-FFF2-40B4-BE49-F238E27FC236}">
                <a16:creationId xmlns:a16="http://schemas.microsoft.com/office/drawing/2014/main" id="{63EDCA32-2E0D-6471-7683-1D26744F2962}"/>
              </a:ext>
            </a:extLst>
          </p:cNvPr>
          <p:cNvPicPr>
            <a:picLocks noChangeAspect="1"/>
          </p:cNvPicPr>
          <p:nvPr/>
        </p:nvPicPr>
        <p:blipFill>
          <a:blip r:embed="rId7"/>
          <a:stretch>
            <a:fillRect/>
          </a:stretch>
        </p:blipFill>
        <p:spPr>
          <a:xfrm>
            <a:off x="5493852" y="2697234"/>
            <a:ext cx="2842073" cy="960366"/>
          </a:xfrm>
          <a:prstGeom prst="rect">
            <a:avLst/>
          </a:prstGeom>
        </p:spPr>
      </p:pic>
      <p:pic>
        <p:nvPicPr>
          <p:cNvPr id="9" name="Picture 8">
            <a:extLst>
              <a:ext uri="{FF2B5EF4-FFF2-40B4-BE49-F238E27FC236}">
                <a16:creationId xmlns:a16="http://schemas.microsoft.com/office/drawing/2014/main" id="{41576347-8496-A251-96E0-5BF33FEAD17A}"/>
              </a:ext>
            </a:extLst>
          </p:cNvPr>
          <p:cNvPicPr>
            <a:picLocks noChangeAspect="1"/>
          </p:cNvPicPr>
          <p:nvPr/>
        </p:nvPicPr>
        <p:blipFill>
          <a:blip r:embed="rId8"/>
          <a:stretch>
            <a:fillRect/>
          </a:stretch>
        </p:blipFill>
        <p:spPr>
          <a:xfrm>
            <a:off x="5383072" y="825461"/>
            <a:ext cx="3068701" cy="806491"/>
          </a:xfrm>
          <a:prstGeom prst="rect">
            <a:avLst/>
          </a:prstGeom>
        </p:spPr>
      </p:pic>
      <p:pic>
        <p:nvPicPr>
          <p:cNvPr id="13" name="Picture 12">
            <a:extLst>
              <a:ext uri="{FF2B5EF4-FFF2-40B4-BE49-F238E27FC236}">
                <a16:creationId xmlns:a16="http://schemas.microsoft.com/office/drawing/2014/main" id="{ECB0B5C8-9520-C710-AB35-F28D86DD677A}"/>
              </a:ext>
            </a:extLst>
          </p:cNvPr>
          <p:cNvPicPr>
            <a:picLocks noChangeAspect="1"/>
          </p:cNvPicPr>
          <p:nvPr/>
        </p:nvPicPr>
        <p:blipFill>
          <a:blip r:embed="rId9"/>
          <a:stretch>
            <a:fillRect/>
          </a:stretch>
        </p:blipFill>
        <p:spPr>
          <a:xfrm>
            <a:off x="6034513" y="4332957"/>
            <a:ext cx="1378021" cy="438173"/>
          </a:xfrm>
          <a:prstGeom prst="rect">
            <a:avLst/>
          </a:prstGeom>
        </p:spPr>
      </p:pic>
      <p:pic>
        <p:nvPicPr>
          <p:cNvPr id="16" name="Picture 15">
            <a:extLst>
              <a:ext uri="{FF2B5EF4-FFF2-40B4-BE49-F238E27FC236}">
                <a16:creationId xmlns:a16="http://schemas.microsoft.com/office/drawing/2014/main" id="{1356BE6C-ECEA-F921-A7E3-08C9DD6ACA12}"/>
              </a:ext>
            </a:extLst>
          </p:cNvPr>
          <p:cNvPicPr>
            <a:picLocks noChangeAspect="1"/>
          </p:cNvPicPr>
          <p:nvPr/>
        </p:nvPicPr>
        <p:blipFill>
          <a:blip r:embed="rId10"/>
          <a:stretch>
            <a:fillRect/>
          </a:stretch>
        </p:blipFill>
        <p:spPr>
          <a:xfrm>
            <a:off x="9477260" y="1761686"/>
            <a:ext cx="2126661" cy="629631"/>
          </a:xfrm>
          <a:prstGeom prst="rect">
            <a:avLst/>
          </a:prstGeom>
        </p:spPr>
      </p:pic>
    </p:spTree>
    <p:extLst>
      <p:ext uri="{BB962C8B-B14F-4D97-AF65-F5344CB8AC3E}">
        <p14:creationId xmlns:p14="http://schemas.microsoft.com/office/powerpoint/2010/main" val="3977800876"/>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D193038-CE1A-0A29-59D3-A474975B2D13}"/>
              </a:ext>
            </a:extLst>
          </p:cNvPr>
          <p:cNvSpPr>
            <a:spLocks noGrp="1"/>
          </p:cNvSpPr>
          <p:nvPr>
            <p:ph type="title"/>
          </p:nvPr>
        </p:nvSpPr>
        <p:spPr>
          <a:xfrm>
            <a:off x="492370" y="605896"/>
            <a:ext cx="3084844" cy="5646208"/>
          </a:xfrm>
        </p:spPr>
        <p:txBody>
          <a:bodyPr anchor="ctr">
            <a:normAutofit/>
          </a:bodyPr>
          <a:lstStyle/>
          <a:p>
            <a:r>
              <a:rPr lang="en-US" sz="4400" b="1">
                <a:solidFill>
                  <a:srgbClr val="FFFFFF"/>
                </a:solidFill>
                <a:latin typeface="Arial Black" panose="020b0a04020102020204" pitchFamily="34" charset="0"/>
              </a:rPr>
              <a:t>TRAVEL BANS</a:t>
            </a:r>
            <a:br>
              <a:rPr lang="en-US" sz="3600">
                <a:solidFill>
                  <a:srgbClr val="FFFFFF"/>
                </a:solidFill>
              </a:rPr>
            </a:br>
            <a:endParaRPr lang="en-US" sz="3600">
              <a:solidFill>
                <a:srgbClr val="FFFFFF"/>
              </a:solidFill>
            </a:endParaRP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63BDE9BF-63D7-9928-79D5-34240252ABB1}"/>
              </a:ext>
            </a:extLst>
          </p:cNvPr>
          <p:cNvSpPr>
            <a:spLocks noGrp="1"/>
          </p:cNvSpPr>
          <p:nvPr>
            <p:ph idx="1"/>
          </p:nvPr>
        </p:nvSpPr>
        <p:spPr>
          <a:xfrm>
            <a:off x="4242562" y="857388"/>
            <a:ext cx="7302161" cy="5602397"/>
          </a:xfrm>
        </p:spPr>
        <p:txBody>
          <a:bodyPr anchor="ctr">
            <a:normAutofit lnSpcReduction="10000"/>
          </a:bodyPr>
          <a:lstStyle/>
          <a:p>
            <a:endParaRPr lang="en-US" b="1"/>
          </a:p>
          <a:p>
            <a:r>
              <a:rPr lang="en-US" b="1"/>
              <a:t>I. </a:t>
            </a:r>
            <a:r>
              <a:rPr lang="en-US" b="1" u="sng"/>
              <a:t>Proclamation 10949 </a:t>
            </a:r>
            <a:r>
              <a:rPr lang="en-US">
                <a:cs typeface="Arial" panose="020b0604020202020204" pitchFamily="34" charset="0"/>
              </a:rPr>
              <a:t>- June 4, 2025 (effective 12:01 am Eastern standard daylight time on June 9, 2025) 90</a:t>
            </a:r>
            <a:r>
              <a:rPr lang="en-US" i="1">
                <a:cs typeface="Arial" panose="020b0604020202020204" pitchFamily="34" charset="0"/>
              </a:rPr>
              <a:t> Fed. Reg.</a:t>
            </a:r>
            <a:r>
              <a:rPr lang="en-US">
                <a:cs typeface="Arial" panose="020b0604020202020204" pitchFamily="34" charset="0"/>
              </a:rPr>
              <a:t>24497 (6/10/25) </a:t>
            </a:r>
          </a:p>
          <a:p>
            <a:r>
              <a:rPr lang="en-US" b="1"/>
              <a:t>RESTRICTING THE ENTRY OF FOREIGN NATIONALS TO PROTECT THE UNITED STATES FROM FOREIGN TERRORISTS AND OTHER NATIONAL SECURITY AND PUBLIC SAFETY THREATS</a:t>
            </a:r>
          </a:p>
          <a:p>
            <a:r>
              <a:rPr lang="en-US" sz="1400">
                <a:latin typeface="Arial" panose="020b0604020202020204" pitchFamily="34" charset="0"/>
                <a:cs typeface="Arial" panose="020b0604020202020204" pitchFamily="34" charset="0"/>
              </a:rPr>
              <a:t>https://www.whitehouse.gov/presidential-actions/2025/06/restricting-the-entry-of-foreign-nationals-to-protect-the-united-states-from-foreign-terrorists-and-other-national-security-and-public-safety-threats/ </a:t>
            </a:r>
          </a:p>
          <a:p>
            <a:endParaRPr lang="en-US" sz="1200">
              <a:latin typeface="Arial" panose="020b0604020202020204" pitchFamily="34" charset="0"/>
              <a:cs typeface="Arial" panose="020b0604020202020204" pitchFamily="34" charset="0"/>
            </a:endParaRPr>
          </a:p>
          <a:p>
            <a:endParaRPr lang="en-US" sz="1200">
              <a:latin typeface="Arial" panose="020b0604020202020204" pitchFamily="34" charset="0"/>
              <a:cs typeface="Arial" panose="020b0604020202020204" pitchFamily="34" charset="0"/>
            </a:endParaRPr>
          </a:p>
          <a:p>
            <a:r>
              <a:rPr lang="en-US" b="1">
                <a:cs typeface="Arial" panose="020b0604020202020204" pitchFamily="34" charset="0"/>
              </a:rPr>
              <a:t>II. </a:t>
            </a:r>
            <a:r>
              <a:rPr lang="en-US" b="1" u="sng">
                <a:cs typeface="Arial" panose="020b0604020202020204" pitchFamily="34" charset="0"/>
              </a:rPr>
              <a:t>Proclamation 10998 </a:t>
            </a:r>
            <a:r>
              <a:rPr lang="en-US" b="1">
                <a:cs typeface="Arial" panose="020b0604020202020204" pitchFamily="34" charset="0"/>
              </a:rPr>
              <a:t>- </a:t>
            </a:r>
            <a:r>
              <a:rPr lang="en-US">
                <a:cs typeface="Arial" panose="020b0604020202020204" pitchFamily="34" charset="0"/>
              </a:rPr>
              <a:t>December 16, 2026 (effective 12:01 a.m. Eastern standard time on January 1, 2026)</a:t>
            </a:r>
            <a:r>
              <a:rPr lang="en-US" i="1">
                <a:cs typeface="Arial" panose="020b0604020202020204" pitchFamily="34" charset="0"/>
              </a:rPr>
              <a:t> </a:t>
            </a:r>
            <a:r>
              <a:rPr lang="en-US">
                <a:cs typeface="Arial" panose="020b0604020202020204" pitchFamily="34" charset="0"/>
              </a:rPr>
              <a:t> 90 </a:t>
            </a:r>
            <a:r>
              <a:rPr lang="en-US" i="1">
                <a:cs typeface="Arial" panose="020b0604020202020204" pitchFamily="34" charset="0"/>
              </a:rPr>
              <a:t>Fed. Reg. </a:t>
            </a:r>
            <a:r>
              <a:rPr lang="en-US">
                <a:cs typeface="Arial" panose="020b0604020202020204" pitchFamily="34" charset="0"/>
              </a:rPr>
              <a:t>59717 (12/19/25)</a:t>
            </a:r>
          </a:p>
          <a:p>
            <a:r>
              <a:rPr lang="en-US" b="1">
                <a:cs typeface="Arial" panose="020b0604020202020204" pitchFamily="34" charset="0"/>
              </a:rPr>
              <a:t>RESTRICTING AND LIMITING THE ENTRY OF FOREIGN NATIONALS TO PROTECT THE SECURITY OF THE UNITED STATES</a:t>
            </a:r>
          </a:p>
          <a:p>
            <a:r>
              <a:rPr lang="en-US" sz="1400">
                <a:cs typeface="Arial" panose="020b0604020202020204" pitchFamily="34" charset="0"/>
              </a:rPr>
              <a:t>https://www.whitehouse.gov/presidential-actions/2025/12/restricting-and-limiting-the-entry-of-foreign-nationals-to-protect-the-security-of-the-united-states/ </a:t>
            </a:r>
          </a:p>
          <a:p>
            <a:endParaRPr lang="en-US"/>
          </a:p>
          <a:p>
            <a:endParaRPr lang="en-US"/>
          </a:p>
        </p:txBody>
      </p:sp>
      <p:sp>
        <p:nvSpPr>
          <p:cNvPr id="4" name="Slide Number Placeholder 3">
            <a:extLst>
              <a:ext uri="{FF2B5EF4-FFF2-40B4-BE49-F238E27FC236}">
                <a16:creationId xmlns:a16="http://schemas.microsoft.com/office/drawing/2014/main" id="{A3D4D69D-C1C1-DAF9-BEF5-6440B02271B6}"/>
              </a:ext>
            </a:extLst>
          </p:cNvPr>
          <p:cNvSpPr>
            <a:spLocks noGrp="1"/>
          </p:cNvSpPr>
          <p:nvPr>
            <p:ph type="sldNum" sz="quarter" idx="12"/>
          </p:nvPr>
        </p:nvSpPr>
        <p:spPr>
          <a:xfrm>
            <a:off x="10123055" y="6459785"/>
            <a:ext cx="1089428" cy="365125"/>
          </a:xfrm>
        </p:spPr>
        <p:txBody>
          <a:bodyPr>
            <a:normAutofit/>
          </a:bodyPr>
          <a:lstStyle/>
          <a:p>
            <a:pPr>
              <a:spcAft>
                <a:spcPts val="600"/>
              </a:spcAft>
            </a:pPr>
            <a:fld id="{D3940AB3-5680-4982-8E3F-3D475921B21D}" type="slidenum">
              <a:rPr lang="en-US">
                <a:solidFill>
                  <a:schemeClr val="tx2"/>
                </a:solidFill>
              </a:rPr>
              <a:pPr>
                <a:spcAft>
                  <a:spcPts val="600"/>
                </a:spcAft>
              </a:pPr>
              <a:t>5</a:t>
            </a:fld>
            <a:endParaRPr lang="en-US">
              <a:solidFill>
                <a:schemeClr val="tx2"/>
              </a:solidFill>
            </a:endParaRPr>
          </a:p>
        </p:txBody>
      </p:sp>
    </p:spTree>
    <p:extLst>
      <p:ext uri="{BB962C8B-B14F-4D97-AF65-F5344CB8AC3E}">
        <p14:creationId xmlns:p14="http://schemas.microsoft.com/office/powerpoint/2010/main" val="1354896943"/>
      </p:ext>
    </p:extLst>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929F10E6-23F4-4C50-4676-B4263D87158A}"/>
              </a:ext>
            </a:extLst>
          </p:cNvPr>
          <p:cNvSpPr>
            <a:spLocks noGrp="1"/>
          </p:cNvSpPr>
          <p:nvPr>
            <p:ph type="title"/>
          </p:nvPr>
        </p:nvSpPr>
        <p:spPr>
          <a:xfrm>
            <a:off x="492370" y="605896"/>
            <a:ext cx="3084844" cy="5646208"/>
          </a:xfrm>
        </p:spPr>
        <p:txBody>
          <a:bodyPr anchor="ctr">
            <a:normAutofit/>
          </a:bodyPr>
          <a:lstStyle/>
          <a:p>
            <a:r>
              <a:rPr lang="en-US" sz="3600" b="1">
                <a:solidFill>
                  <a:srgbClr val="FFFFFF"/>
                </a:solidFill>
                <a:latin typeface="Arial Black" panose="020b0a04020102020204" pitchFamily="34" charset="0"/>
              </a:rPr>
              <a:t>TRAVEL  BAN SCOPE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37E4D01E-54AF-DE58-A2D1-107E57F57F38}"/>
              </a:ext>
            </a:extLst>
          </p:cNvPr>
          <p:cNvSpPr>
            <a:spLocks noGrp="1"/>
          </p:cNvSpPr>
          <p:nvPr>
            <p:ph idx="1"/>
          </p:nvPr>
        </p:nvSpPr>
        <p:spPr>
          <a:xfrm>
            <a:off x="4742016" y="605896"/>
            <a:ext cx="6737411" cy="6252104"/>
          </a:xfrm>
        </p:spPr>
        <p:txBody>
          <a:bodyPr anchor="ctr">
            <a:normAutofit fontScale="77500" lnSpcReduction="20000"/>
          </a:bodyPr>
          <a:lstStyle/>
          <a:p>
            <a:pPr algn="just"/>
            <a:endParaRPr lang="en-US" sz="2400" u="sng"/>
          </a:p>
          <a:p>
            <a:pPr algn="just"/>
            <a:r>
              <a:rPr lang="en-US" sz="2400" u="sng"/>
              <a:t>ONE</a:t>
            </a:r>
            <a:r>
              <a:rPr lang="en-US" sz="2400"/>
              <a:t> </a:t>
            </a:r>
            <a:r>
              <a:rPr lang="en-US" sz="2100">
                <a:cs typeface="Arial" panose="020b0604020202020204" pitchFamily="34" charset="0"/>
              </a:rPr>
              <a:t>(</a:t>
            </a:r>
            <a:r>
              <a:rPr lang="en-US" sz="2100" b="1"/>
              <a:t>Proclamation 10949 </a:t>
            </a:r>
            <a:r>
              <a:rPr lang="en-US" sz="2100">
                <a:cs typeface="Arial" panose="020b0604020202020204" pitchFamily="34" charset="0"/>
              </a:rPr>
              <a:t>effective 12:01 am EST June 9, 2025</a:t>
            </a:r>
            <a:r>
              <a:rPr lang="en-US" sz="2400">
                <a:cs typeface="Arial" panose="020b0604020202020204" pitchFamily="34" charset="0"/>
              </a:rPr>
              <a:t>)</a:t>
            </a:r>
            <a:r>
              <a:rPr lang="en-US" sz="2400"/>
              <a:t>: </a:t>
            </a:r>
          </a:p>
          <a:p>
            <a:pPr algn="just"/>
            <a:r>
              <a:rPr lang="en-US" sz="2400"/>
              <a:t>The suspensions of and limitations on entry pursuant to sections 2 and 3 of this proclamation </a:t>
            </a:r>
            <a:r>
              <a:rPr lang="en-US" sz="2400" b="1"/>
              <a:t>shall apply only to foreign nationals of the designated countries who</a:t>
            </a:r>
            <a:r>
              <a:rPr lang="en-US" sz="2400"/>
              <a:t>:</a:t>
            </a:r>
          </a:p>
          <a:p>
            <a:pPr algn="just"/>
            <a:r>
              <a:rPr lang="en-US" sz="2400"/>
              <a:t>(i)   are </a:t>
            </a:r>
            <a:r>
              <a:rPr lang="en-US" sz="2400" b="1"/>
              <a:t>outside the United States </a:t>
            </a:r>
            <a:r>
              <a:rPr lang="en-US" sz="2400"/>
              <a:t>on the applicable effective date of this proclamation; and</a:t>
            </a:r>
          </a:p>
          <a:p>
            <a:pPr algn="just"/>
            <a:r>
              <a:rPr lang="en-US" sz="2400"/>
              <a:t>(ii)  do </a:t>
            </a:r>
            <a:r>
              <a:rPr lang="en-US" sz="2400" b="1"/>
              <a:t>not have a valid visa </a:t>
            </a:r>
            <a:r>
              <a:rPr lang="en-US" sz="2400"/>
              <a:t>on the applicable effective date of this proclamation.</a:t>
            </a:r>
          </a:p>
          <a:p>
            <a:pPr lvl="1"/>
            <a:endParaRPr lang="en-US" sz="2200"/>
          </a:p>
          <a:p>
            <a:pPr lvl="1"/>
            <a:r>
              <a:rPr lang="en-US" sz="2200"/>
              <a:t>Visa applicants who are subject to this Presidential Proclamation may still submit visa applications and schedule interviews, but they may be ineligible for visa issuance or admission to the United States.</a:t>
            </a:r>
          </a:p>
          <a:p>
            <a:endParaRPr lang="en-US" sz="2400"/>
          </a:p>
          <a:p>
            <a:pPr algn="just"/>
            <a:r>
              <a:rPr lang="en-US" sz="2400" u="sng"/>
              <a:t>TWO</a:t>
            </a:r>
            <a:r>
              <a:rPr lang="en-US" sz="2400"/>
              <a:t> </a:t>
            </a:r>
            <a:r>
              <a:rPr lang="en-US" sz="2100">
                <a:cs typeface="Arial" panose="020b0604020202020204" pitchFamily="34" charset="0"/>
              </a:rPr>
              <a:t>(</a:t>
            </a:r>
            <a:r>
              <a:rPr lang="en-US" sz="2100" b="1">
                <a:cs typeface="Arial" panose="020b0604020202020204" pitchFamily="34" charset="0"/>
              </a:rPr>
              <a:t>Proclamation 10998 </a:t>
            </a:r>
            <a:r>
              <a:rPr lang="en-US" sz="2100">
                <a:cs typeface="Arial" panose="020b0604020202020204" pitchFamily="34" charset="0"/>
              </a:rPr>
              <a:t>effective 12:01 a.m. EST Jan.1, 2026</a:t>
            </a:r>
            <a:r>
              <a:rPr lang="en-US" sz="2400">
                <a:cs typeface="Arial" panose="020b0604020202020204" pitchFamily="34" charset="0"/>
              </a:rPr>
              <a:t>)</a:t>
            </a:r>
            <a:r>
              <a:rPr lang="en-US" sz="2400"/>
              <a:t>: </a:t>
            </a:r>
          </a:p>
          <a:p>
            <a:pPr algn="just"/>
            <a:r>
              <a:rPr lang="en-US" sz="2400">
                <a:cs typeface="Arial" panose="020b0604020202020204" pitchFamily="34" charset="0"/>
              </a:rPr>
              <a:t>T</a:t>
            </a:r>
            <a:r>
              <a:rPr lang="en-US" sz="2400"/>
              <a:t>he suspensions of and limitations on entry pursuant to sections 2, 3, 4, and 5 of this proclamation </a:t>
            </a:r>
            <a:r>
              <a:rPr lang="en-US" sz="2400" b="1"/>
              <a:t>shall apply only to foreign nationals of the designated countries who</a:t>
            </a:r>
            <a:r>
              <a:rPr lang="en-US" sz="2400"/>
              <a:t>:</a:t>
            </a:r>
          </a:p>
          <a:p>
            <a:pPr algn="just"/>
            <a:r>
              <a:rPr lang="en-US" sz="2400"/>
              <a:t>(i)   are </a:t>
            </a:r>
            <a:r>
              <a:rPr lang="en-US" sz="2400" b="1"/>
              <a:t>outside the United States </a:t>
            </a:r>
            <a:r>
              <a:rPr lang="en-US" sz="2400"/>
              <a:t>on the applicable effective date of this proclamation; and</a:t>
            </a:r>
          </a:p>
          <a:p>
            <a:pPr algn="just"/>
            <a:r>
              <a:rPr lang="en-US" sz="2400"/>
              <a:t>(ii)  do </a:t>
            </a:r>
            <a:r>
              <a:rPr lang="en-US" sz="2400" b="1"/>
              <a:t>not have a valid visa </a:t>
            </a:r>
            <a:r>
              <a:rPr lang="en-US" sz="2400"/>
              <a:t>on the applicable effective date of this proclamation.</a:t>
            </a:r>
          </a:p>
          <a:p>
            <a:endParaRPr lang="en-US"/>
          </a:p>
          <a:p>
            <a:endParaRPr lang="en-US"/>
          </a:p>
        </p:txBody>
      </p:sp>
      <p:sp>
        <p:nvSpPr>
          <p:cNvPr id="4" name="Slide Number Placeholder 3">
            <a:extLst>
              <a:ext uri="{FF2B5EF4-FFF2-40B4-BE49-F238E27FC236}">
                <a16:creationId xmlns:a16="http://schemas.microsoft.com/office/drawing/2014/main" id="{AFFDD270-9117-66E1-AC32-7F0CEA10186D}"/>
              </a:ext>
            </a:extLst>
          </p:cNvPr>
          <p:cNvSpPr>
            <a:spLocks noGrp="1"/>
          </p:cNvSpPr>
          <p:nvPr>
            <p:ph type="sldNum" sz="quarter" idx="12"/>
          </p:nvPr>
        </p:nvSpPr>
        <p:spPr>
          <a:xfrm>
            <a:off x="10123055" y="6459785"/>
            <a:ext cx="1089428" cy="365125"/>
          </a:xfrm>
        </p:spPr>
        <p:txBody>
          <a:bodyPr>
            <a:normAutofit/>
          </a:bodyPr>
          <a:lstStyle/>
          <a:p>
            <a:pPr>
              <a:spcAft>
                <a:spcPts val="600"/>
              </a:spcAft>
            </a:pPr>
            <a:fld id="{D3940AB3-5680-4982-8E3F-3D475921B21D}" type="slidenum">
              <a:rPr lang="en-US">
                <a:solidFill>
                  <a:schemeClr val="tx2"/>
                </a:solidFill>
              </a:rPr>
              <a:pPr>
                <a:spcAft>
                  <a:spcPts val="600"/>
                </a:spcAft>
              </a:pPr>
              <a:t>6</a:t>
            </a:fld>
            <a:endParaRPr lang="en-US">
              <a:solidFill>
                <a:schemeClr val="tx2"/>
              </a:solidFill>
            </a:endParaRPr>
          </a:p>
        </p:txBody>
      </p:sp>
    </p:spTree>
    <p:extLst>
      <p:ext uri="{BB962C8B-B14F-4D97-AF65-F5344CB8AC3E}">
        <p14:creationId xmlns:p14="http://schemas.microsoft.com/office/powerpoint/2010/main" val="883079113"/>
      </p:ext>
    </p:extLst>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7D9BC79-61D5-11EB-3771-079F7CB5ABDB}"/>
            </a:ext>
          </a:extLst>
        </p:cNvPr>
        <p:cNvGrpSpPr/>
        <p:nvPr/>
      </p:nvGrpSpPr>
      <p:grpSpPr>
        <a:xfrm>
          <a:off x="0" y="0"/>
          <a:ext cx="0" cy="0"/>
        </a:xfrm>
      </p:grpSpPr>
      <p:sp useBgFill="1">
        <p:nvSpPr>
          <p:cNvPr id="11" name="Rectangle 1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4294967295">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AA32DB1-2A29-CF2F-3A8D-AA6DC290797D}"/>
              </a:ext>
            </a:extLst>
          </p:cNvPr>
          <p:cNvSpPr>
            <a:spLocks noGrp="1"/>
          </p:cNvSpPr>
          <p:nvPr>
            <p:ph type="title"/>
          </p:nvPr>
        </p:nvSpPr>
        <p:spPr>
          <a:xfrm>
            <a:off x="492370" y="516835"/>
            <a:ext cx="3084844" cy="2103875"/>
          </a:xfrm>
        </p:spPr>
        <p:txBody>
          <a:bodyPr>
            <a:normAutofit/>
          </a:bodyPr>
          <a:lstStyle/>
          <a:p>
            <a:endParaRPr lang="en-US" sz="1700" b="1">
              <a:solidFill>
                <a:srgbClr val="FFFFFF"/>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E6F57596-BFBA-D863-F400-15EDFC7FBF36}"/>
              </a:ext>
            </a:extLst>
          </p:cNvPr>
          <p:cNvSpPr>
            <a:spLocks noGrp="1"/>
          </p:cNvSpPr>
          <p:nvPr>
            <p:ph idx="1"/>
          </p:nvPr>
        </p:nvSpPr>
        <p:spPr>
          <a:xfrm>
            <a:off x="492371" y="2653800"/>
            <a:ext cx="3084844" cy="3335519"/>
          </a:xfrm>
        </p:spPr>
        <p:txBody>
          <a:bodyPr>
            <a:normAutofit/>
          </a:bodyPr>
          <a:lstStyle/>
          <a:p>
            <a:endParaRPr lang="en-US" sz="1500">
              <a:solidFill>
                <a:srgbClr val="FFFFFF"/>
              </a:solidFill>
            </a:endParaRPr>
          </a:p>
          <a:p>
            <a:r>
              <a:rPr lang="en-US" sz="3200" b="1">
                <a:solidFill>
                  <a:srgbClr val="FFFFFF"/>
                </a:solidFill>
                <a:latin typeface="Arial Black" panose="020b0a04020102020204" pitchFamily="34" charset="0"/>
              </a:rPr>
              <a:t>TRAVEL  BAN AS OF </a:t>
            </a:r>
            <a:br>
              <a:rPr lang="en-US" sz="3200" b="1">
                <a:solidFill>
                  <a:srgbClr val="FFFFFF"/>
                </a:solidFill>
                <a:latin typeface="Arial Black" panose="020b0a04020102020204" pitchFamily="34" charset="0"/>
              </a:rPr>
            </a:br>
            <a:r>
              <a:rPr lang="en-US" sz="3200" b="1">
                <a:solidFill>
                  <a:srgbClr val="FFFFFF"/>
                </a:solidFill>
                <a:latin typeface="Arial Black" panose="020b0a04020102020204" pitchFamily="34" charset="0"/>
              </a:rPr>
              <a:t>JAN. 1, 2026 </a:t>
            </a:r>
            <a:br>
              <a:rPr lang="en-US" sz="1600" b="1">
                <a:solidFill>
                  <a:srgbClr val="FFFFFF"/>
                </a:solidFill>
                <a:latin typeface="Arial Black" panose="020b0a04020102020204" pitchFamily="34" charset="0"/>
              </a:rPr>
            </a:br>
            <a:br>
              <a:rPr lang="en-US" sz="1600" b="1">
                <a:solidFill>
                  <a:srgbClr val="FFFFFF"/>
                </a:solidFill>
                <a:latin typeface="Arial Black" panose="020b0a04020102020204" pitchFamily="34" charset="0"/>
              </a:rPr>
            </a:br>
            <a:r>
              <a:rPr lang="en-US" sz="1600">
                <a:solidFill>
                  <a:srgbClr val="FFFFFF"/>
                </a:solidFill>
                <a:cs typeface="Arial" panose="020b0604020202020204" pitchFamily="34" charset="0"/>
              </a:rPr>
              <a:t>See DOS website, </a:t>
            </a:r>
            <a:r>
              <a:rPr lang="en-US" sz="1600">
                <a:solidFill>
                  <a:srgbClr val="FFFFFF"/>
                </a:solidFill>
              </a:rPr>
              <a:t>Suspension of Visa Issuance to Foreign Nationals to Protect the Security of the United States, last updated Dec. 19, 2026</a:t>
            </a:r>
            <a:endParaRPr lang="en-US" sz="1500">
              <a:solidFill>
                <a:srgbClr val="FFFFFF"/>
              </a:solidFill>
            </a:endParaRPr>
          </a:p>
        </p:txBody>
      </p:sp>
      <p:sp>
        <p:nvSpPr>
          <p:cNvPr id="15" name="Rectangle 1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6" name="Picture 5">
            <a:extLst>
              <a:ext uri="{FF2B5EF4-FFF2-40B4-BE49-F238E27FC236}">
                <a16:creationId xmlns:a16="http://schemas.microsoft.com/office/drawing/2014/main" id="{31D44A8C-EEBA-05A3-6E05-F6714FB9902E}"/>
              </a:ext>
            </a:extLst>
          </p:cNvPr>
          <p:cNvPicPr>
            <a:picLocks noChangeAspect="1"/>
          </p:cNvPicPr>
          <p:nvPr/>
        </p:nvPicPr>
        <p:blipFill>
          <a:blip r:embed="rId3"/>
          <a:stretch>
            <a:fillRect/>
          </a:stretch>
        </p:blipFill>
        <p:spPr>
          <a:xfrm>
            <a:off x="4742017" y="1262111"/>
            <a:ext cx="6798082" cy="4333777"/>
          </a:xfrm>
          <a:prstGeom prst="rect">
            <a:avLst/>
          </a:prstGeom>
        </p:spPr>
      </p:pic>
      <p:sp>
        <p:nvSpPr>
          <p:cNvPr id="4" name="Slide Number Placeholder 3">
            <a:extLst>
              <a:ext uri="{FF2B5EF4-FFF2-40B4-BE49-F238E27FC236}">
                <a16:creationId xmlns:a16="http://schemas.microsoft.com/office/drawing/2014/main" id="{F7AAC018-D23E-316A-A682-AABCA64CE523}"/>
              </a:ext>
            </a:extLst>
          </p:cNvPr>
          <p:cNvSpPr>
            <a:spLocks noGrp="1"/>
          </p:cNvSpPr>
          <p:nvPr>
            <p:ph type="sldNum" sz="quarter" idx="12"/>
          </p:nvPr>
        </p:nvSpPr>
        <p:spPr>
          <a:xfrm>
            <a:off x="9900458" y="6459785"/>
            <a:ext cx="1312025" cy="365125"/>
          </a:xfrm>
        </p:spPr>
        <p:txBody>
          <a:bodyPr>
            <a:normAutofit/>
          </a:bodyPr>
          <a:lstStyle/>
          <a:p>
            <a:pPr>
              <a:spcAft>
                <a:spcPts val="600"/>
              </a:spcAft>
            </a:pPr>
            <a:fld id="{D3940AB3-5680-4982-8E3F-3D475921B21D}" type="slidenum">
              <a:rPr lang="en-US">
                <a:solidFill>
                  <a:schemeClr val="tx2"/>
                </a:solidFill>
              </a:rPr>
              <a:pPr>
                <a:spcAft>
                  <a:spcPts val="600"/>
                </a:spcAft>
              </a:pPr>
              <a:t>7</a:t>
            </a:fld>
            <a:endParaRPr lang="en-US">
              <a:solidFill>
                <a:schemeClr val="tx2"/>
              </a:solidFill>
            </a:endParaRPr>
          </a:p>
        </p:txBody>
      </p:sp>
    </p:spTree>
    <p:extLst>
      <p:ext uri="{BB962C8B-B14F-4D97-AF65-F5344CB8AC3E}">
        <p14:creationId xmlns:p14="http://schemas.microsoft.com/office/powerpoint/2010/main" val="1309299860"/>
      </p:ext>
    </p:extLst>
  </p:cSld>
  <p:clrMapOvr>
    <a:masterClrMapping/>
  </p:clrMapOvr>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Title 2">
            <a:extLst>
              <a:ext uri="{FF2B5EF4-FFF2-40B4-BE49-F238E27FC236}">
                <a16:creationId xmlns:a16="http://schemas.microsoft.com/office/drawing/2014/main" id="{2DEE6321-46FB-E457-1A93-98011C4E6217}"/>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TRAVEL BAN EXEMPTIONS  </a:t>
            </a:r>
            <a:br>
              <a:rPr lang="en-US" b="1">
                <a:latin typeface="Arial" panose="020b0604020202020204" pitchFamily="34" charset="0"/>
                <a:cs typeface="Arial" panose="020b0604020202020204" pitchFamily="34" charset="0"/>
              </a:rPr>
            </a:br>
            <a:r>
              <a:rPr lang="en-US" b="1">
                <a:latin typeface="Arial" panose="020b0604020202020204" pitchFamily="34" charset="0"/>
                <a:cs typeface="Arial" panose="020b0604020202020204" pitchFamily="34" charset="0"/>
              </a:rPr>
              <a:t>(1/1/26)</a:t>
            </a:r>
          </a:p>
        </p:txBody>
      </p:sp>
      <p:sp>
        <p:nvSpPr>
          <p:cNvPr id="4" name="Content Placeholder 3">
            <a:extLst>
              <a:ext uri="{FF2B5EF4-FFF2-40B4-BE49-F238E27FC236}">
                <a16:creationId xmlns:a16="http://schemas.microsoft.com/office/drawing/2014/main" id="{37313999-25B8-259C-FB64-23B402B76521}"/>
              </a:ext>
            </a:extLst>
          </p:cNvPr>
          <p:cNvSpPr>
            <a:spLocks noGrp="1"/>
          </p:cNvSpPr>
          <p:nvPr>
            <p:ph sz="half" idx="1"/>
          </p:nvPr>
        </p:nvSpPr>
        <p:spPr>
          <a:xfrm>
            <a:off x="1097277" y="1952368"/>
            <a:ext cx="7515382" cy="3916726"/>
          </a:xfrm>
        </p:spPr>
        <p:txBody>
          <a:bodyPr>
            <a:normAutofit fontScale="32500" lnSpcReduction="20000"/>
          </a:bodyPr>
          <a:lstStyle/>
          <a:p>
            <a:r>
              <a:rPr lang="en-US" sz="5500" b="1"/>
              <a:t>1. U.S. Lawful Permanent Residents</a:t>
            </a:r>
            <a:r>
              <a:rPr lang="en-US" sz="5500"/>
              <a:t>.  </a:t>
            </a:r>
            <a:r>
              <a:rPr lang="en-US" sz="4300"/>
              <a:t>Note: A holder of an immigrant visa is not a lawful permanent resident until admitted to the U.S. using their immigrant visa.</a:t>
            </a:r>
          </a:p>
          <a:p>
            <a:r>
              <a:rPr lang="en-US" sz="5500" b="1"/>
              <a:t>2. Dual Nationals </a:t>
            </a:r>
            <a:r>
              <a:rPr lang="en-US" sz="4300"/>
              <a:t>traveling to the U.S. on the passport of a country not subject to the Proclamation.</a:t>
            </a:r>
          </a:p>
          <a:p>
            <a:r>
              <a:rPr lang="en-US" sz="5500" b="1"/>
              <a:t>3. Nonimmigrants </a:t>
            </a:r>
            <a:r>
              <a:rPr lang="en-US" sz="4300"/>
              <a:t>traveling to the U.S. with a valid nonimmigrant visa in these categories: A-1, A-2, C-2, C-3, G-1, G-2, G-3, G-4, NATO-1, NATO‑2, NATO-3, NATO-4, NATO-5, or NATO-6.</a:t>
            </a:r>
          </a:p>
          <a:p>
            <a:r>
              <a:rPr lang="en-US" sz="5500" b="1"/>
              <a:t>4. Athletes or members of an athletic team</a:t>
            </a:r>
            <a:r>
              <a:rPr lang="en-US" sz="5500"/>
              <a:t>, </a:t>
            </a:r>
            <a:r>
              <a:rPr lang="en-US" sz="4300"/>
              <a:t>including coaches, persons performing a necessary support role, and “immediate relatives” (e.g. spouse, parent, minor children?)  traveling for the World Cup, Olympics, or other major sporting event as determined by the Secretary of State. (e.g., the 2026 FIFA World Cup).  </a:t>
            </a:r>
          </a:p>
          <a:p>
            <a:r>
              <a:rPr lang="en-US" sz="4300"/>
              <a:t>FIFA Priority Appointment Scheduling System (PASS) </a:t>
            </a:r>
            <a:r>
              <a:rPr lang="en-US" sz="3700"/>
              <a:t>announced by the Department of State (DOS) on November 17, 2025  </a:t>
            </a:r>
            <a:r>
              <a:rPr lang="en-US" sz="3700" u="sng"/>
              <a:t>https://www.state.gov/fifa-world-cup-26-visas</a:t>
            </a:r>
            <a:r>
              <a:rPr lang="en-US" sz="3700"/>
              <a:t>  and </a:t>
            </a:r>
            <a:r>
              <a:rPr lang="en-US" sz="3700" u="sng"/>
              <a:t>https://inside.fifa.com/organisation/media-releases/world-cup-2026-ticket-holders-prioritised-visa-appointments-united-states</a:t>
            </a:r>
            <a:r>
              <a:rPr lang="en-US" sz="3700"/>
              <a:t> .</a:t>
            </a:r>
          </a:p>
          <a:p>
            <a:pPr algn="just"/>
            <a:r>
              <a:rPr lang="en-US" sz="5500" b="1"/>
              <a:t>5. Special Immigrant Visas for U.S. Government employees.</a:t>
            </a:r>
          </a:p>
          <a:p>
            <a:pPr algn="just"/>
            <a:r>
              <a:rPr lang="en-US" sz="5500" b="1"/>
              <a:t>6. Immigrant visas for ethnic and religious minorities facing persecution in Iran. </a:t>
            </a:r>
          </a:p>
          <a:p>
            <a:endParaRPr lang="en-US"/>
          </a:p>
        </p:txBody>
      </p:sp>
      <p:sp>
        <p:nvSpPr>
          <p:cNvPr id="5" name="Content Placeholder 4">
            <a:extLst>
              <a:ext uri="{FF2B5EF4-FFF2-40B4-BE49-F238E27FC236}">
                <a16:creationId xmlns:a16="http://schemas.microsoft.com/office/drawing/2014/main" id="{A83CCE53-E8DF-0DBC-008F-6D01E79CFAB5}"/>
              </a:ext>
            </a:extLst>
          </p:cNvPr>
          <p:cNvSpPr>
            <a:spLocks noGrp="1"/>
          </p:cNvSpPr>
          <p:nvPr>
            <p:ph sz="half" idx="2"/>
          </p:nvPr>
        </p:nvSpPr>
        <p:spPr>
          <a:xfrm>
            <a:off x="8909222" y="1845735"/>
            <a:ext cx="2246457" cy="4023360"/>
          </a:xfrm>
        </p:spPr>
        <p:txBody>
          <a:bodyPr>
            <a:normAutofit fontScale="32500" lnSpcReduction="20000"/>
          </a:bodyPr>
          <a:lstStyle/>
          <a:p>
            <a:pPr algn="just"/>
            <a:endParaRPr lang="en-US" sz="3400" b="1"/>
          </a:p>
          <a:p>
            <a:pPr algn="just"/>
            <a:r>
              <a:rPr lang="en-US" sz="5500" b="1"/>
              <a:t>REMOVED  - </a:t>
            </a:r>
          </a:p>
          <a:p>
            <a:pPr>
              <a:buFont typeface="Courier New" panose="02070309020205020404" pitchFamily="49" charset="0"/>
              <a:buChar char="o"/>
            </a:pPr>
            <a:r>
              <a:rPr lang="en-US" sz="4300"/>
              <a:t>Immediate family immigrant visa holders (i.e., IR-1/CR-1, IR-2/CR-2, IR-5) with clear and convincing evidence of identity and family relationship (e.g., </a:t>
            </a:r>
            <a:r>
              <a:rPr lang="en-US" sz="4300" u="sng"/>
              <a:t>DNA</a:t>
            </a:r>
            <a:r>
              <a:rPr lang="en-US" sz="4300"/>
              <a:t>). (REMOVED UNDER DECEMBER PROCLAMATION EFFECTIVE 1/1/26)</a:t>
            </a:r>
          </a:p>
          <a:p>
            <a:pPr>
              <a:buFont typeface="Courier New" panose="02070309020205020404" pitchFamily="49" charset="0"/>
              <a:buChar char="o"/>
            </a:pPr>
            <a:r>
              <a:rPr lang="en-US" sz="4300"/>
              <a:t>Adopted children (i.e., IR-3, IR-4, IH-3, IH-4). (REMOVED UNDER DECEMBER PROCLAMATION EFFECTIVE 1/1/26)</a:t>
            </a:r>
          </a:p>
          <a:p>
            <a:pPr>
              <a:buFont typeface="Courier New" panose="02070309020205020404" pitchFamily="49" charset="0"/>
              <a:buChar char="o"/>
            </a:pPr>
            <a:r>
              <a:rPr lang="en-US" sz="4300"/>
              <a:t>Afghan Special Immigrant Visas. (REMOVED UNDER DECEMBER PROCLAMATION EFFECTIVE 1/1/26)</a:t>
            </a:r>
          </a:p>
          <a:p>
            <a:endParaRPr lang="en-US"/>
          </a:p>
          <a:p>
            <a:endParaRPr lang="en-US"/>
          </a:p>
        </p:txBody>
      </p:sp>
      <p:sp>
        <p:nvSpPr>
          <p:cNvPr id="2" name="Slide Number Placeholder 1">
            <a:extLst>
              <a:ext uri="{FF2B5EF4-FFF2-40B4-BE49-F238E27FC236}">
                <a16:creationId xmlns:a16="http://schemas.microsoft.com/office/drawing/2014/main" id="{FB16D39F-9263-4AA2-7BFF-B4F00119B5BF}"/>
              </a:ext>
            </a:extLst>
          </p:cNvPr>
          <p:cNvSpPr>
            <a:spLocks noGrp="1"/>
          </p:cNvSpPr>
          <p:nvPr>
            <p:ph type="sldNum" sz="quarter" idx="12"/>
          </p:nvPr>
        </p:nvSpPr>
        <p:spPr/>
        <p:txBody>
          <a:bodyPr/>
          <a:lstStyle/>
          <a:p>
            <a:fld id="{D3940AB3-5680-4982-8E3F-3D475921B21D}" type="slidenum">
              <a:rPr lang="en-US" smtClean="0"/>
              <a:t>8</a:t>
            </a:fld>
            <a:endParaRPr lang="en-US"/>
          </a:p>
        </p:txBody>
      </p:sp>
    </p:spTree>
    <p:extLst>
      <p:ext uri="{BB962C8B-B14F-4D97-AF65-F5344CB8AC3E}">
        <p14:creationId xmlns:p14="http://schemas.microsoft.com/office/powerpoint/2010/main" val="240691435"/>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D6030F2-BE22-45F7-EB58-3CC1D4A05AC8}"/>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TRAVEL BAN EXCEPTIONS (1/1/26</a:t>
            </a:r>
            <a:r>
              <a:rPr lang="en-US"/>
              <a:t>)</a:t>
            </a:r>
          </a:p>
        </p:txBody>
      </p:sp>
      <p:sp>
        <p:nvSpPr>
          <p:cNvPr id="3" name="Content Placeholder 2">
            <a:extLst>
              <a:ext uri="{FF2B5EF4-FFF2-40B4-BE49-F238E27FC236}">
                <a16:creationId xmlns:a16="http://schemas.microsoft.com/office/drawing/2014/main" id="{ABB04A7A-DE80-9FE8-9FCE-C5717F03B6F7}"/>
              </a:ext>
            </a:extLst>
          </p:cNvPr>
          <p:cNvSpPr>
            <a:spLocks noGrp="1"/>
          </p:cNvSpPr>
          <p:nvPr>
            <p:ph sz="half" idx="1"/>
          </p:nvPr>
        </p:nvSpPr>
        <p:spPr/>
        <p:txBody>
          <a:bodyPr>
            <a:normAutofit fontScale="92500" lnSpcReduction="10000"/>
          </a:bodyPr>
          <a:lstStyle/>
          <a:p>
            <a:pPr algn="just"/>
            <a:r>
              <a:rPr lang="en-US" b="1"/>
              <a:t>1. </a:t>
            </a:r>
            <a:r>
              <a:rPr lang="en-US"/>
              <a:t>Foreign nationals whose travel to the U.S. is </a:t>
            </a:r>
            <a:r>
              <a:rPr lang="en-US" b="1"/>
              <a:t>found by the Attorney General to advance a critical U.S. national interest involving the Department of Justice </a:t>
            </a:r>
            <a:r>
              <a:rPr lang="en-US"/>
              <a:t>(DOJ), including being present in the U.S. to participate as a witness in criminal proceedings.  The Attorney General, or her designee, shall make these determinations in coordination with the Secretaries of DHS and State.</a:t>
            </a:r>
          </a:p>
          <a:p>
            <a:pPr algn="just"/>
            <a:r>
              <a:rPr lang="en-US"/>
              <a:t>2. Foreign nationals whose travel to the U.S. is </a:t>
            </a:r>
            <a:r>
              <a:rPr lang="en-US" b="1"/>
              <a:t>determined on a case-by-case basis by the Secretary of State to serve the national interest of the U.S. </a:t>
            </a:r>
            <a:r>
              <a:rPr lang="en-US"/>
              <a:t>The Secretary of State, or his designee, shall make these determinations in coordination with the Secretary of DHS or her designee</a:t>
            </a:r>
          </a:p>
        </p:txBody>
      </p:sp>
      <p:sp>
        <p:nvSpPr>
          <p:cNvPr id="4" name="Content Placeholder 3">
            <a:extLst>
              <a:ext uri="{FF2B5EF4-FFF2-40B4-BE49-F238E27FC236}">
                <a16:creationId xmlns:a16="http://schemas.microsoft.com/office/drawing/2014/main" id="{4A9BA69A-FBB0-870C-A5AE-0D746478EFF6}"/>
              </a:ext>
            </a:extLst>
          </p:cNvPr>
          <p:cNvSpPr>
            <a:spLocks noGrp="1"/>
          </p:cNvSpPr>
          <p:nvPr>
            <p:ph sz="half" idx="2"/>
          </p:nvPr>
        </p:nvSpPr>
        <p:spPr/>
        <p:txBody>
          <a:bodyPr>
            <a:normAutofit fontScale="92500" lnSpcReduction="10000"/>
          </a:bodyPr>
          <a:lstStyle/>
          <a:p>
            <a:pPr algn="just"/>
            <a:r>
              <a:rPr lang="en-US"/>
              <a:t>3.	Foreign nationals whose travel to the U.S. is </a:t>
            </a:r>
            <a:r>
              <a:rPr lang="en-US" b="1"/>
              <a:t>determined on a case-by-case basis by the Secretary of Homeland Security to serve the national interest of the U.S. </a:t>
            </a:r>
            <a:r>
              <a:rPr lang="en-US"/>
              <a:t>The Secretary of Homeland Security, or her designee, shall make these determinations in coordination with the Secretary of State or his designee.</a:t>
            </a:r>
          </a:p>
          <a:p>
            <a:endParaRPr lang="en-US"/>
          </a:p>
        </p:txBody>
      </p:sp>
      <p:sp>
        <p:nvSpPr>
          <p:cNvPr id="5" name="Slide Number Placeholder 4">
            <a:extLst>
              <a:ext uri="{FF2B5EF4-FFF2-40B4-BE49-F238E27FC236}">
                <a16:creationId xmlns:a16="http://schemas.microsoft.com/office/drawing/2014/main" id="{224645F8-8D53-ADE7-E113-94E2F3BBF1A2}"/>
              </a:ext>
            </a:extLst>
          </p:cNvPr>
          <p:cNvSpPr>
            <a:spLocks noGrp="1"/>
          </p:cNvSpPr>
          <p:nvPr>
            <p:ph type="sldNum" sz="quarter" idx="12"/>
          </p:nvPr>
        </p:nvSpPr>
        <p:spPr/>
        <p:txBody>
          <a:bodyPr/>
          <a:lstStyle/>
          <a:p>
            <a:fld id="{D3940AB3-5680-4982-8E3F-3D475921B21D}" type="slidenum">
              <a:rPr lang="en-US" smtClean="0"/>
              <a:t>9</a:t>
            </a:fld>
            <a:endParaRPr lang="en-US"/>
          </a:p>
        </p:txBody>
      </p:sp>
    </p:spTree>
    <p:extLst>
      <p:ext uri="{BB962C8B-B14F-4D97-AF65-F5344CB8AC3E}">
        <p14:creationId xmlns:p14="http://schemas.microsoft.com/office/powerpoint/2010/main" val="212349915"/>
      </p:ext>
    </p:extLst>
  </p:cSld>
  <p:clrMapOvr>
    <a:masterClrMapping/>
  </p:clrMapOvr>
  <p:transition/>
  <p:timing/>
</p:sld>
</file>

<file path=ppt/tags/tag1.xml><?xml version="1.0" encoding="utf-8"?>
<p:tagLst xmlns:p="http://schemas.openxmlformats.org/presentationml/2006/main">
  <p:tag name="AS_NET" val="4.0.30319.42000"/>
  <p:tag name="AS_OS" val="Microsoft Windows NT 10.0.26100.0"/>
  <p:tag name="AS_RELEASE_DATE" val="2021.03.14"/>
  <p:tag name="AS_TITLE" val="Aspose.Slides for .NET 4.0 Client Profile"/>
  <p:tag name="AS_VERSION" val="21.3"/>
</p:tagLst>
</file>

<file path=ppt/theme/theme1.xml><?xml version="1.0" encoding="utf-8"?>
<a:theme xmlns:r="http://schemas.openxmlformats.org/officeDocument/2006/relationships" xmlns:a="http://schemas.openxmlformats.org/drawingml/2006/main" name="Dickinson Wright PowerPoint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Dickinson Wright PowerPoint Template" id="{5DA9B819-8271-4993-B05B-2EB436732109}" vid="{A2337FD4-9F2D-4625-A0BC-9DDEEF416146}"/>
    </a:ext>
  </a:extLst>
</a:theme>
</file>

<file path=ppt/theme/theme2.xml><?xml version="1.0" encoding="utf-8"?>
<a:theme xmlns:r="http://schemas.openxmlformats.org/officeDocument/2006/relationships"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2E142A2C-CD16-42D6-873A-C26D2A0506FA}" vid="{1BDDFF52-6CD6-40A5-AB3C-68EB2F1E4D0A}"/>
    </a:ext>
  </a:extLst>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F040CE4-311E-45F4-98B7-B7EAB6DCB77D}">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550987BE-82C4-4521-AC04-5E2169C88B3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8A5DD81-5F7D-4452-8F47-D95A296C925D}">
  <ds:schemaRefs>
    <ds:schemaRef ds:uri="http://schemas.microsoft.com/sharepoint/v3/contenttype/forms"/>
  </ds:schemaRefs>
</ds:datastoreItem>
</file>

<file path=docProps/app.xml><?xml version="1.0" encoding="utf-8"?>
<Properties xmlns:vt="http://schemas.openxmlformats.org/officeDocument/2006/docPropsVTypes" xmlns="http://schemas.openxmlformats.org/officeDocument/2006/extended-properties">
  <Template>Dickinson Wright PowerPoint Template</Template>
  <Company/>
  <PresentationFormat>Widescreen</PresentationFormat>
  <Paragraphs>0</Paragraphs>
  <Slides>0</Slides>
  <Notes>0</Notes>
  <TotalTime>0</TotalTime>
  <HiddenSlides>0</HiddenSlides>
  <MMClips>0</MMClips>
  <ScaleCrop>0</ScaleCrop>
  <LinksUpToDate>0</LinksUpToDate>
  <SharedDoc>0</SharedDoc>
  <HyperlinksChanged>0</HyperlinksChanged>
  <Application>Aspose.Slides for .NET</Application>
  <AppVersion>21.0300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created xsi:type="dcterms:W3CDTF">1601-01-01T00:00:00Z</dcterms:created>
  <dcterms:modified xsi:type="dcterms:W3CDTF">1601-01-01T00:00:00Z</dcterms:modified>
</cp:coreProperties>
</file>

<file path=docProps/custom.xml><?xml version="1.0" encoding="utf-8"?>
<Properties xmlns:vt="http://schemas.openxmlformats.org/officeDocument/2006/docPropsVTypes" xmlns="http://schemas.openxmlformats.org/officeDocument/2006/custom-properties"/>
</file>