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2.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 id="2147483671" r:id="rId2"/>
    <p:sldMasterId id="2147483681" r:id="rId3"/>
  </p:sldMasterIdLst>
  <p:notesMasterIdLst>
    <p:notesMasterId r:id="rId49"/>
  </p:notesMasterIdLst>
  <p:sldIdLst>
    <p:sldId id="256" r:id="rId4"/>
    <p:sldId id="413" r:id="rId5"/>
    <p:sldId id="263" r:id="rId6"/>
    <p:sldId id="264" r:id="rId7"/>
    <p:sldId id="414" r:id="rId8"/>
    <p:sldId id="397" r:id="rId9"/>
    <p:sldId id="421" r:id="rId10"/>
    <p:sldId id="422" r:id="rId11"/>
    <p:sldId id="423" r:id="rId12"/>
    <p:sldId id="424" r:id="rId13"/>
    <p:sldId id="425" r:id="rId14"/>
    <p:sldId id="445" r:id="rId15"/>
    <p:sldId id="272" r:id="rId16"/>
    <p:sldId id="258" r:id="rId17"/>
    <p:sldId id="404" r:id="rId18"/>
    <p:sldId id="417" r:id="rId19"/>
    <p:sldId id="405" r:id="rId20"/>
    <p:sldId id="415" r:id="rId21"/>
    <p:sldId id="403" r:id="rId22"/>
    <p:sldId id="418" r:id="rId23"/>
    <p:sldId id="430" r:id="rId24"/>
    <p:sldId id="428" r:id="rId25"/>
    <p:sldId id="427" r:id="rId26"/>
    <p:sldId id="431" r:id="rId27"/>
    <p:sldId id="432" r:id="rId28"/>
    <p:sldId id="433" r:id="rId29"/>
    <p:sldId id="434" r:id="rId30"/>
    <p:sldId id="435" r:id="rId31"/>
    <p:sldId id="436" r:id="rId32"/>
    <p:sldId id="446" r:id="rId33"/>
    <p:sldId id="437" r:id="rId34"/>
    <p:sldId id="438" r:id="rId35"/>
    <p:sldId id="439" r:id="rId36"/>
    <p:sldId id="440" r:id="rId37"/>
    <p:sldId id="265" r:id="rId38"/>
    <p:sldId id="266" r:id="rId39"/>
    <p:sldId id="419" r:id="rId40"/>
    <p:sldId id="392" r:id="rId41"/>
    <p:sldId id="268" r:id="rId42"/>
    <p:sldId id="441" r:id="rId43"/>
    <p:sldId id="270" r:id="rId44"/>
    <p:sldId id="442" r:id="rId45"/>
    <p:sldId id="443" r:id="rId46"/>
    <p:sldId id="444" r:id="rId47"/>
    <p:sldId id="390" r:id="rId48"/>
  </p:sldIdLst>
  <p:sldSz cx="9144000" cy="5143500" type="screen16x9"/>
  <p:notesSz cx="6858000" cy="9144000"/>
  <p:embeddedFontLst>
    <p:embeddedFont>
      <p:font typeface="Franklin Gothic Medium" panose="020B0603020102020204" pitchFamily="34" charset="0"/>
      <p:regular r:id="rId50"/>
      <p:italic r:id="rId51"/>
    </p:embeddedFont>
    <p:embeddedFont>
      <p:font typeface="Libre Franklin" pitchFamily="2" charset="77"/>
      <p:regular r:id="rId52"/>
      <p:bold r:id="rId53"/>
      <p:italic r:id="rId54"/>
      <p:boldItalic r:id="rId55"/>
    </p:embeddedFont>
    <p:embeddedFont>
      <p:font typeface="Nunito" pitchFamily="2" charset="77"/>
      <p:regular r:id="rId56"/>
      <p:bold r:id="rId57"/>
      <p:italic r:id="rId58"/>
      <p:boldItalic r:id="rId59"/>
    </p:embeddedFont>
    <p:embeddedFont>
      <p:font typeface="Roboto" panose="02000000000000000000" pitchFamily="2" charset="0"/>
      <p:regular r:id="rId60"/>
      <p:bold r:id="rId61"/>
      <p:italic r:id="rId62"/>
      <p:boldItalic r:id="rId63"/>
    </p:embeddedFont>
  </p:embeddedFontLst>
  <p:custDataLst>
    <p:tags r:id="rId6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61" roundtripDataSignature="AMtx7miWnQjdxbJdFluQNSFj1GfCgxW56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39CA6E-8EDA-4687-868B-49491F81D6CC}">
  <a:tblStyle styleId="{7D39CA6E-8EDA-4687-868B-49491F81D6CC}"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083"/>
    <p:restoredTop sz="65198"/>
  </p:normalViewPr>
  <p:slideViewPr>
    <p:cSldViewPr snapToGrid="0">
      <p:cViewPr varScale="1">
        <p:scale>
          <a:sx n="81" d="100"/>
          <a:sy n="81" d="100"/>
        </p:scale>
        <p:origin x="1952" y="4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4.fntdata"/><Relationship Id="rId7" Type="http://schemas.openxmlformats.org/officeDocument/2006/relationships/slide" Target="slides/slide4.xml"/><Relationship Id="rId16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2.xml"/><Relationship Id="rId61" Type="http://schemas.openxmlformats.org/officeDocument/2006/relationships/font" Target="fonts/font12.fntdata"/><Relationship Id="rId165"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7.fntdata"/><Relationship Id="rId64"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font" Target="fonts/font2.fntdata"/><Relationship Id="rId16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5.fntdata"/><Relationship Id="rId62" Type="http://schemas.openxmlformats.org/officeDocument/2006/relationships/font" Target="fonts/font13.fntdata"/><Relationship Id="rId16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3.fntdata"/><Relationship Id="rId60" Type="http://schemas.openxmlformats.org/officeDocument/2006/relationships/font" Target="fonts/font11.fntdata"/><Relationship Id="rId16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1.fntdata"/><Relationship Id="rId55" Type="http://schemas.openxmlformats.org/officeDocument/2006/relationships/font" Target="fonts/font6.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EE4697-71F1-4BE7-8970-263994F4B241}"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96A9700C-E6AF-44E7-B1DA-BBF68F978F22}">
      <dgm:prSet/>
      <dgm:spPr/>
      <dgm:t>
        <a:bodyPr/>
        <a:lstStyle/>
        <a:p>
          <a:r>
            <a:rPr lang="en-US"/>
            <a:t>1926 Slavery Convention/1953 Protocol — Article 1(1): debt bondage as a condition of ownership</a:t>
          </a:r>
        </a:p>
      </dgm:t>
    </dgm:pt>
    <dgm:pt modelId="{B7F67E33-0C97-4F69-9DD2-3E26B1959AA5}" type="parTrans" cxnId="{E342E8A1-BA67-4C5B-BD76-FA5A8F57A2ED}">
      <dgm:prSet/>
      <dgm:spPr/>
      <dgm:t>
        <a:bodyPr/>
        <a:lstStyle/>
        <a:p>
          <a:endParaRPr lang="en-US"/>
        </a:p>
      </dgm:t>
    </dgm:pt>
    <dgm:pt modelId="{DDE199D5-159C-4DE2-B6D3-6C50BAB5E7CC}" type="sibTrans" cxnId="{E342E8A1-BA67-4C5B-BD76-FA5A8F57A2ED}">
      <dgm:prSet/>
      <dgm:spPr/>
      <dgm:t>
        <a:bodyPr/>
        <a:lstStyle/>
        <a:p>
          <a:endParaRPr lang="en-US"/>
        </a:p>
      </dgm:t>
    </dgm:pt>
    <dgm:pt modelId="{81CA46C5-0BBB-4FC8-B3D6-C2A01EF68489}">
      <dgm:prSet/>
      <dgm:spPr/>
      <dgm:t>
        <a:bodyPr/>
        <a:lstStyle/>
        <a:p>
          <a:r>
            <a:rPr lang="en-US"/>
            <a:t>1956 Supplementary Slavery Convention — directly addresses debt bondage as a slavery-like practice </a:t>
          </a:r>
        </a:p>
      </dgm:t>
    </dgm:pt>
    <dgm:pt modelId="{5D35F8A3-ADB4-4B19-B067-6C9108BF72CE}" type="parTrans" cxnId="{7EB0D02A-06E3-4E1C-9CD0-9912B0FE12FF}">
      <dgm:prSet/>
      <dgm:spPr/>
      <dgm:t>
        <a:bodyPr/>
        <a:lstStyle/>
        <a:p>
          <a:endParaRPr lang="en-US"/>
        </a:p>
      </dgm:t>
    </dgm:pt>
    <dgm:pt modelId="{46387F2F-C661-45CE-BC1E-D6FABF8E5B3C}" type="sibTrans" cxnId="{7EB0D02A-06E3-4E1C-9CD0-9912B0FE12FF}">
      <dgm:prSet/>
      <dgm:spPr/>
      <dgm:t>
        <a:bodyPr/>
        <a:lstStyle/>
        <a:p>
          <a:endParaRPr lang="en-US"/>
        </a:p>
      </dgm:t>
    </dgm:pt>
    <dgm:pt modelId="{8331C3DF-9D09-453E-BFD5-8D1CC3B6D7C6}">
      <dgm:prSet/>
      <dgm:spPr/>
      <dgm:t>
        <a:bodyPr/>
        <a:lstStyle/>
        <a:p>
          <a:r>
            <a:rPr lang="en-US"/>
            <a:t>ILO Convention No. 105 — Article 1(b) and (c): economic coercion and labor discipline</a:t>
          </a:r>
        </a:p>
      </dgm:t>
    </dgm:pt>
    <dgm:pt modelId="{61B93D75-E64A-40D1-B5FA-F0D1DF465A36}" type="parTrans" cxnId="{7A008B78-8645-4CC2-B1E1-475A7A445DC6}">
      <dgm:prSet/>
      <dgm:spPr/>
      <dgm:t>
        <a:bodyPr/>
        <a:lstStyle/>
        <a:p>
          <a:endParaRPr lang="en-US"/>
        </a:p>
      </dgm:t>
    </dgm:pt>
    <dgm:pt modelId="{E1AB15FF-460D-4E58-BEB1-5CB98537F98F}" type="sibTrans" cxnId="{7A008B78-8645-4CC2-B1E1-475A7A445DC6}">
      <dgm:prSet/>
      <dgm:spPr/>
      <dgm:t>
        <a:bodyPr/>
        <a:lstStyle/>
        <a:p>
          <a:endParaRPr lang="en-US"/>
        </a:p>
      </dgm:t>
    </dgm:pt>
    <dgm:pt modelId="{5F46DF4D-283B-4129-B821-22805914CFBB}">
      <dgm:prSet/>
      <dgm:spPr/>
      <dgm:t>
        <a:bodyPr/>
        <a:lstStyle/>
        <a:p>
          <a:r>
            <a:rPr lang="en-US" dirty="0"/>
            <a:t>ILO Convention No. 182 — Article 3(a): debt bondage of workers under 18</a:t>
          </a:r>
        </a:p>
      </dgm:t>
    </dgm:pt>
    <dgm:pt modelId="{F73CAC47-9127-40E7-9E5D-DDF5AB0A9030}" type="parTrans" cxnId="{9C128E7C-DFEB-475D-AD03-4CC0BBAF2E31}">
      <dgm:prSet/>
      <dgm:spPr/>
      <dgm:t>
        <a:bodyPr/>
        <a:lstStyle/>
        <a:p>
          <a:endParaRPr lang="en-US"/>
        </a:p>
      </dgm:t>
    </dgm:pt>
    <dgm:pt modelId="{E589AB30-2DB0-4994-978A-CA66DE47CF9D}" type="sibTrans" cxnId="{9C128E7C-DFEB-475D-AD03-4CC0BBAF2E31}">
      <dgm:prSet/>
      <dgm:spPr/>
      <dgm:t>
        <a:bodyPr/>
        <a:lstStyle/>
        <a:p>
          <a:endParaRPr lang="en-US"/>
        </a:p>
      </dgm:t>
    </dgm:pt>
    <dgm:pt modelId="{F1CD9C86-3AA6-4052-8C52-D6264331A538}">
      <dgm:prSet/>
      <dgm:spPr/>
      <dgm:t>
        <a:bodyPr/>
        <a:lstStyle/>
        <a:p>
          <a:r>
            <a:rPr lang="en-US"/>
            <a:t>ICERD — Article 5(e)(i): discriminatory labor recruitment practices</a:t>
          </a:r>
        </a:p>
      </dgm:t>
    </dgm:pt>
    <dgm:pt modelId="{DBB1E91E-DA6B-469F-A425-2AE9E72A4CE6}" type="parTrans" cxnId="{F2ABB407-69D9-4752-ABAD-64B3DD448C7D}">
      <dgm:prSet/>
      <dgm:spPr/>
      <dgm:t>
        <a:bodyPr/>
        <a:lstStyle/>
        <a:p>
          <a:endParaRPr lang="en-US"/>
        </a:p>
      </dgm:t>
    </dgm:pt>
    <dgm:pt modelId="{41455C64-5D2C-477F-990E-43F052A5CC11}" type="sibTrans" cxnId="{F2ABB407-69D9-4752-ABAD-64B3DD448C7D}">
      <dgm:prSet/>
      <dgm:spPr/>
      <dgm:t>
        <a:bodyPr/>
        <a:lstStyle/>
        <a:p>
          <a:endParaRPr lang="en-US"/>
        </a:p>
      </dgm:t>
    </dgm:pt>
    <dgm:pt modelId="{BB480EC4-A657-4F73-8693-6547F0B09D73}">
      <dgm:prSet/>
      <dgm:spPr/>
      <dgm:t>
        <a:bodyPr/>
        <a:lstStyle/>
        <a:p>
          <a:r>
            <a:rPr lang="en-US"/>
            <a:t>ICCPR — Article 8: prohibition on debt bondage and servitude</a:t>
          </a:r>
        </a:p>
      </dgm:t>
    </dgm:pt>
    <dgm:pt modelId="{1F37BE7E-8FDA-4D8B-AFB1-167D7D3007D7}" type="parTrans" cxnId="{72CBB22A-0E51-4FBA-818D-3F734706293B}">
      <dgm:prSet/>
      <dgm:spPr/>
      <dgm:t>
        <a:bodyPr/>
        <a:lstStyle/>
        <a:p>
          <a:endParaRPr lang="en-US"/>
        </a:p>
      </dgm:t>
    </dgm:pt>
    <dgm:pt modelId="{5B0D04F0-61C2-4052-8E70-1CDB942E5596}" type="sibTrans" cxnId="{72CBB22A-0E51-4FBA-818D-3F734706293B}">
      <dgm:prSet/>
      <dgm:spPr/>
      <dgm:t>
        <a:bodyPr/>
        <a:lstStyle/>
        <a:p>
          <a:endParaRPr lang="en-US"/>
        </a:p>
      </dgm:t>
    </dgm:pt>
    <dgm:pt modelId="{B1F8DA3C-EA8A-FD48-BC73-52B7037E892F}" type="pres">
      <dgm:prSet presAssocID="{62EE4697-71F1-4BE7-8970-263994F4B241}" presName="diagram" presStyleCnt="0">
        <dgm:presLayoutVars>
          <dgm:dir/>
          <dgm:resizeHandles val="exact"/>
        </dgm:presLayoutVars>
      </dgm:prSet>
      <dgm:spPr/>
    </dgm:pt>
    <dgm:pt modelId="{B8C1FAF9-1C58-FD49-A925-77CDB3832E46}" type="pres">
      <dgm:prSet presAssocID="{96A9700C-E6AF-44E7-B1DA-BBF68F978F22}" presName="node" presStyleLbl="node1" presStyleIdx="0" presStyleCnt="6">
        <dgm:presLayoutVars>
          <dgm:bulletEnabled val="1"/>
        </dgm:presLayoutVars>
      </dgm:prSet>
      <dgm:spPr/>
    </dgm:pt>
    <dgm:pt modelId="{54077F5D-AE53-1543-96BB-9440BB1A7966}" type="pres">
      <dgm:prSet presAssocID="{DDE199D5-159C-4DE2-B6D3-6C50BAB5E7CC}" presName="sibTrans" presStyleCnt="0"/>
      <dgm:spPr/>
    </dgm:pt>
    <dgm:pt modelId="{267597AC-1E46-CD40-A6A7-407A0C35B98B}" type="pres">
      <dgm:prSet presAssocID="{81CA46C5-0BBB-4FC8-B3D6-C2A01EF68489}" presName="node" presStyleLbl="node1" presStyleIdx="1" presStyleCnt="6">
        <dgm:presLayoutVars>
          <dgm:bulletEnabled val="1"/>
        </dgm:presLayoutVars>
      </dgm:prSet>
      <dgm:spPr/>
    </dgm:pt>
    <dgm:pt modelId="{E6BDBD0D-6EB0-1142-9952-4C6A4ACB289E}" type="pres">
      <dgm:prSet presAssocID="{46387F2F-C661-45CE-BC1E-D6FABF8E5B3C}" presName="sibTrans" presStyleCnt="0"/>
      <dgm:spPr/>
    </dgm:pt>
    <dgm:pt modelId="{CB787FBB-C206-5C4F-94E0-FC408F7A8AAA}" type="pres">
      <dgm:prSet presAssocID="{8331C3DF-9D09-453E-BFD5-8D1CC3B6D7C6}" presName="node" presStyleLbl="node1" presStyleIdx="2" presStyleCnt="6">
        <dgm:presLayoutVars>
          <dgm:bulletEnabled val="1"/>
        </dgm:presLayoutVars>
      </dgm:prSet>
      <dgm:spPr/>
    </dgm:pt>
    <dgm:pt modelId="{C87D2C68-2711-1145-BAD1-203D397DD6EB}" type="pres">
      <dgm:prSet presAssocID="{E1AB15FF-460D-4E58-BEB1-5CB98537F98F}" presName="sibTrans" presStyleCnt="0"/>
      <dgm:spPr/>
    </dgm:pt>
    <dgm:pt modelId="{480DA461-460D-E646-9811-033F91B30289}" type="pres">
      <dgm:prSet presAssocID="{5F46DF4D-283B-4129-B821-22805914CFBB}" presName="node" presStyleLbl="node1" presStyleIdx="3" presStyleCnt="6">
        <dgm:presLayoutVars>
          <dgm:bulletEnabled val="1"/>
        </dgm:presLayoutVars>
      </dgm:prSet>
      <dgm:spPr/>
    </dgm:pt>
    <dgm:pt modelId="{7497A786-F269-9C41-B8F5-BA2F2D127B79}" type="pres">
      <dgm:prSet presAssocID="{E589AB30-2DB0-4994-978A-CA66DE47CF9D}" presName="sibTrans" presStyleCnt="0"/>
      <dgm:spPr/>
    </dgm:pt>
    <dgm:pt modelId="{2BA7B3E5-9058-BF42-854B-73C19F345C54}" type="pres">
      <dgm:prSet presAssocID="{F1CD9C86-3AA6-4052-8C52-D6264331A538}" presName="node" presStyleLbl="node1" presStyleIdx="4" presStyleCnt="6">
        <dgm:presLayoutVars>
          <dgm:bulletEnabled val="1"/>
        </dgm:presLayoutVars>
      </dgm:prSet>
      <dgm:spPr/>
    </dgm:pt>
    <dgm:pt modelId="{CB126BC1-190C-5349-BCE7-6FD46D62CBF8}" type="pres">
      <dgm:prSet presAssocID="{41455C64-5D2C-477F-990E-43F052A5CC11}" presName="sibTrans" presStyleCnt="0"/>
      <dgm:spPr/>
    </dgm:pt>
    <dgm:pt modelId="{4397824A-1DEF-E04D-A02E-20DADAF2028A}" type="pres">
      <dgm:prSet presAssocID="{BB480EC4-A657-4F73-8693-6547F0B09D73}" presName="node" presStyleLbl="node1" presStyleIdx="5" presStyleCnt="6">
        <dgm:presLayoutVars>
          <dgm:bulletEnabled val="1"/>
        </dgm:presLayoutVars>
      </dgm:prSet>
      <dgm:spPr/>
    </dgm:pt>
  </dgm:ptLst>
  <dgm:cxnLst>
    <dgm:cxn modelId="{F2ABB407-69D9-4752-ABAD-64B3DD448C7D}" srcId="{62EE4697-71F1-4BE7-8970-263994F4B241}" destId="{F1CD9C86-3AA6-4052-8C52-D6264331A538}" srcOrd="4" destOrd="0" parTransId="{DBB1E91E-DA6B-469F-A425-2AE9E72A4CE6}" sibTransId="{41455C64-5D2C-477F-990E-43F052A5CC11}"/>
    <dgm:cxn modelId="{364D7C1B-C3BD-6B46-A889-B3F7331B1723}" type="presOf" srcId="{8331C3DF-9D09-453E-BFD5-8D1CC3B6D7C6}" destId="{CB787FBB-C206-5C4F-94E0-FC408F7A8AAA}" srcOrd="0" destOrd="0" presId="urn:microsoft.com/office/officeart/2005/8/layout/default"/>
    <dgm:cxn modelId="{584ED924-CB85-9C40-BF94-E129FC2AB288}" type="presOf" srcId="{81CA46C5-0BBB-4FC8-B3D6-C2A01EF68489}" destId="{267597AC-1E46-CD40-A6A7-407A0C35B98B}" srcOrd="0" destOrd="0" presId="urn:microsoft.com/office/officeart/2005/8/layout/default"/>
    <dgm:cxn modelId="{72CBB22A-0E51-4FBA-818D-3F734706293B}" srcId="{62EE4697-71F1-4BE7-8970-263994F4B241}" destId="{BB480EC4-A657-4F73-8693-6547F0B09D73}" srcOrd="5" destOrd="0" parTransId="{1F37BE7E-8FDA-4D8B-AFB1-167D7D3007D7}" sibTransId="{5B0D04F0-61C2-4052-8E70-1CDB942E5596}"/>
    <dgm:cxn modelId="{7EB0D02A-06E3-4E1C-9CD0-9912B0FE12FF}" srcId="{62EE4697-71F1-4BE7-8970-263994F4B241}" destId="{81CA46C5-0BBB-4FC8-B3D6-C2A01EF68489}" srcOrd="1" destOrd="0" parTransId="{5D35F8A3-ADB4-4B19-B067-6C9108BF72CE}" sibTransId="{46387F2F-C661-45CE-BC1E-D6FABF8E5B3C}"/>
    <dgm:cxn modelId="{425B4B67-9AA3-5849-BA2F-E4B19DD96AEF}" type="presOf" srcId="{96A9700C-E6AF-44E7-B1DA-BBF68F978F22}" destId="{B8C1FAF9-1C58-FD49-A925-77CDB3832E46}" srcOrd="0" destOrd="0" presId="urn:microsoft.com/office/officeart/2005/8/layout/default"/>
    <dgm:cxn modelId="{7A008B78-8645-4CC2-B1E1-475A7A445DC6}" srcId="{62EE4697-71F1-4BE7-8970-263994F4B241}" destId="{8331C3DF-9D09-453E-BFD5-8D1CC3B6D7C6}" srcOrd="2" destOrd="0" parTransId="{61B93D75-E64A-40D1-B5FA-F0D1DF465A36}" sibTransId="{E1AB15FF-460D-4E58-BEB1-5CB98537F98F}"/>
    <dgm:cxn modelId="{9C128E7C-DFEB-475D-AD03-4CC0BBAF2E31}" srcId="{62EE4697-71F1-4BE7-8970-263994F4B241}" destId="{5F46DF4D-283B-4129-B821-22805914CFBB}" srcOrd="3" destOrd="0" parTransId="{F73CAC47-9127-40E7-9E5D-DDF5AB0A9030}" sibTransId="{E589AB30-2DB0-4994-978A-CA66DE47CF9D}"/>
    <dgm:cxn modelId="{A6D4468C-8EDA-684C-9288-14C5ACC7C496}" type="presOf" srcId="{F1CD9C86-3AA6-4052-8C52-D6264331A538}" destId="{2BA7B3E5-9058-BF42-854B-73C19F345C54}" srcOrd="0" destOrd="0" presId="urn:microsoft.com/office/officeart/2005/8/layout/default"/>
    <dgm:cxn modelId="{FB69849C-AF98-BC4B-A437-A60BEE5A40E8}" type="presOf" srcId="{BB480EC4-A657-4F73-8693-6547F0B09D73}" destId="{4397824A-1DEF-E04D-A02E-20DADAF2028A}" srcOrd="0" destOrd="0" presId="urn:microsoft.com/office/officeart/2005/8/layout/default"/>
    <dgm:cxn modelId="{E342E8A1-BA67-4C5B-BD76-FA5A8F57A2ED}" srcId="{62EE4697-71F1-4BE7-8970-263994F4B241}" destId="{96A9700C-E6AF-44E7-B1DA-BBF68F978F22}" srcOrd="0" destOrd="0" parTransId="{B7F67E33-0C97-4F69-9DD2-3E26B1959AA5}" sibTransId="{DDE199D5-159C-4DE2-B6D3-6C50BAB5E7CC}"/>
    <dgm:cxn modelId="{DDE0A3A9-138F-8B4B-B8AE-EAEF345DF5F0}" type="presOf" srcId="{5F46DF4D-283B-4129-B821-22805914CFBB}" destId="{480DA461-460D-E646-9811-033F91B30289}" srcOrd="0" destOrd="0" presId="urn:microsoft.com/office/officeart/2005/8/layout/default"/>
    <dgm:cxn modelId="{6799D3C0-0ED5-124F-9412-C8F56E595F15}" type="presOf" srcId="{62EE4697-71F1-4BE7-8970-263994F4B241}" destId="{B1F8DA3C-EA8A-FD48-BC73-52B7037E892F}" srcOrd="0" destOrd="0" presId="urn:microsoft.com/office/officeart/2005/8/layout/default"/>
    <dgm:cxn modelId="{7774D8E4-CB0B-8F49-AC4B-684D54FC5F20}" type="presParOf" srcId="{B1F8DA3C-EA8A-FD48-BC73-52B7037E892F}" destId="{B8C1FAF9-1C58-FD49-A925-77CDB3832E46}" srcOrd="0" destOrd="0" presId="urn:microsoft.com/office/officeart/2005/8/layout/default"/>
    <dgm:cxn modelId="{759DF14E-AA73-2E43-946F-0C64A4144E39}" type="presParOf" srcId="{B1F8DA3C-EA8A-FD48-BC73-52B7037E892F}" destId="{54077F5D-AE53-1543-96BB-9440BB1A7966}" srcOrd="1" destOrd="0" presId="urn:microsoft.com/office/officeart/2005/8/layout/default"/>
    <dgm:cxn modelId="{2582B76F-5C80-6746-9E83-6D12CBF75E85}" type="presParOf" srcId="{B1F8DA3C-EA8A-FD48-BC73-52B7037E892F}" destId="{267597AC-1E46-CD40-A6A7-407A0C35B98B}" srcOrd="2" destOrd="0" presId="urn:microsoft.com/office/officeart/2005/8/layout/default"/>
    <dgm:cxn modelId="{DDED69BB-34FC-114F-A70F-D023217D079F}" type="presParOf" srcId="{B1F8DA3C-EA8A-FD48-BC73-52B7037E892F}" destId="{E6BDBD0D-6EB0-1142-9952-4C6A4ACB289E}" srcOrd="3" destOrd="0" presId="urn:microsoft.com/office/officeart/2005/8/layout/default"/>
    <dgm:cxn modelId="{4A3B3587-83D1-BF44-AC0F-676CEA8B6778}" type="presParOf" srcId="{B1F8DA3C-EA8A-FD48-BC73-52B7037E892F}" destId="{CB787FBB-C206-5C4F-94E0-FC408F7A8AAA}" srcOrd="4" destOrd="0" presId="urn:microsoft.com/office/officeart/2005/8/layout/default"/>
    <dgm:cxn modelId="{20430E8E-D762-C644-9E3A-E87C1EC13879}" type="presParOf" srcId="{B1F8DA3C-EA8A-FD48-BC73-52B7037E892F}" destId="{C87D2C68-2711-1145-BAD1-203D397DD6EB}" srcOrd="5" destOrd="0" presId="urn:microsoft.com/office/officeart/2005/8/layout/default"/>
    <dgm:cxn modelId="{143EB71E-D753-3B4F-9019-AF38C35E6216}" type="presParOf" srcId="{B1F8DA3C-EA8A-FD48-BC73-52B7037E892F}" destId="{480DA461-460D-E646-9811-033F91B30289}" srcOrd="6" destOrd="0" presId="urn:microsoft.com/office/officeart/2005/8/layout/default"/>
    <dgm:cxn modelId="{BA3E3F50-A12F-8844-98A9-2357043227A6}" type="presParOf" srcId="{B1F8DA3C-EA8A-FD48-BC73-52B7037E892F}" destId="{7497A786-F269-9C41-B8F5-BA2F2D127B79}" srcOrd="7" destOrd="0" presId="urn:microsoft.com/office/officeart/2005/8/layout/default"/>
    <dgm:cxn modelId="{F2136F6C-0123-7747-AC84-24C7F0A09415}" type="presParOf" srcId="{B1F8DA3C-EA8A-FD48-BC73-52B7037E892F}" destId="{2BA7B3E5-9058-BF42-854B-73C19F345C54}" srcOrd="8" destOrd="0" presId="urn:microsoft.com/office/officeart/2005/8/layout/default"/>
    <dgm:cxn modelId="{27E26059-3CAA-474E-848E-A995B8AA334E}" type="presParOf" srcId="{B1F8DA3C-EA8A-FD48-BC73-52B7037E892F}" destId="{CB126BC1-190C-5349-BCE7-6FD46D62CBF8}" srcOrd="9" destOrd="0" presId="urn:microsoft.com/office/officeart/2005/8/layout/default"/>
    <dgm:cxn modelId="{0ECFC627-047D-914A-8F22-B16E10FCBE6A}" type="presParOf" srcId="{B1F8DA3C-EA8A-FD48-BC73-52B7037E892F}" destId="{4397824A-1DEF-E04D-A02E-20DADAF2028A}"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EE4697-71F1-4BE7-8970-263994F4B24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1F8DA3C-EA8A-FD48-BC73-52B7037E892F}" type="pres">
      <dgm:prSet presAssocID="{62EE4697-71F1-4BE7-8970-263994F4B241}" presName="diagram" presStyleCnt="0">
        <dgm:presLayoutVars>
          <dgm:dir/>
          <dgm:resizeHandles val="exact"/>
        </dgm:presLayoutVars>
      </dgm:prSet>
      <dgm:spPr/>
    </dgm:pt>
  </dgm:ptLst>
  <dgm:cxnLst>
    <dgm:cxn modelId="{6799D3C0-0ED5-124F-9412-C8F56E595F15}" type="presOf" srcId="{62EE4697-71F1-4BE7-8970-263994F4B241}" destId="{B1F8DA3C-EA8A-FD48-BC73-52B7037E892F}"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EE4697-71F1-4BE7-8970-263994F4B24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1F8DA3C-EA8A-FD48-BC73-52B7037E892F}" type="pres">
      <dgm:prSet presAssocID="{62EE4697-71F1-4BE7-8970-263994F4B241}" presName="diagram" presStyleCnt="0">
        <dgm:presLayoutVars>
          <dgm:dir/>
          <dgm:resizeHandles val="exact"/>
        </dgm:presLayoutVars>
      </dgm:prSet>
      <dgm:spPr/>
    </dgm:pt>
  </dgm:ptLst>
  <dgm:cxnLst>
    <dgm:cxn modelId="{6799D3C0-0ED5-124F-9412-C8F56E595F15}" type="presOf" srcId="{62EE4697-71F1-4BE7-8970-263994F4B241}" destId="{B1F8DA3C-EA8A-FD48-BC73-52B7037E892F}"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EE4697-71F1-4BE7-8970-263994F4B24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1F8DA3C-EA8A-FD48-BC73-52B7037E892F}" type="pres">
      <dgm:prSet presAssocID="{62EE4697-71F1-4BE7-8970-263994F4B241}" presName="diagram" presStyleCnt="0">
        <dgm:presLayoutVars>
          <dgm:dir/>
          <dgm:resizeHandles val="exact"/>
        </dgm:presLayoutVars>
      </dgm:prSet>
      <dgm:spPr/>
    </dgm:pt>
  </dgm:ptLst>
  <dgm:cxnLst>
    <dgm:cxn modelId="{6799D3C0-0ED5-124F-9412-C8F56E595F15}" type="presOf" srcId="{62EE4697-71F1-4BE7-8970-263994F4B241}" destId="{B1F8DA3C-EA8A-FD48-BC73-52B7037E892F}"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2EE4697-71F1-4BE7-8970-263994F4B24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1F8DA3C-EA8A-FD48-BC73-52B7037E892F}" type="pres">
      <dgm:prSet presAssocID="{62EE4697-71F1-4BE7-8970-263994F4B241}" presName="diagram" presStyleCnt="0">
        <dgm:presLayoutVars>
          <dgm:dir/>
          <dgm:resizeHandles val="exact"/>
        </dgm:presLayoutVars>
      </dgm:prSet>
      <dgm:spPr/>
    </dgm:pt>
  </dgm:ptLst>
  <dgm:cxnLst>
    <dgm:cxn modelId="{6799D3C0-0ED5-124F-9412-C8F56E595F15}" type="presOf" srcId="{62EE4697-71F1-4BE7-8970-263994F4B241}" destId="{B1F8DA3C-EA8A-FD48-BC73-52B7037E892F}"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2EE4697-71F1-4BE7-8970-263994F4B24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1F8DA3C-EA8A-FD48-BC73-52B7037E892F}" type="pres">
      <dgm:prSet presAssocID="{62EE4697-71F1-4BE7-8970-263994F4B241}" presName="diagram" presStyleCnt="0">
        <dgm:presLayoutVars>
          <dgm:dir/>
          <dgm:resizeHandles val="exact"/>
        </dgm:presLayoutVars>
      </dgm:prSet>
      <dgm:spPr/>
    </dgm:pt>
  </dgm:ptLst>
  <dgm:cxnLst>
    <dgm:cxn modelId="{6799D3C0-0ED5-124F-9412-C8F56E595F15}" type="presOf" srcId="{62EE4697-71F1-4BE7-8970-263994F4B241}" destId="{B1F8DA3C-EA8A-FD48-BC73-52B7037E892F}"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C1FAF9-1C58-FD49-A925-77CDB3832E46}">
      <dsp:nvSpPr>
        <dsp:cNvPr id="0" name=""/>
        <dsp:cNvSpPr/>
      </dsp:nvSpPr>
      <dsp:spPr>
        <a:xfrm>
          <a:off x="688795" y="180"/>
          <a:ext cx="1341323" cy="8047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1926 Slavery Convention/1953 Protocol — Article 1(1): debt bondage as a condition of ownership</a:t>
          </a:r>
        </a:p>
      </dsp:txBody>
      <dsp:txXfrm>
        <a:off x="688795" y="180"/>
        <a:ext cx="1341323" cy="804793"/>
      </dsp:txXfrm>
    </dsp:sp>
    <dsp:sp modelId="{267597AC-1E46-CD40-A6A7-407A0C35B98B}">
      <dsp:nvSpPr>
        <dsp:cNvPr id="0" name=""/>
        <dsp:cNvSpPr/>
      </dsp:nvSpPr>
      <dsp:spPr>
        <a:xfrm>
          <a:off x="2164250" y="180"/>
          <a:ext cx="1341323" cy="8047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1956 Supplementary Slavery Convention — directly addresses debt bondage as a slavery-like practice </a:t>
          </a:r>
        </a:p>
      </dsp:txBody>
      <dsp:txXfrm>
        <a:off x="2164250" y="180"/>
        <a:ext cx="1341323" cy="804793"/>
      </dsp:txXfrm>
    </dsp:sp>
    <dsp:sp modelId="{CB787FBB-C206-5C4F-94E0-FC408F7A8AAA}">
      <dsp:nvSpPr>
        <dsp:cNvPr id="0" name=""/>
        <dsp:cNvSpPr/>
      </dsp:nvSpPr>
      <dsp:spPr>
        <a:xfrm>
          <a:off x="3639705" y="180"/>
          <a:ext cx="1341323" cy="8047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ILO Convention No. 105 — Article 1(b) and (c): economic coercion and labor discipline</a:t>
          </a:r>
        </a:p>
      </dsp:txBody>
      <dsp:txXfrm>
        <a:off x="3639705" y="180"/>
        <a:ext cx="1341323" cy="804793"/>
      </dsp:txXfrm>
    </dsp:sp>
    <dsp:sp modelId="{480DA461-460D-E646-9811-033F91B30289}">
      <dsp:nvSpPr>
        <dsp:cNvPr id="0" name=""/>
        <dsp:cNvSpPr/>
      </dsp:nvSpPr>
      <dsp:spPr>
        <a:xfrm>
          <a:off x="688795" y="939107"/>
          <a:ext cx="1341323" cy="8047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ILO Convention No. 182 — Article 3(a): debt bondage of workers under 18</a:t>
          </a:r>
        </a:p>
      </dsp:txBody>
      <dsp:txXfrm>
        <a:off x="688795" y="939107"/>
        <a:ext cx="1341323" cy="804793"/>
      </dsp:txXfrm>
    </dsp:sp>
    <dsp:sp modelId="{2BA7B3E5-9058-BF42-854B-73C19F345C54}">
      <dsp:nvSpPr>
        <dsp:cNvPr id="0" name=""/>
        <dsp:cNvSpPr/>
      </dsp:nvSpPr>
      <dsp:spPr>
        <a:xfrm>
          <a:off x="2164250" y="939107"/>
          <a:ext cx="1341323" cy="8047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ICERD — Article 5(e)(i): discriminatory labor recruitment practices</a:t>
          </a:r>
        </a:p>
      </dsp:txBody>
      <dsp:txXfrm>
        <a:off x="2164250" y="939107"/>
        <a:ext cx="1341323" cy="804793"/>
      </dsp:txXfrm>
    </dsp:sp>
    <dsp:sp modelId="{4397824A-1DEF-E04D-A02E-20DADAF2028A}">
      <dsp:nvSpPr>
        <dsp:cNvPr id="0" name=""/>
        <dsp:cNvSpPr/>
      </dsp:nvSpPr>
      <dsp:spPr>
        <a:xfrm>
          <a:off x="3639705" y="939107"/>
          <a:ext cx="1341323" cy="8047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ICCPR — Article 8: prohibition on debt bondage and servitude</a:t>
          </a:r>
        </a:p>
      </dsp:txBody>
      <dsp:txXfrm>
        <a:off x="3639705" y="939107"/>
        <a:ext cx="1341323" cy="8047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inside.fifa.com/human-rights"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www.lemonde.fr/en/france/article/2022/12/05/paris-2024-the-undocumented-workers-building-the-olympics_6006673_7.html" TargetMode="External"/><Relationship Id="rId4" Type="http://schemas.openxmlformats.org/officeDocument/2006/relationships/hyperlink" Target="https://www.business-humanrights.org/en/latest-news/france-olympic-sites-allegedly-more-dangerous-than-organisers-have-let-on-with-injuries-deaths-of-undocumented-workers-not-included-in-statistics/"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ituc-csi.org/world-cup-soccer-balls?lang=de"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childhub.org/en/system/tdf/library/attachments/1674_Child-Protection-and-the-FIFA-World-Cup-FINAL_original.pdf?file=1&amp;type=node&amp;id=625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mc.ncbi.nlm.nih.gov/articles/PMC9996019/#B6"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iscovery.ucl.ac.uk/id/eprint/1538663/11/Gustafson_project_muse_508775.pdf"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jacobin.com/2023/04/los-angeles-olympics-2028-development-politics-gentrification" TargetMode="External"/><Relationship Id="rId5" Type="http://schemas.openxmlformats.org/officeDocument/2006/relationships/hyperlink" Target="https://homeless.lacounty.gov/our-challenge/" TargetMode="External"/><Relationship Id="rId4" Type="http://schemas.openxmlformats.org/officeDocument/2006/relationships/hyperlink" Target="https://www.theguardian.com/world/2010/feb/03/vancouver-winter-olympics-homeless-row"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mc.ncbi.nlm.nih.gov/articles/PMC9996019/#B11"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pmc.ncbi.nlm.nih.gov/articles/PMC9996019/#B13" TargetMode="External"/><Relationship Id="rId4" Type="http://schemas.openxmlformats.org/officeDocument/2006/relationships/hyperlink" Target="https://pmc.ncbi.nlm.nih.gov/articles/PMC9996019/#B12"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govinfo.gov/content/pkg/CHRG-108shrg20674/html/CHRG-108shrg20674.htm"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lsj.com.au/articles/the-privacy-ramifications-of-the-paris-olympic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hrw.org/news/2008/07/07/china-olympics-media-freedom-commitments-violated"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reutersinstitute.politics.ox.ac.uk/news/strict-media-laws-no-public-data-sources-risk-what-its-be-journalist-qatar"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pmc.ncbi.nlm.nih.gov/articles/PMC9996019/#B15"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inside.fifa.com/human-rights/documents" TargetMode="External"/><Relationship Id="rId4" Type="http://schemas.openxmlformats.org/officeDocument/2006/relationships/hyperlink" Target="https://sporthumanrights.org/media/oq5n0wgz/fwc26-human-rights-framework_final_en_24-july-2024_updates_clean.pdf"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62cc453de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72" name="Google Shape;272;g362cc453de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a:extLst>
            <a:ext uri="{FF2B5EF4-FFF2-40B4-BE49-F238E27FC236}">
              <a16:creationId xmlns:a16="http://schemas.microsoft.com/office/drawing/2014/main" id="{48080168-F94E-AD1A-957E-AC93FE93BE09}"/>
            </a:ext>
          </a:extLst>
        </p:cNvPr>
        <p:cNvGrpSpPr/>
        <p:nvPr/>
      </p:nvGrpSpPr>
      <p:grpSpPr>
        <a:xfrm>
          <a:off x="0" y="0"/>
          <a:ext cx="0" cy="0"/>
          <a:chOff x="0" y="0"/>
          <a:chExt cx="0" cy="0"/>
        </a:xfrm>
      </p:grpSpPr>
      <p:sp>
        <p:nvSpPr>
          <p:cNvPr id="435" name="Google Shape;435;g362cc453def_0_273:notes">
            <a:extLst>
              <a:ext uri="{FF2B5EF4-FFF2-40B4-BE49-F238E27FC236}">
                <a16:creationId xmlns:a16="http://schemas.microsoft.com/office/drawing/2014/main" id="{F3833987-97C0-71DC-67B7-C237C69CC97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r>
              <a:rPr lang="en-US" dirty="0"/>
              <a:t>ILO Convention No. 105 -Abolition of Forced </a:t>
            </a:r>
            <a:r>
              <a:rPr lang="en-US" dirty="0" err="1"/>
              <a:t>Labour</a:t>
            </a:r>
            <a:endParaRPr lang="en-US" dirty="0"/>
          </a:p>
          <a:p>
            <a:r>
              <a:rPr lang="en-US" b="1" dirty="0"/>
              <a:t>Article 1</a:t>
            </a:r>
            <a:r>
              <a:rPr lang="en-US" dirty="0"/>
              <a:t> — </a:t>
            </a:r>
          </a:p>
          <a:p>
            <a:pPr lvl="1"/>
            <a:r>
              <a:rPr lang="en-US" dirty="0"/>
              <a:t>Economic development —economic development rationale of hosting a World Cup or Olympics has historically been used to justify the mobilization of forced or coerced labor for stadium construction, infrastructure development, and urban renewal projects</a:t>
            </a:r>
          </a:p>
          <a:p>
            <a:pPr lvl="1"/>
            <a:r>
              <a:rPr lang="en-US" dirty="0"/>
              <a:t>Labor discipline —workers in event construction or hospitality sectors face threats, penalties, or coercive measures designed to suppress complaints about wages, conditions, or safety</a:t>
            </a:r>
          </a:p>
          <a:p>
            <a:pPr lvl="1"/>
            <a:r>
              <a:rPr lang="en-US" dirty="0"/>
              <a:t>Punishment for participation in strikes — </a:t>
            </a:r>
          </a:p>
          <a:p>
            <a:pPr lvl="1"/>
            <a:r>
              <a:rPr lang="en-US" dirty="0"/>
              <a:t>Racial, social, national, or religious discrimination —migrant workers from particular countries or ethnic backgrounds are disproportionately subjected to coercive labor practices, as extensively documented in Gulf state World Cup preparations</a:t>
            </a:r>
          </a:p>
          <a:p>
            <a:endParaRPr lang="en-US" b="1" dirty="0"/>
          </a:p>
          <a:p>
            <a:r>
              <a:rPr lang="en-US" b="1" dirty="0"/>
              <a:t>Supply chain due diligence</a:t>
            </a:r>
            <a:r>
              <a:rPr lang="en-US" dirty="0"/>
              <a:t> — while Convention No. 105 does not explicitly address supply chains, its prohibition on forced labor as a means of economic development under Article 1(b) creates a strong basis for requiring event organizers, FIFA, sponsors, and contractors to conduct meaningful due diligence on forced labor risks throughout their supply chains for construction, merchandise, food, uniforms, and other event-related goods and services</a:t>
            </a:r>
          </a:p>
          <a:p>
            <a:r>
              <a:rPr lang="en-US" b="1" dirty="0"/>
              <a:t>Intersection with human trafficking</a:t>
            </a:r>
            <a:r>
              <a:rPr lang="en-US" dirty="0"/>
              <a:t> — Articles 1(a) and 1(e) together with the Palermo Protocol create a comprehensive framework for addressing the trafficking of workers into forced labor situations connected to mega sporting events, directly supporting the anti-trafficking commitments made by Houston and Dallas in their World Cup human rights plans</a:t>
            </a:r>
          </a:p>
        </p:txBody>
      </p:sp>
      <p:sp>
        <p:nvSpPr>
          <p:cNvPr id="436" name="Google Shape;436;g362cc453def_0_273:notes">
            <a:extLst>
              <a:ext uri="{FF2B5EF4-FFF2-40B4-BE49-F238E27FC236}">
                <a16:creationId xmlns:a16="http://schemas.microsoft.com/office/drawing/2014/main" id="{3B9AB641-A921-D564-EB58-195015E8095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50151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6e7d772073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2" name="Google Shape;462;g36e7d772073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Ambitious link between sports and human rights</a:t>
            </a:r>
            <a:endParaRPr dirty="0"/>
          </a:p>
        </p:txBody>
      </p:sp>
      <p:sp>
        <p:nvSpPr>
          <p:cNvPr id="135" name="Google Shape;13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1" dirty="0"/>
              <a:t>Carl Ludwig "Luz" Long</a:t>
            </a:r>
            <a:endParaRPr lang="en-US" dirty="0"/>
          </a:p>
          <a:p>
            <a:endParaRPr lang="en-US" dirty="0"/>
          </a:p>
        </p:txBody>
      </p:sp>
    </p:spTree>
    <p:extLst>
      <p:ext uri="{BB962C8B-B14F-4D97-AF65-F5344CB8AC3E}">
        <p14:creationId xmlns:p14="http://schemas.microsoft.com/office/powerpoint/2010/main" val="2273844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Primary schools: use sports to teach human rights values. physical exercise is often an integral part of the education: fair play, equality, non-discrimination can be taught and learned in a playful manner. </a:t>
            </a:r>
          </a:p>
          <a:p>
            <a:pPr marL="158750" indent="0">
              <a:buNone/>
            </a:pPr>
            <a:endParaRPr lang="en-US" dirty="0"/>
          </a:p>
          <a:p>
            <a:pPr marL="158750" indent="0">
              <a:buNone/>
            </a:pPr>
            <a:r>
              <a:rPr lang="en-US" dirty="0"/>
              <a:t>secondary education: additional emphasis on the broader human rights risks related to sport, in form of what is expected </a:t>
            </a:r>
            <a:r>
              <a:rPr lang="en-US" dirty="0" err="1"/>
              <a:t>behaviour</a:t>
            </a:r>
            <a:r>
              <a:rPr lang="en-US" dirty="0"/>
              <a:t>, what constitutes harm, how can it be prevented and addressed, and how sport is performed and perceived around the world and in different cultures, including in the MSE context.</a:t>
            </a:r>
          </a:p>
          <a:p>
            <a:pPr marL="158750" indent="0">
              <a:buNone/>
            </a:pPr>
            <a:r>
              <a:rPr lang="en-US" dirty="0"/>
              <a:t> </a:t>
            </a:r>
          </a:p>
          <a:p>
            <a:pPr marL="158750" indent="0">
              <a:buNone/>
            </a:pPr>
            <a:r>
              <a:rPr lang="en-US" dirty="0"/>
              <a:t>FIFA World Cup 2026: 1</a:t>
            </a:r>
            <a:r>
              <a:rPr lang="en-US" baseline="30000" dirty="0"/>
              <a:t>st</a:t>
            </a:r>
            <a:r>
              <a:rPr lang="en-US" dirty="0"/>
              <a:t> MSE to mandate human rights commitments from host countries during the bid process. </a:t>
            </a:r>
          </a:p>
          <a:p>
            <a:pPr marL="158750" indent="0">
              <a:buNone/>
            </a:pPr>
            <a:r>
              <a:rPr lang="en-US" dirty="0"/>
              <a:t> </a:t>
            </a:r>
          </a:p>
        </p:txBody>
      </p:sp>
    </p:spTree>
    <p:extLst>
      <p:ext uri="{BB962C8B-B14F-4D97-AF65-F5344CB8AC3E}">
        <p14:creationId xmlns:p14="http://schemas.microsoft.com/office/powerpoint/2010/main" val="699418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In spite of all this, there are serious HR risks associated w/MSE</a:t>
            </a:r>
          </a:p>
        </p:txBody>
      </p:sp>
    </p:spTree>
    <p:extLst>
      <p:ext uri="{BB962C8B-B14F-4D97-AF65-F5344CB8AC3E}">
        <p14:creationId xmlns:p14="http://schemas.microsoft.com/office/powerpoint/2010/main" val="1237822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4" name="Google Shape;25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5" name="Google Shape;25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a:extLst>
            <a:ext uri="{FF2B5EF4-FFF2-40B4-BE49-F238E27FC236}">
              <a16:creationId xmlns:a16="http://schemas.microsoft.com/office/drawing/2014/main" id="{E85C5DF9-E2AE-0D64-8286-CFF0CC675320}"/>
            </a:ext>
          </a:extLst>
        </p:cNvPr>
        <p:cNvGrpSpPr/>
        <p:nvPr/>
      </p:nvGrpSpPr>
      <p:grpSpPr>
        <a:xfrm>
          <a:off x="0" y="0"/>
          <a:ext cx="0" cy="0"/>
          <a:chOff x="0" y="0"/>
          <a:chExt cx="0" cy="0"/>
        </a:xfrm>
      </p:grpSpPr>
      <p:sp>
        <p:nvSpPr>
          <p:cNvPr id="435" name="Google Shape;435;g362cc453def_0_273:notes">
            <a:extLst>
              <a:ext uri="{FF2B5EF4-FFF2-40B4-BE49-F238E27FC236}">
                <a16:creationId xmlns:a16="http://schemas.microsoft.com/office/drawing/2014/main" id="{CDE559BC-13CB-B86E-E5A0-FA5E569B400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6" name="Google Shape;436;g362cc453def_0_273:notes">
            <a:extLst>
              <a:ext uri="{FF2B5EF4-FFF2-40B4-BE49-F238E27FC236}">
                <a16:creationId xmlns:a16="http://schemas.microsoft.com/office/drawing/2014/main" id="{6BC01690-2F5F-1001-F5A6-1DC0364FFAB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23797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weak </a:t>
            </a:r>
            <a:r>
              <a:rPr lang="en-US" dirty="0" err="1"/>
              <a:t>labour</a:t>
            </a:r>
            <a:r>
              <a:rPr lang="en-US" dirty="0"/>
              <a:t> laws &amp; limited worked protections &gt; MSE will facilitate </a:t>
            </a:r>
            <a:r>
              <a:rPr lang="en-US" dirty="0" err="1"/>
              <a:t>labour</a:t>
            </a:r>
            <a:r>
              <a:rPr lang="en-US" dirty="0"/>
              <a:t> rights abuses due to the workforce that is usually needed to stage the event. </a:t>
            </a:r>
          </a:p>
          <a:p>
            <a:pPr marL="158750" indent="0">
              <a:buNone/>
            </a:pPr>
            <a:endParaRPr lang="en-US" dirty="0"/>
          </a:p>
          <a:p>
            <a:pPr marL="158750" indent="0">
              <a:buNone/>
            </a:pPr>
            <a:r>
              <a:rPr lang="en-US" sz="1100" b="0" i="0" u="sng" strike="noStrike" cap="none" dirty="0">
                <a:solidFill>
                  <a:srgbClr val="000000"/>
                </a:solidFill>
                <a:effectLst/>
                <a:latin typeface="Arial"/>
                <a:ea typeface="Arial"/>
                <a:cs typeface="Arial"/>
                <a:sym typeface="Arial"/>
                <a:hlinkClick r:id="rId3"/>
              </a:rPr>
              <a:t>FIFA’s 2017 Human Rights Policy</a:t>
            </a:r>
            <a:r>
              <a:rPr lang="en-US" sz="1100" b="0" i="0" u="sng"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existed at time of Qatar games. </a:t>
            </a:r>
            <a:r>
              <a:rPr lang="en-US" dirty="0">
                <a:solidFill>
                  <a:srgbClr val="000000"/>
                </a:solidFill>
                <a:effectLst/>
              </a:rPr>
              <a:t>outlines commitments to uphold internationally recognized labor standards. </a:t>
            </a:r>
          </a:p>
          <a:p>
            <a:pPr marL="158750" indent="0">
              <a:buNone/>
            </a:pPr>
            <a:r>
              <a:rPr lang="en-US" dirty="0">
                <a:solidFill>
                  <a:srgbClr val="000000"/>
                </a:solidFill>
                <a:effectLst/>
              </a:rPr>
              <a:t>Weak enforcement: FIFA failed to implement effective oversight mechanisms</a:t>
            </a:r>
          </a:p>
          <a:p>
            <a:pPr marL="158750" indent="0">
              <a:buNone/>
            </a:pPr>
            <a:endParaRPr lang="en-US" dirty="0">
              <a:solidFill>
                <a:srgbClr val="000000"/>
              </a:solidFill>
              <a:effectLst/>
            </a:endParaRPr>
          </a:p>
          <a:p>
            <a:pPr marL="158750" indent="0">
              <a:buNone/>
            </a:pPr>
            <a:r>
              <a:rPr lang="en-US" dirty="0">
                <a:solidFill>
                  <a:srgbClr val="000000"/>
                </a:solidFill>
                <a:effectLst/>
              </a:rPr>
              <a:t>Paris 2024 Olympics: tried to be more ethically conscious than Qatar 2022. yet major labor concerns persisted. </a:t>
            </a:r>
          </a:p>
          <a:p>
            <a:pPr marL="158750" indent="0">
              <a:buNone/>
            </a:pPr>
            <a:r>
              <a:rPr lang="en-US" dirty="0">
                <a:solidFill>
                  <a:srgbClr val="000000"/>
                </a:solidFill>
                <a:effectLst/>
              </a:rPr>
              <a:t>- construction projects employed </a:t>
            </a:r>
            <a:r>
              <a:rPr lang="en-US" sz="1100" b="0" i="0" u="sng" strike="noStrike" cap="none" dirty="0">
                <a:solidFill>
                  <a:srgbClr val="000000"/>
                </a:solidFill>
                <a:effectLst/>
                <a:latin typeface="Arial"/>
                <a:ea typeface="Arial"/>
                <a:cs typeface="Arial"/>
                <a:sym typeface="Arial"/>
                <a:hlinkClick r:id="rId4"/>
              </a:rPr>
              <a:t>undocumented migrant workers</a:t>
            </a:r>
            <a:r>
              <a:rPr lang="en-US" b="1" dirty="0">
                <a:solidFill>
                  <a:srgbClr val="000000"/>
                </a:solidFill>
                <a:effectLst/>
              </a:rPr>
              <a:t> </a:t>
            </a:r>
            <a:r>
              <a:rPr lang="en-US" dirty="0">
                <a:solidFill>
                  <a:srgbClr val="000000"/>
                </a:solidFill>
                <a:effectLst/>
              </a:rPr>
              <a:t>in unsafe and dangerous conditions. some workers </a:t>
            </a:r>
            <a:r>
              <a:rPr lang="en-US" sz="1100" b="0" i="0" u="sng" strike="noStrike" cap="none" dirty="0">
                <a:solidFill>
                  <a:srgbClr val="000000"/>
                </a:solidFill>
                <a:effectLst/>
                <a:latin typeface="Arial"/>
                <a:ea typeface="Arial"/>
                <a:cs typeface="Arial"/>
                <a:sym typeface="Arial"/>
                <a:hlinkClick r:id="rId5"/>
              </a:rPr>
              <a:t>paid below minimum wage, denied social security benefits, and worked excessive hours</a:t>
            </a:r>
            <a:r>
              <a:rPr lang="en-US" dirty="0">
                <a:solidFill>
                  <a:srgbClr val="000000"/>
                </a:solidFill>
                <a:effectLst/>
              </a:rPr>
              <a:t> without proper legal protection.</a:t>
            </a:r>
            <a:endParaRPr lang="en-US" dirty="0">
              <a:effectLst/>
            </a:endParaRPr>
          </a:p>
          <a:p>
            <a:pPr marL="158750" indent="0">
              <a:buNone/>
            </a:pPr>
            <a:endParaRPr lang="en-US" dirty="0">
              <a:solidFill>
                <a:srgbClr val="000000"/>
              </a:solidFill>
              <a:effectLst/>
            </a:endParaRPr>
          </a:p>
        </p:txBody>
      </p:sp>
    </p:spTree>
    <p:extLst>
      <p:ext uri="{BB962C8B-B14F-4D97-AF65-F5344CB8AC3E}">
        <p14:creationId xmlns:p14="http://schemas.microsoft.com/office/powerpoint/2010/main" val="1208245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a:extLst>
            <a:ext uri="{FF2B5EF4-FFF2-40B4-BE49-F238E27FC236}">
              <a16:creationId xmlns:a16="http://schemas.microsoft.com/office/drawing/2014/main" id="{C232C5FC-A284-59FE-40EB-64A6A03A919E}"/>
            </a:ext>
          </a:extLst>
        </p:cNvPr>
        <p:cNvGrpSpPr/>
        <p:nvPr/>
      </p:nvGrpSpPr>
      <p:grpSpPr>
        <a:xfrm>
          <a:off x="0" y="0"/>
          <a:ext cx="0" cy="0"/>
          <a:chOff x="0" y="0"/>
          <a:chExt cx="0" cy="0"/>
        </a:xfrm>
      </p:grpSpPr>
      <p:sp>
        <p:nvSpPr>
          <p:cNvPr id="435" name="Google Shape;435;g362cc453def_0_273:notes">
            <a:extLst>
              <a:ext uri="{FF2B5EF4-FFF2-40B4-BE49-F238E27FC236}">
                <a16:creationId xmlns:a16="http://schemas.microsoft.com/office/drawing/2014/main" id="{89DBF5F1-63C0-6532-3D35-1FFE5BD2114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i="1" dirty="0" err="1"/>
              <a:t>Internationaler</a:t>
            </a:r>
            <a:r>
              <a:rPr lang="en-US" i="1" dirty="0"/>
              <a:t> </a:t>
            </a:r>
            <a:r>
              <a:rPr lang="en-US" i="1" dirty="0" err="1"/>
              <a:t>Gewerkschaftsbund</a:t>
            </a:r>
            <a:r>
              <a:rPr lang="en-US" i="1" dirty="0"/>
              <a:t>. World Cup Soccer Balls: Exploitation Still the Norm. (2010). Available from: </a:t>
            </a:r>
            <a:r>
              <a:rPr lang="en-US" i="1" dirty="0">
                <a:hlinkClick r:id="rId3"/>
              </a:rPr>
              <a:t>http://www.ituc-csi.org/world-cup-soccer-balls?lang=de</a:t>
            </a:r>
            <a:r>
              <a:rPr lang="en-US" i="1" dirty="0"/>
              <a:t> (Accessed January 31, 2017); Brackenridge C, Palmer-Felgate S, Rhind D, Hills L, Kay T, </a:t>
            </a:r>
            <a:r>
              <a:rPr lang="en-US" i="1" dirty="0" err="1"/>
              <a:t>Tiivas</a:t>
            </a:r>
            <a:r>
              <a:rPr lang="en-US" i="1" dirty="0"/>
              <a:t> A, et al. Child Exploitation and the FIFA world cup: a review of risks and protective interventions (2013) 14. Available from: </a:t>
            </a:r>
            <a:r>
              <a:rPr lang="en-US" i="1" dirty="0">
                <a:hlinkClick r:id="rId4"/>
              </a:rPr>
              <a:t>http://childhub.org/en/system/tdf/library/attachments/1674_Child-Protection-and-the-FIFA-World-Cup-FINAL_original.pdf?file=1&amp;type=node&amp;id=6259</a:t>
            </a:r>
            <a:endParaRPr lang="en-US" i="1" dirty="0"/>
          </a:p>
          <a:p>
            <a:pPr marL="0" lvl="0" indent="0" algn="l" rtl="0">
              <a:lnSpc>
                <a:spcPct val="100000"/>
              </a:lnSpc>
              <a:spcBef>
                <a:spcPts val="0"/>
              </a:spcBef>
              <a:spcAft>
                <a:spcPts val="0"/>
              </a:spcAft>
              <a:buSzPts val="1100"/>
              <a:buNone/>
            </a:pPr>
            <a:endParaRPr lang="en-US" i="1" dirty="0"/>
          </a:p>
          <a:p>
            <a:pPr marL="0" lvl="0" indent="0" algn="l" rtl="0">
              <a:lnSpc>
                <a:spcPct val="100000"/>
              </a:lnSpc>
              <a:spcBef>
                <a:spcPts val="0"/>
              </a:spcBef>
              <a:spcAft>
                <a:spcPts val="0"/>
              </a:spcAft>
              <a:buSzPts val="1100"/>
              <a:buNone/>
            </a:pPr>
            <a:r>
              <a:rPr lang="en-US" b="1" dirty="0" err="1"/>
              <a:t>Labour</a:t>
            </a:r>
            <a:r>
              <a:rPr lang="en-US" b="1" dirty="0"/>
              <a:t> Exploitation</a:t>
            </a:r>
            <a:r>
              <a:rPr lang="en-US" dirty="0"/>
              <a:t>: the preparation towards hosting major events and/or the </a:t>
            </a:r>
            <a:r>
              <a:rPr lang="en-US" dirty="0" err="1"/>
              <a:t>labour</a:t>
            </a:r>
            <a:r>
              <a:rPr lang="en-US" dirty="0"/>
              <a:t> demands of such events can lead to instances of children being forced into child </a:t>
            </a:r>
            <a:r>
              <a:rPr lang="en-US" dirty="0" err="1"/>
              <a:t>labour</a:t>
            </a:r>
            <a:r>
              <a:rPr lang="en-US" dirty="0"/>
              <a:t>, particularly in the construction, manufacturing (e.g. supply chain) and hospitality sectors (International </a:t>
            </a:r>
            <a:r>
              <a:rPr lang="en-US" dirty="0" err="1"/>
              <a:t>Labour</a:t>
            </a:r>
            <a:r>
              <a:rPr lang="en-US" dirty="0"/>
              <a:t> Organization, 2017 and 2022).</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endParaRPr dirty="0"/>
          </a:p>
        </p:txBody>
      </p:sp>
      <p:sp>
        <p:nvSpPr>
          <p:cNvPr id="436" name="Google Shape;436;g362cc453def_0_273:notes">
            <a:extLst>
              <a:ext uri="{FF2B5EF4-FFF2-40B4-BE49-F238E27FC236}">
                <a16:creationId xmlns:a16="http://schemas.microsoft.com/office/drawing/2014/main" id="{CE2FBAA0-6A5E-E41C-170C-A4642DC1900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74831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a:extLst>
            <a:ext uri="{FF2B5EF4-FFF2-40B4-BE49-F238E27FC236}">
              <a16:creationId xmlns:a16="http://schemas.microsoft.com/office/drawing/2014/main" id="{C86B4E52-AFE9-D122-A92A-61C12BCD981B}"/>
            </a:ext>
          </a:extLst>
        </p:cNvPr>
        <p:cNvGrpSpPr/>
        <p:nvPr/>
      </p:nvGrpSpPr>
      <p:grpSpPr>
        <a:xfrm>
          <a:off x="0" y="0"/>
          <a:ext cx="0" cy="0"/>
          <a:chOff x="0" y="0"/>
          <a:chExt cx="0" cy="0"/>
        </a:xfrm>
      </p:grpSpPr>
      <p:sp>
        <p:nvSpPr>
          <p:cNvPr id="361" name="Google Shape;361;g3555ba7e783_0_165:notes">
            <a:extLst>
              <a:ext uri="{FF2B5EF4-FFF2-40B4-BE49-F238E27FC236}">
                <a16:creationId xmlns:a16="http://schemas.microsoft.com/office/drawing/2014/main" id="{76976572-E9DC-ACE0-51FC-062D8654626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62" name="Google Shape;362;g3555ba7e783_0_165:notes">
            <a:extLst>
              <a:ext uri="{FF2B5EF4-FFF2-40B4-BE49-F238E27FC236}">
                <a16:creationId xmlns:a16="http://schemas.microsoft.com/office/drawing/2014/main" id="{48F48A73-334B-8B14-60B6-E241CFA2663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46333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a:extLst>
            <a:ext uri="{FF2B5EF4-FFF2-40B4-BE49-F238E27FC236}">
              <a16:creationId xmlns:a16="http://schemas.microsoft.com/office/drawing/2014/main" id="{4E339B91-E56C-526B-F697-3BC5CB403259}"/>
            </a:ext>
          </a:extLst>
        </p:cNvPr>
        <p:cNvGrpSpPr/>
        <p:nvPr/>
      </p:nvGrpSpPr>
      <p:grpSpPr>
        <a:xfrm>
          <a:off x="0" y="0"/>
          <a:ext cx="0" cy="0"/>
          <a:chOff x="0" y="0"/>
          <a:chExt cx="0" cy="0"/>
        </a:xfrm>
      </p:grpSpPr>
      <p:sp>
        <p:nvSpPr>
          <p:cNvPr id="435" name="Google Shape;435;g362cc453def_0_273:notes">
            <a:extLst>
              <a:ext uri="{FF2B5EF4-FFF2-40B4-BE49-F238E27FC236}">
                <a16:creationId xmlns:a16="http://schemas.microsoft.com/office/drawing/2014/main" id="{ACDEA424-97C0-545B-BCDE-149F464AA6E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Study by the Centre on Housing Rights and Evictions: for the Seoul, Barcelona, Atlanta, Sydney, Athens, Beijing, and London events in total around 2 million families and individuals have been displaced or forcefully evicted due to construction projects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Displacements do not automatically lead to human rights abuses, but are illegal if no adequate compensation is secured for the loss of property and even more so if they are carried out forcefully, which unfortunately is often the case if they happen in the context of organizing an MSE (</a:t>
            </a:r>
            <a:r>
              <a:rPr lang="en-US" dirty="0">
                <a:hlinkClick r:id="rId3"/>
              </a:rPr>
              <a:t>6</a:t>
            </a:r>
            <a:r>
              <a:rPr lang="en-US" dirty="0"/>
              <a:t>).</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endParaRPr dirty="0"/>
          </a:p>
        </p:txBody>
      </p:sp>
      <p:sp>
        <p:nvSpPr>
          <p:cNvPr id="436" name="Google Shape;436;g362cc453def_0_273:notes">
            <a:extLst>
              <a:ext uri="{FF2B5EF4-FFF2-40B4-BE49-F238E27FC236}">
                <a16:creationId xmlns:a16="http://schemas.microsoft.com/office/drawing/2014/main" id="{55860DD1-B9F6-F040-22A4-9EC17363EBE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26564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i="1" dirty="0">
                <a:solidFill>
                  <a:srgbClr val="000000"/>
                </a:solidFill>
                <a:effectLst/>
              </a:rPr>
              <a:t>Atlanta 1996:</a:t>
            </a:r>
            <a:r>
              <a:rPr lang="en-US" dirty="0">
                <a:solidFill>
                  <a:srgbClr val="000000"/>
                </a:solidFill>
                <a:effectLst/>
              </a:rPr>
              <a:t> Approximately </a:t>
            </a:r>
            <a:r>
              <a:rPr lang="en-US" sz="1100" b="0" i="0" u="sng" strike="noStrike" cap="none" dirty="0">
                <a:solidFill>
                  <a:srgbClr val="000000"/>
                </a:solidFill>
                <a:effectLst/>
                <a:latin typeface="Arial"/>
                <a:ea typeface="Arial"/>
                <a:cs typeface="Arial"/>
                <a:sym typeface="Arial"/>
                <a:hlinkClick r:id="rId3"/>
              </a:rPr>
              <a:t>30,000 residents</a:t>
            </a:r>
            <a:r>
              <a:rPr lang="en-US" dirty="0">
                <a:solidFill>
                  <a:srgbClr val="000000"/>
                </a:solidFill>
                <a:effectLst/>
              </a:rPr>
              <a:t> were displaced due to urban redevelopment projects linked to the Games.</a:t>
            </a:r>
          </a:p>
          <a:p>
            <a:pPr marL="158750" indent="0">
              <a:buNone/>
            </a:pPr>
            <a:endParaRPr lang="en-US" dirty="0">
              <a:solidFill>
                <a:srgbClr val="000000"/>
              </a:solidFill>
              <a:effectLst/>
            </a:endParaRPr>
          </a:p>
          <a:p>
            <a:pPr marL="158750" indent="0">
              <a:buNone/>
            </a:pPr>
            <a:r>
              <a:rPr lang="en-US" i="1" dirty="0">
                <a:solidFill>
                  <a:srgbClr val="000000"/>
                </a:solidFill>
                <a:effectLst/>
              </a:rPr>
              <a:t>Vancouver 2010</a:t>
            </a:r>
            <a:r>
              <a:rPr lang="en-US" dirty="0">
                <a:solidFill>
                  <a:srgbClr val="000000"/>
                </a:solidFill>
                <a:effectLst/>
              </a:rPr>
              <a:t>:  Thousands of low-income residents were displaced from the Downtown Eastside as the city ramped up development projects and policing efforts,</a:t>
            </a:r>
            <a:r>
              <a:rPr lang="en-US" sz="1100" b="0" i="0" u="none" strike="noStrike" cap="none" dirty="0">
                <a:solidFill>
                  <a:srgbClr val="000000"/>
                </a:solidFill>
                <a:effectLst/>
                <a:latin typeface="Arial"/>
                <a:ea typeface="Arial"/>
                <a:cs typeface="Arial"/>
                <a:sym typeface="Arial"/>
              </a:rPr>
              <a:t> </a:t>
            </a:r>
            <a:r>
              <a:rPr lang="en-US" sz="1100" b="0" i="0" u="sng" strike="noStrike" cap="none" dirty="0">
                <a:solidFill>
                  <a:srgbClr val="000000"/>
                </a:solidFill>
                <a:effectLst/>
                <a:latin typeface="Arial"/>
                <a:ea typeface="Arial"/>
                <a:cs typeface="Arial"/>
                <a:sym typeface="Arial"/>
                <a:hlinkClick r:id="rId4"/>
              </a:rPr>
              <a:t>exacerbating housing insecurity in one of Canada’s most vulnerable communities</a:t>
            </a:r>
            <a:r>
              <a:rPr lang="en-US" dirty="0">
                <a:effectLst/>
                <a:hlinkClick r:id="rId4"/>
              </a:rPr>
              <a:t>. </a:t>
            </a:r>
            <a:endParaRPr lang="en-US" dirty="0">
              <a:effectLst/>
            </a:endParaRPr>
          </a:p>
          <a:p>
            <a:pPr marL="158750" indent="0">
              <a:buNone/>
            </a:pPr>
            <a:endParaRPr lang="en-US" dirty="0">
              <a:effectLst/>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1" dirty="0">
                <a:solidFill>
                  <a:srgbClr val="000000"/>
                </a:solidFill>
                <a:effectLst/>
              </a:rPr>
              <a:t>Los Angeles 2028</a:t>
            </a:r>
            <a:r>
              <a:rPr lang="en-US" b="0" i="1" dirty="0">
                <a:solidFill>
                  <a:srgbClr val="000000"/>
                </a:solidFill>
                <a:effectLst/>
              </a:rPr>
              <a:t> : </a:t>
            </a:r>
            <a:r>
              <a:rPr lang="en-US" b="1" dirty="0">
                <a:solidFill>
                  <a:srgbClr val="000000"/>
                </a:solidFill>
                <a:effectLst/>
              </a:rPr>
              <a:t>Housing Crisis and Gentrification:</a:t>
            </a:r>
            <a:r>
              <a:rPr lang="en-US" dirty="0">
                <a:solidFill>
                  <a:srgbClr val="000000"/>
                </a:solidFill>
                <a:effectLst/>
              </a:rPr>
              <a:t> Los Angeles is already grappling with a severe housing affordability crisis, and Olympic-related developments are expected to </a:t>
            </a:r>
            <a:r>
              <a:rPr lang="en-US" sz="1100" b="0" i="0" u="sng" strike="noStrike" cap="none" dirty="0">
                <a:solidFill>
                  <a:srgbClr val="000000"/>
                </a:solidFill>
                <a:effectLst/>
                <a:latin typeface="Arial"/>
                <a:ea typeface="Arial"/>
                <a:cs typeface="Arial"/>
                <a:sym typeface="Arial"/>
                <a:hlinkClick r:id="rId5"/>
              </a:rPr>
              <a:t>exacerbate displacement</a:t>
            </a:r>
            <a:r>
              <a:rPr lang="en-US" dirty="0">
                <a:solidFill>
                  <a:srgbClr val="000000"/>
                </a:solidFill>
                <a:effectLst/>
              </a:rPr>
              <a:t>, particularly for low-income residents. The influx of investment and infrastructure projects may accelerate </a:t>
            </a:r>
            <a:r>
              <a:rPr lang="en-US" sz="1100" b="0" i="0" u="sng" strike="noStrike" cap="none" dirty="0">
                <a:solidFill>
                  <a:srgbClr val="000000"/>
                </a:solidFill>
                <a:effectLst/>
                <a:latin typeface="Arial"/>
                <a:ea typeface="Arial"/>
                <a:cs typeface="Arial"/>
                <a:sym typeface="Arial"/>
                <a:hlinkClick r:id="rId6"/>
              </a:rPr>
              <a:t>gentrification</a:t>
            </a:r>
            <a:r>
              <a:rPr lang="en-US" dirty="0">
                <a:solidFill>
                  <a:srgbClr val="000000"/>
                </a:solidFill>
                <a:effectLst/>
              </a:rPr>
              <a:t>, further widening socio-economic disparities.</a:t>
            </a:r>
            <a:endParaRPr lang="en-US" dirty="0">
              <a:effectLst/>
            </a:endParaRPr>
          </a:p>
          <a:p>
            <a:pPr marL="158750" indent="0">
              <a:buNone/>
            </a:pPr>
            <a:endParaRPr lang="en-US" dirty="0"/>
          </a:p>
        </p:txBody>
      </p:sp>
    </p:spTree>
    <p:extLst>
      <p:ext uri="{BB962C8B-B14F-4D97-AF65-F5344CB8AC3E}">
        <p14:creationId xmlns:p14="http://schemas.microsoft.com/office/powerpoint/2010/main" val="4093554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a:extLst>
            <a:ext uri="{FF2B5EF4-FFF2-40B4-BE49-F238E27FC236}">
              <a16:creationId xmlns:a16="http://schemas.microsoft.com/office/drawing/2014/main" id="{D4287D8C-4DA1-12E9-DADA-07AE0C8354C2}"/>
            </a:ext>
          </a:extLst>
        </p:cNvPr>
        <p:cNvGrpSpPr/>
        <p:nvPr/>
      </p:nvGrpSpPr>
      <p:grpSpPr>
        <a:xfrm>
          <a:off x="0" y="0"/>
          <a:ext cx="0" cy="0"/>
          <a:chOff x="0" y="0"/>
          <a:chExt cx="0" cy="0"/>
        </a:xfrm>
      </p:grpSpPr>
      <p:sp>
        <p:nvSpPr>
          <p:cNvPr id="435" name="Google Shape;435;g362cc453def_0_273:notes">
            <a:extLst>
              <a:ext uri="{FF2B5EF4-FFF2-40B4-BE49-F238E27FC236}">
                <a16:creationId xmlns:a16="http://schemas.microsoft.com/office/drawing/2014/main" id="{CD617282-2F89-4C58-5501-6A48D3397DA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Increased deployed security personnel &gt; increased readiness to use violence.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2016 Olympics in Rio: killings of in particular young black males living in favelas in the context of the police pacification campaigns increased (</a:t>
            </a:r>
            <a:r>
              <a:rPr lang="en-US" dirty="0">
                <a:hlinkClick r:id="rId3"/>
              </a:rPr>
              <a:t>11</a:t>
            </a:r>
            <a:r>
              <a:rPr lang="en-US" dirty="0"/>
              <a:t>). Amnesty International reported that in the months leading up to the event, violence and police killings increased every month (</a:t>
            </a:r>
            <a:r>
              <a:rPr lang="en-US" dirty="0">
                <a:hlinkClick r:id="rId4"/>
              </a:rPr>
              <a:t>12</a:t>
            </a:r>
            <a:r>
              <a:rPr lang="en-US" dirty="0"/>
              <a:t>). In South Africa, some regions showed an almost 50% increase in fatal shootings by the police in the two years leading up to the World Cup (</a:t>
            </a:r>
            <a:r>
              <a:rPr lang="en-US" dirty="0">
                <a:hlinkClick r:id="rId5"/>
              </a:rPr>
              <a:t>13</a:t>
            </a:r>
            <a:r>
              <a:rPr lang="en-US" dirty="0"/>
              <a:t>).</a:t>
            </a:r>
            <a:endParaRPr dirty="0"/>
          </a:p>
        </p:txBody>
      </p:sp>
      <p:sp>
        <p:nvSpPr>
          <p:cNvPr id="436" name="Google Shape;436;g362cc453def_0_273:notes">
            <a:extLst>
              <a:ext uri="{FF2B5EF4-FFF2-40B4-BE49-F238E27FC236}">
                <a16:creationId xmlns:a16="http://schemas.microsoft.com/office/drawing/2014/main" id="{669B6989-3378-9BF3-662B-7FCD949D4FC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97290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95250" indent="0">
              <a:buNone/>
            </a:pPr>
            <a:r>
              <a:rPr lang="en-US" sz="1100" dirty="0">
                <a:solidFill>
                  <a:schemeClr val="bg1"/>
                </a:solidFill>
              </a:rPr>
              <a:t>Mass surveillance without consent or transparency</a:t>
            </a:r>
          </a:p>
          <a:p>
            <a:pPr marL="95250" indent="0">
              <a:buNone/>
            </a:pPr>
            <a:r>
              <a:rPr lang="en-US" sz="1100" dirty="0">
                <a:solidFill>
                  <a:schemeClr val="bg1"/>
                </a:solidFill>
              </a:rPr>
              <a:t>Risk of wrongful detention due to false positives</a:t>
            </a:r>
          </a:p>
          <a:p>
            <a:pPr marL="95250" indent="0">
              <a:buNone/>
            </a:pPr>
            <a:r>
              <a:rPr lang="en-US" sz="1100" dirty="0">
                <a:solidFill>
                  <a:schemeClr val="bg1"/>
                </a:solidFill>
              </a:rPr>
              <a:t>Chilling effect on free movement and assembly</a:t>
            </a:r>
          </a:p>
          <a:p>
            <a:pPr marL="95250" indent="0">
              <a:buNone/>
            </a:pPr>
            <a:r>
              <a:rPr lang="en-US" sz="1100" dirty="0">
                <a:solidFill>
                  <a:schemeClr val="bg1"/>
                </a:solidFill>
              </a:rPr>
              <a:t>Disproportionate impact on migrants, dissidents, and marginalized groups</a:t>
            </a:r>
          </a:p>
          <a:p>
            <a:pPr marL="95250" indent="0">
              <a:buNone/>
            </a:pPr>
            <a:r>
              <a:rPr lang="en-US" sz="1100" dirty="0">
                <a:solidFill>
                  <a:schemeClr val="bg1"/>
                </a:solidFill>
              </a:rPr>
              <a:t>Normalization of biometric surveillance infrastructure that persists after the event ends</a:t>
            </a:r>
          </a:p>
          <a:p>
            <a:pPr marL="95250" indent="0">
              <a:buNone/>
            </a:pPr>
            <a:endParaRPr lang="en-US" sz="1100" dirty="0">
              <a:solidFill>
                <a:schemeClr val="bg1"/>
              </a:solidFill>
            </a:endParaRPr>
          </a:p>
          <a:p>
            <a:pPr marL="95250" indent="0">
              <a:buNone/>
            </a:pPr>
            <a:r>
              <a:rPr lang="en-US" sz="1100" dirty="0">
                <a:solidFill>
                  <a:schemeClr val="bg1"/>
                </a:solidFill>
              </a:rPr>
              <a:t>2026 World Cup toolkit's sections on </a:t>
            </a:r>
            <a:r>
              <a:rPr lang="en-US" sz="1100" b="1" dirty="0">
                <a:solidFill>
                  <a:schemeClr val="bg1"/>
                </a:solidFill>
              </a:rPr>
              <a:t>Immigration &amp; Asylum</a:t>
            </a:r>
            <a:r>
              <a:rPr lang="en-US" sz="1100" dirty="0">
                <a:solidFill>
                  <a:schemeClr val="bg1"/>
                </a:solidFill>
              </a:rPr>
              <a:t>, </a:t>
            </a:r>
            <a:r>
              <a:rPr lang="en-US" sz="1100" b="1" dirty="0">
                <a:solidFill>
                  <a:schemeClr val="bg1"/>
                </a:solidFill>
              </a:rPr>
              <a:t>Participation in Public Affairs</a:t>
            </a:r>
            <a:r>
              <a:rPr lang="en-US" sz="1100" dirty="0">
                <a:solidFill>
                  <a:schemeClr val="bg1"/>
                </a:solidFill>
              </a:rPr>
              <a:t>, and </a:t>
            </a:r>
            <a:r>
              <a:rPr lang="en-US" sz="1100" b="1" dirty="0">
                <a:solidFill>
                  <a:schemeClr val="bg1"/>
                </a:solidFill>
              </a:rPr>
              <a:t>Hate Crimes</a:t>
            </a:r>
            <a:r>
              <a:rPr lang="en-US" sz="1100" dirty="0">
                <a:solidFill>
                  <a:schemeClr val="bg1"/>
                </a:solidFill>
              </a:rPr>
              <a:t>, where unchecked surveillance technology can enable profiling and suppress the exercise of rights.</a:t>
            </a:r>
          </a:p>
          <a:p>
            <a:endParaRPr lang="en-US" dirty="0"/>
          </a:p>
          <a:p>
            <a:endParaRPr lang="en-US" dirty="0"/>
          </a:p>
          <a:p>
            <a:r>
              <a:rPr lang="en-US" i="1" dirty="0">
                <a:solidFill>
                  <a:srgbClr val="000000"/>
                </a:solidFill>
                <a:effectLst/>
              </a:rPr>
              <a:t>Salt Lake City 2002:</a:t>
            </a:r>
            <a:r>
              <a:rPr lang="en-US" dirty="0">
                <a:solidFill>
                  <a:srgbClr val="000000"/>
                </a:solidFill>
                <a:effectLst/>
              </a:rPr>
              <a:t> Security measures led to </a:t>
            </a:r>
            <a:r>
              <a:rPr lang="en-US" sz="1100" b="0" i="0" u="sng" strike="noStrike" cap="none" dirty="0">
                <a:solidFill>
                  <a:srgbClr val="000000"/>
                </a:solidFill>
                <a:effectLst/>
                <a:latin typeface="Arial"/>
                <a:ea typeface="Arial"/>
                <a:cs typeface="Arial"/>
                <a:sym typeface="Arial"/>
                <a:hlinkClick r:id="rId3"/>
              </a:rPr>
              <a:t>increased restrictions on protests and enhanced surveillance</a:t>
            </a:r>
            <a:r>
              <a:rPr lang="en-US" dirty="0">
                <a:solidFill>
                  <a:srgbClr val="000000"/>
                </a:solidFill>
                <a:effectLst/>
              </a:rPr>
              <a:t>, setting a precedent for potential civil liberties challenges in LA 2028.</a:t>
            </a:r>
          </a:p>
          <a:p>
            <a:endParaRPr lang="en-US" dirty="0">
              <a:solidFill>
                <a:srgbClr val="000000"/>
              </a:solidFill>
              <a:effectLst/>
            </a:endParaRPr>
          </a:p>
          <a:p>
            <a:r>
              <a:rPr lang="en-US" dirty="0">
                <a:solidFill>
                  <a:srgbClr val="000000"/>
                </a:solidFill>
                <a:effectLst/>
              </a:rPr>
              <a:t>Paris 2024 Olympics: introduced AI-powered surveillance, sparking fears of </a:t>
            </a:r>
            <a:r>
              <a:rPr lang="en-US" sz="1100" b="0" i="0" u="sng" strike="noStrike" cap="none" dirty="0">
                <a:solidFill>
                  <a:srgbClr val="000000"/>
                </a:solidFill>
                <a:effectLst/>
                <a:latin typeface="Arial"/>
                <a:ea typeface="Arial"/>
                <a:cs typeface="Arial"/>
                <a:sym typeface="Arial"/>
                <a:hlinkClick r:id="rId4"/>
              </a:rPr>
              <a:t>government overreach and excessive monitoring</a:t>
            </a:r>
            <a:r>
              <a:rPr lang="en-US" dirty="0">
                <a:solidFill>
                  <a:srgbClr val="000000"/>
                </a:solidFill>
                <a:effectLst/>
              </a:rPr>
              <a:t> of marginalized communities. I</a:t>
            </a:r>
            <a:endParaRPr lang="en-US" dirty="0"/>
          </a:p>
        </p:txBody>
      </p:sp>
    </p:spTree>
    <p:extLst>
      <p:ext uri="{BB962C8B-B14F-4D97-AF65-F5344CB8AC3E}">
        <p14:creationId xmlns:p14="http://schemas.microsoft.com/office/powerpoint/2010/main" val="1028688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a:extLst>
            <a:ext uri="{FF2B5EF4-FFF2-40B4-BE49-F238E27FC236}">
              <a16:creationId xmlns:a16="http://schemas.microsoft.com/office/drawing/2014/main" id="{B3343A55-FD5C-4975-FD96-B75C0F84D8D2}"/>
            </a:ext>
          </a:extLst>
        </p:cNvPr>
        <p:cNvGrpSpPr/>
        <p:nvPr/>
      </p:nvGrpSpPr>
      <p:grpSpPr>
        <a:xfrm>
          <a:off x="0" y="0"/>
          <a:ext cx="0" cy="0"/>
          <a:chOff x="0" y="0"/>
          <a:chExt cx="0" cy="0"/>
        </a:xfrm>
      </p:grpSpPr>
      <p:sp>
        <p:nvSpPr>
          <p:cNvPr id="435" name="Google Shape;435;g362cc453def_0_273:notes">
            <a:extLst>
              <a:ext uri="{FF2B5EF4-FFF2-40B4-BE49-F238E27FC236}">
                <a16:creationId xmlns:a16="http://schemas.microsoft.com/office/drawing/2014/main" id="{9183459A-A1E1-E6F8-AFA1-3C8B3188C59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6" name="Google Shape;436;g362cc453def_0_273:notes">
            <a:extLst>
              <a:ext uri="{FF2B5EF4-FFF2-40B4-BE49-F238E27FC236}">
                <a16:creationId xmlns:a16="http://schemas.microsoft.com/office/drawing/2014/main" id="{23A87C1F-E1AC-BD8A-DEEC-6B9202F538A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93293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dirty="0"/>
              <a:t>ICCPR Art. 13 protects against arbitrary expulsion of foreign nationals — directly relevant to immigration enforcement during tournaments</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bg1"/>
                </a:solidFill>
              </a:rPr>
              <a:t>Acting ICE director Todd Lyons told lawmakers that the agency would be "a key part of the overall security apparatus" for the tournament and declined to rule out enforcement operations around matches during a Congressional hearing in February 2026, prompting House Democrats to introduce a package of bills aimed at limiting ICE's role during the World Cup.</a:t>
            </a:r>
          </a:p>
          <a:p>
            <a:pPr marL="158750" indent="0">
              <a:buNone/>
            </a:pPr>
            <a:endParaRPr lang="en-US" dirty="0"/>
          </a:p>
        </p:txBody>
      </p:sp>
    </p:spTree>
    <p:extLst>
      <p:ext uri="{BB962C8B-B14F-4D97-AF65-F5344CB8AC3E}">
        <p14:creationId xmlns:p14="http://schemas.microsoft.com/office/powerpoint/2010/main" val="1146302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a:extLst>
            <a:ext uri="{FF2B5EF4-FFF2-40B4-BE49-F238E27FC236}">
              <a16:creationId xmlns:a16="http://schemas.microsoft.com/office/drawing/2014/main" id="{6E4F4825-49DE-F673-4666-7D85D18A11B4}"/>
            </a:ext>
          </a:extLst>
        </p:cNvPr>
        <p:cNvGrpSpPr/>
        <p:nvPr/>
      </p:nvGrpSpPr>
      <p:grpSpPr>
        <a:xfrm>
          <a:off x="0" y="0"/>
          <a:ext cx="0" cy="0"/>
          <a:chOff x="0" y="0"/>
          <a:chExt cx="0" cy="0"/>
        </a:xfrm>
      </p:grpSpPr>
      <p:sp>
        <p:nvSpPr>
          <p:cNvPr id="435" name="Google Shape;435;g362cc453def_0_273:notes">
            <a:extLst>
              <a:ext uri="{FF2B5EF4-FFF2-40B4-BE49-F238E27FC236}">
                <a16:creationId xmlns:a16="http://schemas.microsoft.com/office/drawing/2014/main" id="{3A9BFFE9-424B-52E2-A2E2-606240C6EB2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r>
              <a:rPr lang="en-US" dirty="0">
                <a:solidFill>
                  <a:srgbClr val="000000"/>
                </a:solidFill>
                <a:effectLst/>
              </a:rPr>
              <a:t>In China, ahead of the Beijing 2008 Olympics, journalists faced </a:t>
            </a:r>
            <a:r>
              <a:rPr lang="en-US" sz="1100" b="0" i="0" u="sng" strike="noStrike" cap="none" dirty="0">
                <a:solidFill>
                  <a:srgbClr val="000000"/>
                </a:solidFill>
                <a:effectLst/>
                <a:latin typeface="Arial"/>
                <a:ea typeface="Arial"/>
                <a:cs typeface="Arial"/>
                <a:sym typeface="Arial"/>
                <a:hlinkClick r:id="rId3"/>
              </a:rPr>
              <a:t>tight government controls</a:t>
            </a:r>
            <a:r>
              <a:rPr lang="en-US" sz="1100" b="0" i="0" u="none" strike="noStrike" cap="none" dirty="0">
                <a:solidFill>
                  <a:srgbClr val="000000"/>
                </a:solidFill>
                <a:effectLst/>
                <a:latin typeface="Arial"/>
                <a:ea typeface="Arial"/>
                <a:cs typeface="Arial"/>
                <a:sym typeface="Arial"/>
              </a:rPr>
              <a:t>,</a:t>
            </a:r>
            <a:r>
              <a:rPr lang="en-US" dirty="0">
                <a:solidFill>
                  <a:srgbClr val="000000"/>
                </a:solidFill>
                <a:effectLst/>
              </a:rPr>
              <a:t> with foreign media subjected to surveillance and restricted access. Similarly, at Qatar 2022, international reporters </a:t>
            </a:r>
            <a:r>
              <a:rPr lang="en-US" sz="1100" b="0" i="0" u="sng" strike="noStrike" cap="none" dirty="0">
                <a:solidFill>
                  <a:srgbClr val="000000"/>
                </a:solidFill>
                <a:effectLst/>
                <a:latin typeface="Arial"/>
                <a:ea typeface="Arial"/>
                <a:cs typeface="Arial"/>
                <a:sym typeface="Arial"/>
                <a:hlinkClick r:id="rId4"/>
              </a:rPr>
              <a:t>faced harassment and detainment</a:t>
            </a:r>
            <a:r>
              <a:rPr lang="en-US" dirty="0">
                <a:solidFill>
                  <a:srgbClr val="000000"/>
                </a:solidFill>
                <a:effectLst/>
              </a:rPr>
              <a:t> for attempting to document labor conditions and human rights abuses.</a:t>
            </a:r>
            <a:endParaRPr lang="en-US" dirty="0">
              <a:effectLst/>
            </a:endParaRPr>
          </a:p>
          <a:p>
            <a:br>
              <a:rPr lang="en-US" dirty="0">
                <a:effectLst/>
              </a:rPr>
            </a:br>
            <a:endParaRPr lang="en-US" dirty="0">
              <a:effectLst/>
            </a:endParaRPr>
          </a:p>
          <a:p>
            <a:pPr marL="0" lvl="0" indent="0" algn="l" rtl="0">
              <a:lnSpc>
                <a:spcPct val="100000"/>
              </a:lnSpc>
              <a:spcBef>
                <a:spcPts val="0"/>
              </a:spcBef>
              <a:spcAft>
                <a:spcPts val="0"/>
              </a:spcAft>
              <a:buSzPts val="1100"/>
              <a:buNone/>
            </a:pPr>
            <a:r>
              <a:rPr lang="en-US" dirty="0"/>
              <a:t>Environmental impacts</a:t>
            </a:r>
          </a:p>
          <a:p>
            <a:pPr marL="0" lvl="0" indent="0" algn="l" rtl="0">
              <a:lnSpc>
                <a:spcPct val="100000"/>
              </a:lnSpc>
              <a:spcBef>
                <a:spcPts val="0"/>
              </a:spcBef>
              <a:spcAft>
                <a:spcPts val="0"/>
              </a:spcAft>
              <a:buSzPts val="1100"/>
              <a:buNone/>
            </a:pPr>
            <a:endParaRPr dirty="0"/>
          </a:p>
        </p:txBody>
      </p:sp>
      <p:sp>
        <p:nvSpPr>
          <p:cNvPr id="436" name="Google Shape;436;g362cc453def_0_273:notes">
            <a:extLst>
              <a:ext uri="{FF2B5EF4-FFF2-40B4-BE49-F238E27FC236}">
                <a16:creationId xmlns:a16="http://schemas.microsoft.com/office/drawing/2014/main" id="{83FA6A10-811D-411F-67BD-907460AE25A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2107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62cc453def_0_19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0" name="Google Shape;380;g362cc453def_0_1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362cc453def_0_20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Included in here is the notion of corporate responsibility, which the next speaker will cover</a:t>
            </a:r>
            <a:endParaRPr dirty="0"/>
          </a:p>
        </p:txBody>
      </p:sp>
      <p:sp>
        <p:nvSpPr>
          <p:cNvPr id="393" name="Google Shape;393;g362cc453def_0_2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62cc453def_0_22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2" name="Google Shape;412;g362cc453def_0_2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55ba7e783_0_16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2" name="Google Shape;362;g3555ba7e783_0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Accountability challenge: highly complex operations, jointly staged by mix of national, </a:t>
            </a:r>
            <a:r>
              <a:rPr lang="en-US" dirty="0" err="1"/>
              <a:t>intl</a:t>
            </a:r>
            <a:r>
              <a:rPr lang="en-US" dirty="0"/>
              <a:t>, public, and private actors and organized based on a complex framework of contracts and agreements between all those actors.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planning stage of 2012 London Games: around 2,200 contracts signed</a:t>
            </a:r>
          </a:p>
          <a:p>
            <a:pPr marL="158750" indent="0">
              <a:buNone/>
            </a:pPr>
            <a:endParaRPr lang="en-US" dirty="0"/>
          </a:p>
          <a:p>
            <a:pPr marL="158750" indent="0">
              <a:buNone/>
            </a:pPr>
            <a:r>
              <a:rPr lang="en-US" dirty="0"/>
              <a:t>International Sports Governing Bodies (ISGBs) formally “own” these events, also state actors in form of hosting authorities from different levels of government, from central to municipal, as well as (multinational) sponsors, agencies, broadcasters and companies are involved (</a:t>
            </a:r>
            <a:r>
              <a:rPr lang="en-US" dirty="0">
                <a:hlinkClick r:id="rId3"/>
              </a:rPr>
              <a:t>15</a:t>
            </a:r>
            <a:r>
              <a:rPr lang="en-US" dirty="0"/>
              <a:t>). All these actors linked to each other</a:t>
            </a:r>
          </a:p>
          <a:p>
            <a:pPr marL="158750" indent="0">
              <a:buNone/>
            </a:pPr>
            <a:endParaRPr lang="en-US" dirty="0"/>
          </a:p>
          <a:p>
            <a:pPr marL="158750" indent="0">
              <a:buNone/>
            </a:pPr>
            <a:r>
              <a:rPr lang="en-US" dirty="0"/>
              <a:t>Problem of many hands: “due to the complexity of the situation and the number of actors involved, it is impossible or at least very difficult to hold someone reasonably responsible”</a:t>
            </a:r>
          </a:p>
          <a:p>
            <a:pPr marL="158750" indent="0">
              <a:buNone/>
            </a:pPr>
            <a:endParaRPr lang="en-US" dirty="0"/>
          </a:p>
          <a:p>
            <a:pPr marL="158750" indent="0">
              <a:buNone/>
            </a:pPr>
            <a:r>
              <a:rPr lang="en-US" dirty="0"/>
              <a:t>can facilitate blame-shifting between the different actors and even lead to a number of actors escaping their responsibility entirely. </a:t>
            </a:r>
          </a:p>
          <a:p>
            <a:pPr marL="158750" indent="0">
              <a:buNone/>
            </a:pPr>
            <a:r>
              <a:rPr lang="en-US" dirty="0"/>
              <a:t>multi-jurisdictional nature of these events&gt;different laws and standards apply</a:t>
            </a:r>
          </a:p>
          <a:p>
            <a:pPr marL="158750" indent="0">
              <a:buNone/>
            </a:pPr>
            <a:endParaRPr lang="en-US" dirty="0"/>
          </a:p>
          <a:p>
            <a:pPr marL="158750" indent="0">
              <a:buNone/>
            </a:pPr>
            <a:r>
              <a:rPr lang="en-US" sz="1100" b="0" i="0" u="sng" strike="noStrike" cap="none" dirty="0">
                <a:solidFill>
                  <a:srgbClr val="000000"/>
                </a:solidFill>
                <a:effectLst/>
                <a:latin typeface="Arial"/>
                <a:ea typeface="Arial"/>
                <a:cs typeface="Arial"/>
                <a:sym typeface="Arial"/>
                <a:hlinkClick r:id="rId4"/>
              </a:rPr>
              <a:t>FIFA’s human rights requirements for the 2026 World Cup</a:t>
            </a:r>
            <a:r>
              <a:rPr lang="en-US" b="1" dirty="0">
                <a:solidFill>
                  <a:srgbClr val="000000"/>
                </a:solidFill>
                <a:effectLst/>
              </a:rPr>
              <a:t> </a:t>
            </a:r>
            <a:r>
              <a:rPr lang="en-US" dirty="0">
                <a:solidFill>
                  <a:srgbClr val="000000"/>
                </a:solidFill>
                <a:effectLst/>
              </a:rPr>
              <a:t>include a </a:t>
            </a:r>
            <a:r>
              <a:rPr lang="en-US" sz="1100" b="0" i="0" u="sng" strike="noStrike" cap="none" dirty="0">
                <a:solidFill>
                  <a:srgbClr val="000000"/>
                </a:solidFill>
                <a:effectLst/>
                <a:latin typeface="Arial"/>
                <a:ea typeface="Arial"/>
                <a:cs typeface="Arial"/>
                <a:sym typeface="Arial"/>
                <a:hlinkClick r:id="rId5"/>
              </a:rPr>
              <a:t>Human Rights Strategy</a:t>
            </a:r>
            <a:r>
              <a:rPr lang="en-US" dirty="0">
                <a:solidFill>
                  <a:srgbClr val="000000"/>
                </a:solidFill>
                <a:effectLst/>
              </a:rPr>
              <a:t>, but concerns remain over whether these commitments will be meaningfully enforced.</a:t>
            </a:r>
            <a:endParaRPr lang="en-US" dirty="0"/>
          </a:p>
        </p:txBody>
      </p:sp>
    </p:spTree>
    <p:extLst>
      <p:ext uri="{BB962C8B-B14F-4D97-AF65-F5344CB8AC3E}">
        <p14:creationId xmlns:p14="http://schemas.microsoft.com/office/powerpoint/2010/main" val="29562180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362cc453def_0_27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158750" indent="0">
              <a:buNone/>
            </a:pPr>
            <a:r>
              <a:rPr lang="en-US" b="1" dirty="0"/>
              <a:t>This is all STATE/STATE ACTOR accountability</a:t>
            </a:r>
          </a:p>
          <a:p>
            <a:pPr marL="158750" indent="0">
              <a:buNone/>
            </a:pPr>
            <a:endParaRPr lang="en-US" b="1" dirty="0"/>
          </a:p>
          <a:p>
            <a:pPr marL="158750" indent="0">
              <a:buNone/>
            </a:pPr>
            <a:r>
              <a:rPr lang="en-US" b="1" dirty="0"/>
              <a:t>It's political</a:t>
            </a:r>
          </a:p>
          <a:p>
            <a:endParaRPr lang="en-US" b="1" dirty="0"/>
          </a:p>
          <a:p>
            <a:pPr marL="158750" indent="0">
              <a:buNone/>
            </a:pPr>
            <a:r>
              <a:rPr lang="en-US" b="1" dirty="0"/>
              <a:t>Town of Castle Rock v. Gonzales (2005)</a:t>
            </a:r>
            <a:endParaRPr lang="en-US" dirty="0"/>
          </a:p>
          <a:p>
            <a:r>
              <a:rPr lang="en-US" dirty="0"/>
              <a:t>Gonzales's estranged husband kidnapped and murdered their three daughters after police refused to enforce her restraining order</a:t>
            </a:r>
          </a:p>
          <a:p>
            <a:r>
              <a:rPr lang="en-US" dirty="0"/>
              <a:t>Supreme Court ruled 7–2 that government has no constitutional duty to protect individuals from private harm — leaving her with no domestic remedy</a:t>
            </a:r>
          </a:p>
          <a:p>
            <a:r>
              <a:rPr lang="en-US" dirty="0"/>
              <a:t>Gonzales took her case to the </a:t>
            </a:r>
            <a:r>
              <a:rPr lang="en-US" b="1" dirty="0"/>
              <a:t>Inter-American Commission on Human Rights</a:t>
            </a:r>
            <a:r>
              <a:rPr lang="en-US" dirty="0"/>
              <a:t>, which in 2011 found the US had violated its international obligations by failing to protect her family from domestic violence</a:t>
            </a:r>
          </a:p>
        </p:txBody>
      </p:sp>
      <p:sp>
        <p:nvSpPr>
          <p:cNvPr id="436" name="Google Shape;436;g362cc453def_0_2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Texas Monthly: </a:t>
            </a:r>
            <a:r>
              <a:rPr lang="en-US" b="1" dirty="0"/>
              <a:t>The Taliban Targeted Them. FIFA Saved Them. Houston Welcomed Them. Then They Were Left Behind. </a:t>
            </a:r>
            <a:r>
              <a:rPr lang="en-US" dirty="0"/>
              <a:t>A group of Afghan women soccer players were rescued from their home country and promised new lives in Texas. They’ve been on their own since. </a:t>
            </a:r>
          </a:p>
          <a:p>
            <a:pPr marL="158750" indent="0">
              <a:buNone/>
            </a:pPr>
            <a:endParaRPr lang="en-US" dirty="0"/>
          </a:p>
        </p:txBody>
      </p:sp>
    </p:spTree>
    <p:extLst>
      <p:ext uri="{BB962C8B-B14F-4D97-AF65-F5344CB8AC3E}">
        <p14:creationId xmlns:p14="http://schemas.microsoft.com/office/powerpoint/2010/main" val="986857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g3555ae2e3b5_0_2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33" name="Google Shape;1533;g3555ae2e3b5_0_2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62cc453def_0_18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158750" indent="0">
              <a:buNone/>
            </a:pPr>
            <a:r>
              <a:rPr lang="en-US" u="sng" dirty="0"/>
              <a:t>Eleanor Roosevelt's role in creating the UDHR</a:t>
            </a:r>
            <a:endParaRPr lang="en-US" dirty="0"/>
          </a:p>
          <a:p>
            <a:pPr marL="158750" indent="0">
              <a:buNone/>
            </a:pPr>
            <a:r>
              <a:rPr lang="en-US" dirty="0"/>
              <a:t>Appointed by Pres Truman as U.S. delegate to the United Nations in 1945</a:t>
            </a:r>
          </a:p>
          <a:p>
            <a:pPr marL="158750" indent="0">
              <a:buNone/>
            </a:pPr>
            <a:r>
              <a:rPr lang="en-US" dirty="0"/>
              <a:t>Elected chair of the UN Commission on Human Rights in 1947</a:t>
            </a:r>
          </a:p>
          <a:p>
            <a:pPr marL="158750" indent="0">
              <a:buNone/>
            </a:pPr>
            <a:r>
              <a:rPr lang="en-US" dirty="0"/>
              <a:t>Led the body directly responsible for drafting the UDHR</a:t>
            </a:r>
          </a:p>
          <a:p>
            <a:pPr marL="158750" indent="0">
              <a:buNone/>
            </a:pPr>
            <a:endParaRPr lang="en-US" b="1" dirty="0"/>
          </a:p>
          <a:p>
            <a:pPr marL="158750" indent="0">
              <a:buNone/>
            </a:pPr>
            <a:r>
              <a:rPr lang="en-US" dirty="0"/>
              <a:t>negotiations among 58 member nations with vastly different political systems and traditions</a:t>
            </a:r>
          </a:p>
          <a:p>
            <a:pPr marL="158750" indent="0">
              <a:buNone/>
            </a:pPr>
            <a:r>
              <a:rPr lang="en-US" dirty="0"/>
              <a:t>ideological tensions between Western democracies and the Soviet bloc</a:t>
            </a:r>
          </a:p>
          <a:p>
            <a:pPr marL="158750" indent="0">
              <a:buNone/>
            </a:pPr>
            <a:r>
              <a:rPr lang="en-US" dirty="0"/>
              <a:t>differences between nations from Asia, Latin America, the Middle East, and Europe</a:t>
            </a:r>
          </a:p>
          <a:p>
            <a:pPr marL="158750" indent="0">
              <a:buNone/>
            </a:pPr>
            <a:r>
              <a:rPr lang="en-US" dirty="0"/>
              <a:t>Pushed for the declaration to be universal — applying to all people, not just citizens of specific states</a:t>
            </a:r>
          </a:p>
          <a:p>
            <a:pPr marL="158750" indent="0">
              <a:buNone/>
            </a:pPr>
            <a:endParaRPr lang="en-US" b="1" dirty="0"/>
          </a:p>
          <a:p>
            <a:pPr marL="158750" indent="0">
              <a:buNone/>
            </a:pPr>
            <a:r>
              <a:rPr lang="en-US" dirty="0"/>
              <a:t>Insisted on non-discrimination as a foundational principle throughout the document</a:t>
            </a:r>
          </a:p>
          <a:p>
            <a:pPr marL="158750" indent="0">
              <a:buNone/>
            </a:pPr>
            <a:endParaRPr lang="en-US" b="1" dirty="0"/>
          </a:p>
          <a:p>
            <a:pPr marL="158750" indent="0">
              <a:buNone/>
            </a:pPr>
            <a:r>
              <a:rPr lang="en-US" dirty="0"/>
              <a:t>UDHR adopted by the UN General Assembly on December 10, 1948 – now </a:t>
            </a:r>
            <a:r>
              <a:rPr lang="en-US" dirty="0" err="1"/>
              <a:t>intl</a:t>
            </a:r>
            <a:r>
              <a:rPr lang="en-US" dirty="0"/>
              <a:t> HR day</a:t>
            </a:r>
          </a:p>
          <a:p>
            <a:pPr marL="158750" indent="0">
              <a:buNone/>
            </a:pPr>
            <a:r>
              <a:rPr lang="en-US" dirty="0"/>
              <a:t>The UDHR she helped create remains the foundational legal framework referenced in human rights monitoring work to this day</a:t>
            </a:r>
          </a:p>
          <a:p>
            <a:pPr marL="0" lvl="0" indent="0" algn="l" rtl="0">
              <a:lnSpc>
                <a:spcPct val="100000"/>
              </a:lnSpc>
              <a:spcBef>
                <a:spcPts val="0"/>
              </a:spcBef>
              <a:spcAft>
                <a:spcPts val="0"/>
              </a:spcAft>
              <a:buSzPts val="1100"/>
              <a:buNone/>
            </a:pPr>
            <a:endParaRPr dirty="0"/>
          </a:p>
        </p:txBody>
      </p:sp>
      <p:sp>
        <p:nvSpPr>
          <p:cNvPr id="371" name="Google Shape;371;g362cc453def_0_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a:extLst>
            <a:ext uri="{FF2B5EF4-FFF2-40B4-BE49-F238E27FC236}">
              <a16:creationId xmlns:a16="http://schemas.microsoft.com/office/drawing/2014/main" id="{5F4F6FCB-F1C9-A1F5-C0A4-653559E4AF26}"/>
            </a:ext>
          </a:extLst>
        </p:cNvPr>
        <p:cNvGrpSpPr/>
        <p:nvPr/>
      </p:nvGrpSpPr>
      <p:grpSpPr>
        <a:xfrm>
          <a:off x="0" y="0"/>
          <a:ext cx="0" cy="0"/>
          <a:chOff x="0" y="0"/>
          <a:chExt cx="0" cy="0"/>
        </a:xfrm>
      </p:grpSpPr>
      <p:sp>
        <p:nvSpPr>
          <p:cNvPr id="435" name="Google Shape;435;g362cc453def_0_273:notes">
            <a:extLst>
              <a:ext uri="{FF2B5EF4-FFF2-40B4-BE49-F238E27FC236}">
                <a16:creationId xmlns:a16="http://schemas.microsoft.com/office/drawing/2014/main" id="{ACBF2D34-BC81-83CB-50BB-4C99C9C8CD2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No all treaties (</a:t>
            </a:r>
            <a:r>
              <a:rPr lang="en-US" dirty="0" err="1"/>
              <a:t>eg</a:t>
            </a:r>
            <a:r>
              <a:rPr lang="en-US" dirty="0"/>
              <a:t> genocide convention, refugee convention protocol). Just ones relevant to mega sporting events</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endParaRPr dirty="0"/>
          </a:p>
        </p:txBody>
      </p:sp>
      <p:sp>
        <p:nvSpPr>
          <p:cNvPr id="436" name="Google Shape;436;g362cc453def_0_273:notes">
            <a:extLst>
              <a:ext uri="{FF2B5EF4-FFF2-40B4-BE49-F238E27FC236}">
                <a16:creationId xmlns:a16="http://schemas.microsoft.com/office/drawing/2014/main" id="{45C9E09E-8A95-1687-3CA3-1476CEC7D50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28026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a:extLst>
            <a:ext uri="{FF2B5EF4-FFF2-40B4-BE49-F238E27FC236}">
              <a16:creationId xmlns:a16="http://schemas.microsoft.com/office/drawing/2014/main" id="{335349F3-B78B-E533-8031-CF2B40449270}"/>
            </a:ext>
          </a:extLst>
        </p:cNvPr>
        <p:cNvGrpSpPr/>
        <p:nvPr/>
      </p:nvGrpSpPr>
      <p:grpSpPr>
        <a:xfrm>
          <a:off x="0" y="0"/>
          <a:ext cx="0" cy="0"/>
          <a:chOff x="0" y="0"/>
          <a:chExt cx="0" cy="0"/>
        </a:xfrm>
      </p:grpSpPr>
      <p:sp>
        <p:nvSpPr>
          <p:cNvPr id="435" name="Google Shape;435;g362cc453def_0_273:notes">
            <a:extLst>
              <a:ext uri="{FF2B5EF4-FFF2-40B4-BE49-F238E27FC236}">
                <a16:creationId xmlns:a16="http://schemas.microsoft.com/office/drawing/2014/main" id="{883D21B4-928F-0E98-E042-4E7A3DDDBFE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dirty="0"/>
              <a:t>-19: protest and journalism — frequently restricted in host countries during major events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t>-</a:t>
            </a:r>
            <a:r>
              <a:rPr lang="en-US" sz="1100" dirty="0"/>
              <a:t>right to peaceful assembly often curtailed through "fan zones" and protest exclusion zones around venues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t>-</a:t>
            </a:r>
            <a:r>
              <a:rPr lang="en-US" sz="1100" dirty="0"/>
              <a:t>freedom of association-right to form and join trade unions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t>-</a:t>
            </a:r>
            <a:r>
              <a:rPr lang="en-US" sz="1100" dirty="0"/>
              <a:t>arbitrary arrest and detention — relevant to crackdowns on protesters, homeless people, and migrants during events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36" name="Google Shape;436;g362cc453def_0_273:notes">
            <a:extLst>
              <a:ext uri="{FF2B5EF4-FFF2-40B4-BE49-F238E27FC236}">
                <a16:creationId xmlns:a16="http://schemas.microsoft.com/office/drawing/2014/main" id="{91178C11-AEFC-980F-E5A9-BAD5A5A375F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87721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a:extLst>
            <a:ext uri="{FF2B5EF4-FFF2-40B4-BE49-F238E27FC236}">
              <a16:creationId xmlns:a16="http://schemas.microsoft.com/office/drawing/2014/main" id="{1FA583BD-458D-8C53-5A14-AC46C2909BBC}"/>
            </a:ext>
          </a:extLst>
        </p:cNvPr>
        <p:cNvGrpSpPr/>
        <p:nvPr/>
      </p:nvGrpSpPr>
      <p:grpSpPr>
        <a:xfrm>
          <a:off x="0" y="0"/>
          <a:ext cx="0" cy="0"/>
          <a:chOff x="0" y="0"/>
          <a:chExt cx="0" cy="0"/>
        </a:xfrm>
      </p:grpSpPr>
      <p:sp>
        <p:nvSpPr>
          <p:cNvPr id="435" name="Google Shape;435;g362cc453def_0_273:notes">
            <a:extLst>
              <a:ext uri="{FF2B5EF4-FFF2-40B4-BE49-F238E27FC236}">
                <a16:creationId xmlns:a16="http://schemas.microsoft.com/office/drawing/2014/main" id="{702D32A0-03DC-BE23-6053-F129A8F5B26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r>
              <a:rPr lang="en-US" b="1" dirty="0"/>
              <a:t>Art. 3</a:t>
            </a:r>
            <a:r>
              <a:rPr lang="en-US" dirty="0"/>
              <a:t> —directly relevant to deportation and immigration enforcement actions taken against fans, workers, or asylum seekers during tournaments</a:t>
            </a:r>
          </a:p>
          <a:p>
            <a:r>
              <a:rPr lang="en-US" b="1" dirty="0"/>
              <a:t>Art. 16</a:t>
            </a:r>
            <a:r>
              <a:rPr lang="en-US" dirty="0"/>
              <a:t> —particularly relevant to mega sporting events because many documented abuses such as: </a:t>
            </a:r>
          </a:p>
          <a:p>
            <a:pPr lvl="1"/>
            <a:r>
              <a:rPr lang="en-US" dirty="0"/>
              <a:t>Inhumane labor conditions for construction workers</a:t>
            </a:r>
          </a:p>
          <a:p>
            <a:pPr lvl="1"/>
            <a:r>
              <a:rPr lang="en-US" dirty="0"/>
              <a:t>Forced evictions of homeless populations</a:t>
            </a:r>
          </a:p>
          <a:p>
            <a:pPr lvl="1"/>
            <a:r>
              <a:rPr lang="en-US" dirty="0"/>
              <a:t>Degrading treatment of LGBTQ+ individuals by police</a:t>
            </a:r>
          </a:p>
          <a:p>
            <a:pPr lvl="1"/>
            <a:r>
              <a:rPr lang="en-US" dirty="0"/>
              <a:t>Detention conditions for migrants and protesters</a:t>
            </a:r>
          </a:p>
          <a:p>
            <a:pPr lvl="1"/>
            <a:r>
              <a:rPr lang="en-US" dirty="0"/>
              <a:t>may fall under this broader standard even if they do not constitute torture strictly defined</a:t>
            </a:r>
          </a:p>
        </p:txBody>
      </p:sp>
      <p:sp>
        <p:nvSpPr>
          <p:cNvPr id="436" name="Google Shape;436;g362cc453def_0_273:notes">
            <a:extLst>
              <a:ext uri="{FF2B5EF4-FFF2-40B4-BE49-F238E27FC236}">
                <a16:creationId xmlns:a16="http://schemas.microsoft.com/office/drawing/2014/main" id="{9D174401-E7ED-7D92-F088-ADCF4DB41D0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28055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a:extLst>
            <a:ext uri="{FF2B5EF4-FFF2-40B4-BE49-F238E27FC236}">
              <a16:creationId xmlns:a16="http://schemas.microsoft.com/office/drawing/2014/main" id="{2EE82363-047E-B61F-8816-FD3BFE3F8BEB}"/>
            </a:ext>
          </a:extLst>
        </p:cNvPr>
        <p:cNvGrpSpPr/>
        <p:nvPr/>
      </p:nvGrpSpPr>
      <p:grpSpPr>
        <a:xfrm>
          <a:off x="0" y="0"/>
          <a:ext cx="0" cy="0"/>
          <a:chOff x="0" y="0"/>
          <a:chExt cx="0" cy="0"/>
        </a:xfrm>
      </p:grpSpPr>
      <p:sp>
        <p:nvSpPr>
          <p:cNvPr id="435" name="Google Shape;435;g362cc453def_0_273:notes">
            <a:extLst>
              <a:ext uri="{FF2B5EF4-FFF2-40B4-BE49-F238E27FC236}">
                <a16:creationId xmlns:a16="http://schemas.microsoft.com/office/drawing/2014/main" id="{B38407F4-00B4-2D91-9EAD-0A8EB031B1A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158750" indent="0">
              <a:buNone/>
            </a:pPr>
            <a:r>
              <a:rPr lang="en-US" b="1" dirty="0"/>
              <a:t>Art. 2</a:t>
            </a:r>
            <a:r>
              <a:rPr lang="en-US" dirty="0"/>
              <a:t> foundational to any accountability framework for event-related racial abuses involving police, security contractors, or public officials</a:t>
            </a:r>
          </a:p>
          <a:p>
            <a:pPr marL="158750" indent="0">
              <a:buNone/>
            </a:pPr>
            <a:r>
              <a:rPr lang="en-US" b="1" dirty="0"/>
              <a:t>art. 4</a:t>
            </a:r>
            <a:r>
              <a:rPr lang="en-US" dirty="0"/>
              <a:t> —directly relevant to monitoring racist chanting, banners, and online hate speech by fans during matches, and the obligations of host cities and FIFA to respond</a:t>
            </a:r>
          </a:p>
          <a:p>
            <a:pPr marL="158750" indent="0">
              <a:buNone/>
            </a:pPr>
            <a:endParaRPr lang="en-US" b="1" dirty="0"/>
          </a:p>
          <a:p>
            <a:pPr marL="158750" indent="0">
              <a:buNone/>
            </a:pPr>
            <a:r>
              <a:rPr lang="en-US" b="1" dirty="0"/>
              <a:t>Racial profiling by security forces</a:t>
            </a:r>
            <a:r>
              <a:rPr lang="en-US" dirty="0"/>
              <a:t> — Articles 2 and 5(b) together create a strong basis for challenging stop-and-search practices, crowd control tactics, and border enforcement disproportionately targeting fans of color or nationals of certain countries</a:t>
            </a:r>
          </a:p>
          <a:p>
            <a:pPr marL="158750" indent="0">
              <a:buNone/>
            </a:pPr>
            <a:r>
              <a:rPr lang="en-US" b="1" dirty="0"/>
              <a:t>Migrant worker exploitation</a:t>
            </a:r>
            <a:r>
              <a:rPr lang="en-US" dirty="0"/>
              <a:t> — Articles 2 and 5(e)(</a:t>
            </a:r>
            <a:r>
              <a:rPr lang="en-US" dirty="0" err="1"/>
              <a:t>i</a:t>
            </a:r>
            <a:r>
              <a:rPr lang="en-US" dirty="0"/>
              <a:t>) and (ii) are directly applicable to discriminatory labor practices in event construction and hospitality sectors that disproportionately affect workers of color</a:t>
            </a:r>
          </a:p>
          <a:p>
            <a:pPr marL="158750" indent="0">
              <a:buNone/>
            </a:pPr>
            <a:r>
              <a:rPr lang="en-US" b="1" dirty="0"/>
              <a:t>Housing displacement</a:t>
            </a:r>
            <a:r>
              <a:rPr lang="en-US" dirty="0"/>
              <a:t> — Article 5(e)(iii) supports claims by minority and low-income communities of color displaced by stadium construction or event-driven gentrification</a:t>
            </a:r>
          </a:p>
          <a:p>
            <a:pPr marL="158750" indent="0">
              <a:buNone/>
            </a:pPr>
            <a:r>
              <a:rPr lang="en-US" b="1" dirty="0"/>
              <a:t>Indigenous communities</a:t>
            </a:r>
            <a:r>
              <a:rPr lang="en-US" dirty="0"/>
              <a:t> — Articles 2 and 5 together support claims by indigenous communities whose lands, cultures, or resources are adversely affected by event infrastructure development</a:t>
            </a:r>
          </a:p>
        </p:txBody>
      </p:sp>
      <p:sp>
        <p:nvSpPr>
          <p:cNvPr id="436" name="Google Shape;436;g362cc453def_0_273:notes">
            <a:extLst>
              <a:ext uri="{FF2B5EF4-FFF2-40B4-BE49-F238E27FC236}">
                <a16:creationId xmlns:a16="http://schemas.microsoft.com/office/drawing/2014/main" id="{F5B3844C-0590-DFFB-6367-92A12180AEA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44847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a:extLst>
            <a:ext uri="{FF2B5EF4-FFF2-40B4-BE49-F238E27FC236}">
              <a16:creationId xmlns:a16="http://schemas.microsoft.com/office/drawing/2014/main" id="{30FBEB07-5DA6-C4A6-BDA7-85D6EFEFDDB9}"/>
            </a:ext>
          </a:extLst>
        </p:cNvPr>
        <p:cNvGrpSpPr/>
        <p:nvPr/>
      </p:nvGrpSpPr>
      <p:grpSpPr>
        <a:xfrm>
          <a:off x="0" y="0"/>
          <a:ext cx="0" cy="0"/>
          <a:chOff x="0" y="0"/>
          <a:chExt cx="0" cy="0"/>
        </a:xfrm>
      </p:grpSpPr>
      <p:sp>
        <p:nvSpPr>
          <p:cNvPr id="435" name="Google Shape;435;g362cc453def_0_273:notes">
            <a:extLst>
              <a:ext uri="{FF2B5EF4-FFF2-40B4-BE49-F238E27FC236}">
                <a16:creationId xmlns:a16="http://schemas.microsoft.com/office/drawing/2014/main" id="{4706A587-9461-E721-A28B-C2840382589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r>
              <a:rPr lang="en-US" b="1" dirty="0"/>
              <a:t>Article 3</a:t>
            </a:r>
            <a:r>
              <a:rPr lang="en-US" dirty="0"/>
              <a:t> —worst forms of child labor : </a:t>
            </a:r>
          </a:p>
          <a:p>
            <a:pPr lvl="1"/>
            <a:r>
              <a:rPr lang="en-US" dirty="0"/>
              <a:t>trafficking of minors for sexual exploitation and forced labor documented around previous World Cups and Olympics, and explicitly addressed in the toolkit</a:t>
            </a:r>
          </a:p>
          <a:p>
            <a:pPr lvl="1"/>
            <a:r>
              <a:rPr lang="en-US" dirty="0"/>
              <a:t>concerns already raised in the Houston and Dallas human rights commitments</a:t>
            </a:r>
          </a:p>
          <a:p>
            <a:pPr lvl="1"/>
            <a:r>
              <a:rPr lang="en-US" dirty="0"/>
              <a:t>relevant where criminal networks operating around event venues recruit or coerce minors into drug distribution or other criminal activity</a:t>
            </a:r>
          </a:p>
          <a:p>
            <a:pPr lvl="1"/>
            <a:r>
              <a:rPr lang="en-US" dirty="0"/>
              <a:t>event-related child labor including: </a:t>
            </a:r>
          </a:p>
          <a:p>
            <a:pPr lvl="2"/>
            <a:r>
              <a:rPr lang="en-US" dirty="0"/>
              <a:t>Informal vending and hawking</a:t>
            </a:r>
          </a:p>
          <a:p>
            <a:pPr lvl="2"/>
            <a:r>
              <a:rPr lang="en-US" dirty="0"/>
              <a:t>Night work in hospitality and catering</a:t>
            </a:r>
          </a:p>
          <a:p>
            <a:pPr lvl="2"/>
            <a:r>
              <a:rPr lang="en-US" dirty="0"/>
              <a:t>Construction work on event facilities</a:t>
            </a:r>
          </a:p>
          <a:p>
            <a:pPr lvl="2"/>
            <a:r>
              <a:rPr lang="en-US" dirty="0"/>
              <a:t>Domestic service in households of event workers or officials</a:t>
            </a:r>
          </a:p>
          <a:p>
            <a:pPr lvl="2"/>
            <a:r>
              <a:rPr lang="en-US" dirty="0"/>
              <a:t>Agricultural supply chains producing food and merchandise for events</a:t>
            </a:r>
          </a:p>
          <a:p>
            <a:r>
              <a:rPr lang="en-US" b="1" dirty="0"/>
              <a:t>Article 6</a:t>
            </a:r>
            <a:r>
              <a:rPr lang="en-US" dirty="0"/>
              <a:t> —relevant to the obligation of host cities like Dallas and Houston to have specific action plans addressing child labor and trafficking risks associated with the World Cup</a:t>
            </a:r>
          </a:p>
        </p:txBody>
      </p:sp>
      <p:sp>
        <p:nvSpPr>
          <p:cNvPr id="436" name="Google Shape;436;g362cc453def_0_273:notes">
            <a:extLst>
              <a:ext uri="{FF2B5EF4-FFF2-40B4-BE49-F238E27FC236}">
                <a16:creationId xmlns:a16="http://schemas.microsoft.com/office/drawing/2014/main" id="{5A9EF91C-D6DA-A4DE-9159-C94FD6FD116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2201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folie" type="title">
  <p:cSld name="TITLE">
    <p:spTree>
      <p:nvGrpSpPr>
        <p:cNvPr id="1" name="Shape 78"/>
        <p:cNvGrpSpPr/>
        <p:nvPr/>
      </p:nvGrpSpPr>
      <p:grpSpPr>
        <a:xfrm>
          <a:off x="0" y="0"/>
          <a:ext cx="0" cy="0"/>
          <a:chOff x="0" y="0"/>
          <a:chExt cx="0" cy="0"/>
        </a:xfrm>
      </p:grpSpPr>
      <p:sp>
        <p:nvSpPr>
          <p:cNvPr id="79" name="Google Shape;79;g3575fda53f8_0_1377"/>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Roboto"/>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 name="Google Shape;80;g3575fda53f8_0_1377"/>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81" name="Google Shape;81;g3575fda53f8_0_137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2" name="Google Shape;82;g3575fda53f8_0_137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 name="Google Shape;83;g3575fda53f8_0_137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nhalt mit Überschrift" type="objTx">
  <p:cSld name="OBJECT_WITH_CAPTION_TEXT">
    <p:spTree>
      <p:nvGrpSpPr>
        <p:cNvPr id="1" name="Shape 133"/>
        <p:cNvGrpSpPr/>
        <p:nvPr/>
      </p:nvGrpSpPr>
      <p:grpSpPr>
        <a:xfrm>
          <a:off x="0" y="0"/>
          <a:ext cx="0" cy="0"/>
          <a:chOff x="0" y="0"/>
          <a:chExt cx="0" cy="0"/>
        </a:xfrm>
      </p:grpSpPr>
      <p:sp>
        <p:nvSpPr>
          <p:cNvPr id="134" name="Google Shape;134;g3575fda53f8_0_143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Roboto"/>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5" name="Google Shape;135;g3575fda53f8_0_1432"/>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36" name="Google Shape;136;g3575fda53f8_0_1432"/>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37" name="Google Shape;137;g3575fda53f8_0_14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8" name="Google Shape;138;g3575fda53f8_0_14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9" name="Google Shape;139;g3575fda53f8_0_14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el und vertikaler Text" type="vertTx">
  <p:cSld name="VERTICAL_TEXT">
    <p:spTree>
      <p:nvGrpSpPr>
        <p:cNvPr id="1" name="Shape 140"/>
        <p:cNvGrpSpPr/>
        <p:nvPr/>
      </p:nvGrpSpPr>
      <p:grpSpPr>
        <a:xfrm>
          <a:off x="0" y="0"/>
          <a:ext cx="0" cy="0"/>
          <a:chOff x="0" y="0"/>
          <a:chExt cx="0" cy="0"/>
        </a:xfrm>
      </p:grpSpPr>
      <p:sp>
        <p:nvSpPr>
          <p:cNvPr id="141" name="Google Shape;141;g3575fda53f8_0_143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2" name="Google Shape;142;g3575fda53f8_0_1439"/>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3" name="Google Shape;143;g3575fda53f8_0_143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4" name="Google Shape;144;g3575fda53f8_0_14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5" name="Google Shape;145;g3575fda53f8_0_14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kaler Titel und Text" type="vertTitleAndTx">
  <p:cSld name="VERTICAL_TITLE_AND_VERTICAL_TEXT">
    <p:spTree>
      <p:nvGrpSpPr>
        <p:cNvPr id="1" name="Shape 146"/>
        <p:cNvGrpSpPr/>
        <p:nvPr/>
      </p:nvGrpSpPr>
      <p:grpSpPr>
        <a:xfrm>
          <a:off x="0" y="0"/>
          <a:ext cx="0" cy="0"/>
          <a:chOff x="0" y="0"/>
          <a:chExt cx="0" cy="0"/>
        </a:xfrm>
      </p:grpSpPr>
      <p:sp>
        <p:nvSpPr>
          <p:cNvPr id="147" name="Google Shape;147;g3575fda53f8_0_1445"/>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8" name="Google Shape;148;g3575fda53f8_0_1445"/>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9" name="Google Shape;149;g3575fda53f8_0_144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0" name="Google Shape;150;g3575fda53f8_0_144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1" name="Google Shape;151;g3575fda53f8_0_144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 You Page">
  <p:cSld name="Thank You Page">
    <p:spTree>
      <p:nvGrpSpPr>
        <p:cNvPr id="1" name="Shape 158"/>
        <p:cNvGrpSpPr/>
        <p:nvPr/>
      </p:nvGrpSpPr>
      <p:grpSpPr>
        <a:xfrm>
          <a:off x="0" y="0"/>
          <a:ext cx="0" cy="0"/>
          <a:chOff x="0" y="0"/>
          <a:chExt cx="0" cy="0"/>
        </a:xfrm>
      </p:grpSpPr>
      <p:sp>
        <p:nvSpPr>
          <p:cNvPr id="159" name="Google Shape;159;g3555ae2e3b5_0_2173"/>
          <p:cNvSpPr/>
          <p:nvPr/>
        </p:nvSpPr>
        <p:spPr>
          <a:xfrm>
            <a:off x="0" y="-1"/>
            <a:ext cx="9144000" cy="3320100"/>
          </a:xfrm>
          <a:prstGeom prst="rect">
            <a:avLst/>
          </a:prstGeom>
          <a:solidFill>
            <a:schemeClr val="accent3"/>
          </a:solidFill>
          <a:ln w="12700" cap="flat" cmpd="sng">
            <a:solidFill>
              <a:srgbClr val="5C5C5C"/>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
        <p:nvSpPr>
          <p:cNvPr id="160" name="Google Shape;160;g3555ae2e3b5_0_2173"/>
          <p:cNvSpPr/>
          <p:nvPr/>
        </p:nvSpPr>
        <p:spPr>
          <a:xfrm>
            <a:off x="0" y="0"/>
            <a:ext cx="9144000" cy="3320100"/>
          </a:xfrm>
          <a:prstGeom prst="rect">
            <a:avLst/>
          </a:prstGeom>
          <a:solidFill>
            <a:schemeClr val="accent4">
              <a:alpha val="23137"/>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
        <p:nvSpPr>
          <p:cNvPr id="161" name="Google Shape;161;g3555ae2e3b5_0_2173"/>
          <p:cNvSpPr/>
          <p:nvPr/>
        </p:nvSpPr>
        <p:spPr>
          <a:xfrm>
            <a:off x="0" y="-1"/>
            <a:ext cx="9144000" cy="3320143"/>
          </a:xfrm>
          <a:custGeom>
            <a:avLst/>
            <a:gdLst/>
            <a:ahLst/>
            <a:cxnLst/>
            <a:rect l="l" t="t" r="r" b="b"/>
            <a:pathLst>
              <a:path w="12192000" h="4426857" extrusionOk="0">
                <a:moveTo>
                  <a:pt x="0" y="0"/>
                </a:moveTo>
                <a:lnTo>
                  <a:pt x="7749269" y="0"/>
                </a:lnTo>
                <a:lnTo>
                  <a:pt x="7831125" y="223647"/>
                </a:lnTo>
                <a:cubicBezTo>
                  <a:pt x="8351125" y="1453064"/>
                  <a:pt x="9568478" y="2315709"/>
                  <a:pt x="10987314" y="2315709"/>
                </a:cubicBezTo>
                <a:cubicBezTo>
                  <a:pt x="11401141" y="2315709"/>
                  <a:pt x="11797828" y="2242324"/>
                  <a:pt x="12165072" y="2107859"/>
                </a:cubicBezTo>
                <a:lnTo>
                  <a:pt x="12192000" y="2097241"/>
                </a:lnTo>
                <a:lnTo>
                  <a:pt x="12192000" y="4426857"/>
                </a:lnTo>
                <a:lnTo>
                  <a:pt x="3351860" y="4426857"/>
                </a:lnTo>
                <a:lnTo>
                  <a:pt x="3344875" y="4407771"/>
                </a:lnTo>
                <a:cubicBezTo>
                  <a:pt x="2824875" y="3178353"/>
                  <a:pt x="1607521" y="2315708"/>
                  <a:pt x="188685" y="2315708"/>
                </a:cubicBezTo>
                <a:cubicBezTo>
                  <a:pt x="129567" y="2315708"/>
                  <a:pt x="70799" y="2317206"/>
                  <a:pt x="12416" y="2320165"/>
                </a:cubicBezTo>
                <a:lnTo>
                  <a:pt x="0" y="2321109"/>
                </a:lnTo>
                <a:close/>
              </a:path>
            </a:pathLst>
          </a:custGeom>
          <a:solidFill>
            <a:schemeClr val="accent3">
              <a:alpha val="90588"/>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
        <p:nvSpPr>
          <p:cNvPr id="162" name="Google Shape;162;g3555ae2e3b5_0_2173"/>
          <p:cNvSpPr txBox="1">
            <a:spLocks noGrp="1"/>
          </p:cNvSpPr>
          <p:nvPr>
            <p:ph type="title"/>
          </p:nvPr>
        </p:nvSpPr>
        <p:spPr>
          <a:xfrm>
            <a:off x="2405743" y="3886538"/>
            <a:ext cx="4332600" cy="844200"/>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chemeClr val="accent3"/>
              </a:buClr>
              <a:buSzPts val="3300"/>
              <a:buFont typeface="Roboto"/>
              <a:buNone/>
              <a:defRPr sz="3300">
                <a:solidFill>
                  <a:schemeClr val="accent3"/>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Section Break Page">
  <p:cSld name="1_Section Break Page">
    <p:spTree>
      <p:nvGrpSpPr>
        <p:cNvPr id="1" name="Shape 163"/>
        <p:cNvGrpSpPr/>
        <p:nvPr/>
      </p:nvGrpSpPr>
      <p:grpSpPr>
        <a:xfrm>
          <a:off x="0" y="0"/>
          <a:ext cx="0" cy="0"/>
          <a:chOff x="0" y="0"/>
          <a:chExt cx="0" cy="0"/>
        </a:xfrm>
      </p:grpSpPr>
      <p:sp>
        <p:nvSpPr>
          <p:cNvPr id="164" name="Google Shape;164;g3555ae2e3b5_0_2148"/>
          <p:cNvSpPr/>
          <p:nvPr/>
        </p:nvSpPr>
        <p:spPr>
          <a:xfrm>
            <a:off x="0" y="0"/>
            <a:ext cx="9144000" cy="33201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
        <p:nvSpPr>
          <p:cNvPr id="165" name="Google Shape;165;g3555ae2e3b5_0_2148"/>
          <p:cNvSpPr/>
          <p:nvPr/>
        </p:nvSpPr>
        <p:spPr>
          <a:xfrm>
            <a:off x="0" y="0"/>
            <a:ext cx="9144000" cy="3320100"/>
          </a:xfrm>
          <a:prstGeom prst="rect">
            <a:avLst/>
          </a:prstGeom>
          <a:solidFill>
            <a:schemeClr val="accent4">
              <a:alpha val="2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
        <p:nvSpPr>
          <p:cNvPr id="166" name="Google Shape;166;g3555ae2e3b5_0_2148"/>
          <p:cNvSpPr/>
          <p:nvPr/>
        </p:nvSpPr>
        <p:spPr>
          <a:xfrm>
            <a:off x="0" y="0"/>
            <a:ext cx="9144000" cy="3320143"/>
          </a:xfrm>
          <a:custGeom>
            <a:avLst/>
            <a:gdLst/>
            <a:ahLst/>
            <a:cxnLst/>
            <a:rect l="l" t="t" r="r" b="b"/>
            <a:pathLst>
              <a:path w="12192000" h="4426857" extrusionOk="0">
                <a:moveTo>
                  <a:pt x="0" y="0"/>
                </a:moveTo>
                <a:lnTo>
                  <a:pt x="7749269" y="0"/>
                </a:lnTo>
                <a:lnTo>
                  <a:pt x="7831125" y="223647"/>
                </a:lnTo>
                <a:cubicBezTo>
                  <a:pt x="8351125" y="1453064"/>
                  <a:pt x="9568478" y="2315709"/>
                  <a:pt x="10987314" y="2315709"/>
                </a:cubicBezTo>
                <a:cubicBezTo>
                  <a:pt x="11401141" y="2315709"/>
                  <a:pt x="11797828" y="2242324"/>
                  <a:pt x="12165072" y="2107859"/>
                </a:cubicBezTo>
                <a:lnTo>
                  <a:pt x="12192000" y="2097241"/>
                </a:lnTo>
                <a:lnTo>
                  <a:pt x="12192000" y="4426857"/>
                </a:lnTo>
                <a:lnTo>
                  <a:pt x="3351860" y="4426857"/>
                </a:lnTo>
                <a:lnTo>
                  <a:pt x="3344875" y="4407771"/>
                </a:lnTo>
                <a:cubicBezTo>
                  <a:pt x="2824875" y="3178353"/>
                  <a:pt x="1607521" y="2315708"/>
                  <a:pt x="188685" y="2315708"/>
                </a:cubicBezTo>
                <a:cubicBezTo>
                  <a:pt x="129567" y="2315708"/>
                  <a:pt x="70799" y="2317206"/>
                  <a:pt x="12416" y="2320165"/>
                </a:cubicBezTo>
                <a:lnTo>
                  <a:pt x="0" y="2321109"/>
                </a:lnTo>
                <a:close/>
              </a:path>
            </a:pathLst>
          </a:custGeom>
          <a:solidFill>
            <a:schemeClr val="accent3">
              <a:alpha val="90588"/>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
        <p:nvSpPr>
          <p:cNvPr id="167" name="Google Shape;167;g3555ae2e3b5_0_2148"/>
          <p:cNvSpPr txBox="1">
            <a:spLocks noGrp="1"/>
          </p:cNvSpPr>
          <p:nvPr>
            <p:ph type="title"/>
          </p:nvPr>
        </p:nvSpPr>
        <p:spPr>
          <a:xfrm>
            <a:off x="4474029" y="2307769"/>
            <a:ext cx="4332600" cy="844200"/>
          </a:xfrm>
          <a:prstGeom prst="rect">
            <a:avLst/>
          </a:prstGeom>
          <a:noFill/>
          <a:ln>
            <a:noFill/>
          </a:ln>
        </p:spPr>
        <p:txBody>
          <a:bodyPr spcFirstLastPara="1" wrap="square" lIns="68575" tIns="34275" rIns="68575" bIns="34275" anchor="ctr" anchorCtr="0">
            <a:noAutofit/>
          </a:bodyPr>
          <a:lstStyle>
            <a:lvl1pPr lvl="0" algn="r">
              <a:lnSpc>
                <a:spcPct val="90000"/>
              </a:lnSpc>
              <a:spcBef>
                <a:spcPts val="0"/>
              </a:spcBef>
              <a:spcAft>
                <a:spcPts val="0"/>
              </a:spcAft>
              <a:buClr>
                <a:schemeClr val="lt1"/>
              </a:buClr>
              <a:buSzPts val="3300"/>
              <a:buFont typeface="Roboto"/>
              <a:buNone/>
              <a:defRPr sz="33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8" name="Google Shape;168;g3555ae2e3b5_0_2148"/>
          <p:cNvSpPr txBox="1">
            <a:spLocks noGrp="1"/>
          </p:cNvSpPr>
          <p:nvPr>
            <p:ph type="subTitle" idx="1"/>
          </p:nvPr>
        </p:nvSpPr>
        <p:spPr>
          <a:xfrm>
            <a:off x="5143698" y="3646744"/>
            <a:ext cx="3662700" cy="366000"/>
          </a:xfrm>
          <a:prstGeom prst="rect">
            <a:avLst/>
          </a:prstGeom>
          <a:noFill/>
          <a:ln>
            <a:noFill/>
          </a:ln>
        </p:spPr>
        <p:txBody>
          <a:bodyPr spcFirstLastPara="1" wrap="square" lIns="68575" tIns="34275" rIns="68575" bIns="34275" anchor="t" anchorCtr="0">
            <a:noAutofit/>
          </a:bodyPr>
          <a:lstStyle>
            <a:lvl1pPr lvl="0" algn="r">
              <a:lnSpc>
                <a:spcPct val="90000"/>
              </a:lnSpc>
              <a:spcBef>
                <a:spcPts val="800"/>
              </a:spcBef>
              <a:spcAft>
                <a:spcPts val="0"/>
              </a:spcAft>
              <a:buClr>
                <a:schemeClr val="dk1"/>
              </a:buClr>
              <a:buSzPts val="1800"/>
              <a:buNone/>
              <a:defRPr sz="1800">
                <a:solidFill>
                  <a:schemeClr val="dk1"/>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and picture slide">
  <p:cSld name="text and picture slide">
    <p:spTree>
      <p:nvGrpSpPr>
        <p:cNvPr id="1" name="Shape 169"/>
        <p:cNvGrpSpPr/>
        <p:nvPr/>
      </p:nvGrpSpPr>
      <p:grpSpPr>
        <a:xfrm>
          <a:off x="0" y="0"/>
          <a:ext cx="0" cy="0"/>
          <a:chOff x="0" y="0"/>
          <a:chExt cx="0" cy="0"/>
        </a:xfrm>
      </p:grpSpPr>
      <p:sp>
        <p:nvSpPr>
          <p:cNvPr id="170" name="Google Shape;170;g3555ae2e3b5_0_2154"/>
          <p:cNvSpPr/>
          <p:nvPr/>
        </p:nvSpPr>
        <p:spPr>
          <a:xfrm>
            <a:off x="8401050" y="0"/>
            <a:ext cx="485700" cy="6477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
        <p:nvSpPr>
          <p:cNvPr id="171" name="Google Shape;171;g3555ae2e3b5_0_2154"/>
          <p:cNvSpPr txBox="1">
            <a:spLocks noGrp="1"/>
          </p:cNvSpPr>
          <p:nvPr>
            <p:ph type="title"/>
          </p:nvPr>
        </p:nvSpPr>
        <p:spPr>
          <a:xfrm>
            <a:off x="484414" y="463152"/>
            <a:ext cx="2933700" cy="634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3"/>
              </a:buClr>
              <a:buSzPts val="2700"/>
              <a:buFont typeface="Roboto"/>
              <a:buNone/>
              <a:defRPr sz="2700">
                <a:solidFill>
                  <a:schemeClr val="accent3"/>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2" name="Google Shape;172;g3555ae2e3b5_0_2154"/>
          <p:cNvSpPr txBox="1">
            <a:spLocks noGrp="1"/>
          </p:cNvSpPr>
          <p:nvPr>
            <p:ph type="sldNum" idx="12"/>
          </p:nvPr>
        </p:nvSpPr>
        <p:spPr>
          <a:xfrm>
            <a:off x="6686550" y="307181"/>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
        <p:nvSpPr>
          <p:cNvPr id="173" name="Google Shape;173;g3555ae2e3b5_0_2154"/>
          <p:cNvSpPr>
            <a:spLocks noGrp="1"/>
          </p:cNvSpPr>
          <p:nvPr>
            <p:ph type="pic" idx="2"/>
          </p:nvPr>
        </p:nvSpPr>
        <p:spPr>
          <a:xfrm>
            <a:off x="3887391" y="740569"/>
            <a:ext cx="4856700" cy="4095600"/>
          </a:xfrm>
          <a:prstGeom prst="rect">
            <a:avLst/>
          </a:prstGeom>
          <a:noFill/>
          <a:ln>
            <a:noFill/>
          </a:ln>
        </p:spPr>
      </p:sp>
      <p:sp>
        <p:nvSpPr>
          <p:cNvPr id="174" name="Google Shape;174;g3555ae2e3b5_0_2154"/>
          <p:cNvSpPr txBox="1">
            <a:spLocks noGrp="1"/>
          </p:cNvSpPr>
          <p:nvPr>
            <p:ph type="subTitle" idx="1"/>
          </p:nvPr>
        </p:nvSpPr>
        <p:spPr>
          <a:xfrm>
            <a:off x="477488" y="1278079"/>
            <a:ext cx="2933700" cy="3558000"/>
          </a:xfrm>
          <a:prstGeom prst="rect">
            <a:avLst/>
          </a:prstGeom>
          <a:noFill/>
          <a:ln>
            <a:noFill/>
          </a:ln>
        </p:spPr>
        <p:txBody>
          <a:bodyPr spcFirstLastPara="1" wrap="square" lIns="68575" tIns="34275" rIns="68575" bIns="34275" anchor="t" anchorCtr="0">
            <a:noAutofit/>
          </a:bodyPr>
          <a:lstStyle>
            <a:lvl1pPr lvl="0" algn="l">
              <a:lnSpc>
                <a:spcPct val="150000"/>
              </a:lnSpc>
              <a:spcBef>
                <a:spcPts val="800"/>
              </a:spcBef>
              <a:spcAft>
                <a:spcPts val="0"/>
              </a:spcAft>
              <a:buClr>
                <a:schemeClr val="dk1"/>
              </a:buClr>
              <a:buSzPts val="900"/>
              <a:buNone/>
              <a:defRPr sz="900">
                <a:solidFill>
                  <a:schemeClr val="dk1"/>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free text slide">
  <p:cSld name="1_free text slide">
    <p:spTree>
      <p:nvGrpSpPr>
        <p:cNvPr id="1" name="Shape 175"/>
        <p:cNvGrpSpPr/>
        <p:nvPr/>
      </p:nvGrpSpPr>
      <p:grpSpPr>
        <a:xfrm>
          <a:off x="0" y="0"/>
          <a:ext cx="0" cy="0"/>
          <a:chOff x="0" y="0"/>
          <a:chExt cx="0" cy="0"/>
        </a:xfrm>
      </p:grpSpPr>
      <p:sp>
        <p:nvSpPr>
          <p:cNvPr id="176" name="Google Shape;176;g3555ae2e3b5_0_2160"/>
          <p:cNvSpPr/>
          <p:nvPr/>
        </p:nvSpPr>
        <p:spPr>
          <a:xfrm>
            <a:off x="8401050" y="0"/>
            <a:ext cx="485700" cy="6477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
        <p:nvSpPr>
          <p:cNvPr id="177" name="Google Shape;177;g3555ae2e3b5_0_2160"/>
          <p:cNvSpPr txBox="1">
            <a:spLocks noGrp="1"/>
          </p:cNvSpPr>
          <p:nvPr>
            <p:ph type="title"/>
          </p:nvPr>
        </p:nvSpPr>
        <p:spPr>
          <a:xfrm>
            <a:off x="484414" y="463152"/>
            <a:ext cx="2933700" cy="634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3"/>
              </a:buClr>
              <a:buSzPts val="2700"/>
              <a:buFont typeface="Roboto"/>
              <a:buNone/>
              <a:defRPr sz="2700">
                <a:solidFill>
                  <a:schemeClr val="accent3"/>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8" name="Google Shape;178;g3555ae2e3b5_0_2160"/>
          <p:cNvSpPr txBox="1">
            <a:spLocks noGrp="1"/>
          </p:cNvSpPr>
          <p:nvPr>
            <p:ph type="sldNum" idx="12"/>
          </p:nvPr>
        </p:nvSpPr>
        <p:spPr>
          <a:xfrm>
            <a:off x="6686550" y="307181"/>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free text slide">
  <p:cSld name="free text slide">
    <p:spTree>
      <p:nvGrpSpPr>
        <p:cNvPr id="1" name="Shape 179"/>
        <p:cNvGrpSpPr/>
        <p:nvPr/>
      </p:nvGrpSpPr>
      <p:grpSpPr>
        <a:xfrm>
          <a:off x="0" y="0"/>
          <a:ext cx="0" cy="0"/>
          <a:chOff x="0" y="0"/>
          <a:chExt cx="0" cy="0"/>
        </a:xfrm>
      </p:grpSpPr>
      <p:sp>
        <p:nvSpPr>
          <p:cNvPr id="180" name="Google Shape;180;g3555ae2e3b5_0_2164"/>
          <p:cNvSpPr/>
          <p:nvPr/>
        </p:nvSpPr>
        <p:spPr>
          <a:xfrm>
            <a:off x="8401050" y="0"/>
            <a:ext cx="485700" cy="6477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
        <p:nvSpPr>
          <p:cNvPr id="181" name="Google Shape;181;g3555ae2e3b5_0_2164"/>
          <p:cNvSpPr txBox="1">
            <a:spLocks noGrp="1"/>
          </p:cNvSpPr>
          <p:nvPr>
            <p:ph type="title"/>
          </p:nvPr>
        </p:nvSpPr>
        <p:spPr>
          <a:xfrm>
            <a:off x="484414" y="463152"/>
            <a:ext cx="2933700" cy="634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3"/>
              </a:buClr>
              <a:buSzPts val="2700"/>
              <a:buFont typeface="Roboto"/>
              <a:buNone/>
              <a:defRPr sz="2700">
                <a:solidFill>
                  <a:schemeClr val="accent3"/>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2" name="Google Shape;182;g3555ae2e3b5_0_2164"/>
          <p:cNvSpPr txBox="1">
            <a:spLocks noGrp="1"/>
          </p:cNvSpPr>
          <p:nvPr>
            <p:ph type="sldNum" idx="12"/>
          </p:nvPr>
        </p:nvSpPr>
        <p:spPr>
          <a:xfrm>
            <a:off x="6686550" y="307181"/>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
        <p:nvSpPr>
          <p:cNvPr id="183" name="Google Shape;183;g3555ae2e3b5_0_2164"/>
          <p:cNvSpPr txBox="1">
            <a:spLocks noGrp="1"/>
          </p:cNvSpPr>
          <p:nvPr>
            <p:ph type="subTitle" idx="1"/>
          </p:nvPr>
        </p:nvSpPr>
        <p:spPr>
          <a:xfrm>
            <a:off x="484415" y="1317914"/>
            <a:ext cx="8259600" cy="3340500"/>
          </a:xfrm>
          <a:prstGeom prst="rect">
            <a:avLst/>
          </a:prstGeom>
          <a:noFill/>
          <a:ln>
            <a:noFill/>
          </a:ln>
        </p:spPr>
        <p:txBody>
          <a:bodyPr spcFirstLastPara="1" wrap="square" lIns="68575" tIns="34275" rIns="68575" bIns="34275" anchor="t" anchorCtr="0">
            <a:noAutofit/>
          </a:bodyPr>
          <a:lstStyle>
            <a:lvl1pPr lvl="0" algn="l">
              <a:lnSpc>
                <a:spcPct val="150000"/>
              </a:lnSpc>
              <a:spcBef>
                <a:spcPts val="800"/>
              </a:spcBef>
              <a:spcAft>
                <a:spcPts val="0"/>
              </a:spcAft>
              <a:buClr>
                <a:schemeClr val="dk1"/>
              </a:buClr>
              <a:buSzPts val="900"/>
              <a:buNone/>
              <a:defRPr sz="900">
                <a:solidFill>
                  <a:schemeClr val="dk1"/>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84"/>
        <p:cNvGrpSpPr/>
        <p:nvPr/>
      </p:nvGrpSpPr>
      <p:grpSpPr>
        <a:xfrm>
          <a:off x="0" y="0"/>
          <a:ext cx="0" cy="0"/>
          <a:chOff x="0" y="0"/>
          <a:chExt cx="0" cy="0"/>
        </a:xfrm>
      </p:grpSpPr>
      <p:sp>
        <p:nvSpPr>
          <p:cNvPr id="185" name="Google Shape;185;g3555ae2e3b5_0_2169"/>
          <p:cNvSpPr/>
          <p:nvPr/>
        </p:nvSpPr>
        <p:spPr>
          <a:xfrm>
            <a:off x="8401050" y="0"/>
            <a:ext cx="485700" cy="6477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
        <p:nvSpPr>
          <p:cNvPr id="186" name="Google Shape;186;g3555ae2e3b5_0_2169"/>
          <p:cNvSpPr txBox="1">
            <a:spLocks noGrp="1"/>
          </p:cNvSpPr>
          <p:nvPr>
            <p:ph type="title"/>
          </p:nvPr>
        </p:nvSpPr>
        <p:spPr>
          <a:xfrm>
            <a:off x="484414" y="463152"/>
            <a:ext cx="2933700" cy="634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3"/>
              </a:buClr>
              <a:buSzPts val="2700"/>
              <a:buFont typeface="Roboto"/>
              <a:buNone/>
              <a:defRPr sz="2700">
                <a:solidFill>
                  <a:schemeClr val="accent3"/>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7" name="Google Shape;187;g3555ae2e3b5_0_2169"/>
          <p:cNvSpPr txBox="1">
            <a:spLocks noGrp="1"/>
          </p:cNvSpPr>
          <p:nvPr>
            <p:ph type="sldNum" idx="12"/>
          </p:nvPr>
        </p:nvSpPr>
        <p:spPr>
          <a:xfrm>
            <a:off x="6686550" y="307181"/>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Section Break Page">
  <p:cSld name="2_Section Break Page">
    <p:spTree>
      <p:nvGrpSpPr>
        <p:cNvPr id="1" name="Shape 188"/>
        <p:cNvGrpSpPr/>
        <p:nvPr/>
      </p:nvGrpSpPr>
      <p:grpSpPr>
        <a:xfrm>
          <a:off x="0" y="0"/>
          <a:ext cx="0" cy="0"/>
          <a:chOff x="0" y="0"/>
          <a:chExt cx="0" cy="0"/>
        </a:xfrm>
      </p:grpSpPr>
      <p:sp>
        <p:nvSpPr>
          <p:cNvPr id="189" name="Google Shape;189;g3555ae2e3b5_0_2178"/>
          <p:cNvSpPr/>
          <p:nvPr/>
        </p:nvSpPr>
        <p:spPr>
          <a:xfrm>
            <a:off x="0" y="1471612"/>
            <a:ext cx="9144000" cy="2357700"/>
          </a:xfrm>
          <a:prstGeom prst="rect">
            <a:avLst/>
          </a:prstGeom>
          <a:solidFill>
            <a:schemeClr val="accent3"/>
          </a:solidFill>
          <a:ln w="12700" cap="flat" cmpd="sng">
            <a:solidFill>
              <a:srgbClr val="5C5C5C"/>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
        <p:nvSpPr>
          <p:cNvPr id="190" name="Google Shape;190;g3555ae2e3b5_0_2178"/>
          <p:cNvSpPr txBox="1">
            <a:spLocks noGrp="1"/>
          </p:cNvSpPr>
          <p:nvPr>
            <p:ph type="title"/>
          </p:nvPr>
        </p:nvSpPr>
        <p:spPr>
          <a:xfrm>
            <a:off x="379019" y="2137898"/>
            <a:ext cx="3662700" cy="5838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3300"/>
              <a:buFont typeface="Roboto"/>
              <a:buNone/>
              <a:defRPr sz="33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1" name="Google Shape;191;g3555ae2e3b5_0_2178"/>
          <p:cNvSpPr txBox="1">
            <a:spLocks noGrp="1"/>
          </p:cNvSpPr>
          <p:nvPr>
            <p:ph type="subTitle" idx="1"/>
          </p:nvPr>
        </p:nvSpPr>
        <p:spPr>
          <a:xfrm>
            <a:off x="379019" y="2942327"/>
            <a:ext cx="3662700" cy="366000"/>
          </a:xfrm>
          <a:prstGeom prst="rect">
            <a:avLst/>
          </a:prstGeom>
          <a:noFill/>
          <a:ln>
            <a:noFill/>
          </a:ln>
        </p:spPr>
        <p:txBody>
          <a:bodyPr spcFirstLastPara="1" wrap="square" lIns="68575" tIns="34275" rIns="68575" bIns="34275" anchor="t" anchorCtr="0">
            <a:noAutofit/>
          </a:bodyPr>
          <a:lstStyle>
            <a:lvl1pPr lvl="0" algn="l">
              <a:lnSpc>
                <a:spcPct val="90000"/>
              </a:lnSpc>
              <a:spcBef>
                <a:spcPts val="800"/>
              </a:spcBef>
              <a:spcAft>
                <a:spcPts val="0"/>
              </a:spcAft>
              <a:buClr>
                <a:schemeClr val="lt1"/>
              </a:buClr>
              <a:buSzPts val="1800"/>
              <a:buNone/>
              <a:defRPr sz="1800">
                <a:solidFill>
                  <a:schemeClr val="lt1"/>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92" name="Google Shape;192;g3555ae2e3b5_0_2178"/>
          <p:cNvSpPr/>
          <p:nvPr/>
        </p:nvSpPr>
        <p:spPr>
          <a:xfrm>
            <a:off x="5635832" y="0"/>
            <a:ext cx="2727300" cy="51435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und Inhalt" type="obj">
  <p:cSld name="OBJECT">
    <p:spTree>
      <p:nvGrpSpPr>
        <p:cNvPr id="1" name="Shape 84"/>
        <p:cNvGrpSpPr/>
        <p:nvPr/>
      </p:nvGrpSpPr>
      <p:grpSpPr>
        <a:xfrm>
          <a:off x="0" y="0"/>
          <a:ext cx="0" cy="0"/>
          <a:chOff x="0" y="0"/>
          <a:chExt cx="0" cy="0"/>
        </a:xfrm>
      </p:grpSpPr>
      <p:sp>
        <p:nvSpPr>
          <p:cNvPr id="85" name="Google Shape;85;g3575fda53f8_0_138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6" name="Google Shape;86;g3575fda53f8_0_138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7" name="Google Shape;87;g3575fda53f8_0_138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8" name="Google Shape;88;g3575fda53f8_0_138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9" name="Google Shape;89;g3575fda53f8_0_138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xt boxes slide">
  <p:cSld name="text boxes slide">
    <p:spTree>
      <p:nvGrpSpPr>
        <p:cNvPr id="1" name="Shape 193"/>
        <p:cNvGrpSpPr/>
        <p:nvPr/>
      </p:nvGrpSpPr>
      <p:grpSpPr>
        <a:xfrm>
          <a:off x="0" y="0"/>
          <a:ext cx="0" cy="0"/>
          <a:chOff x="0" y="0"/>
          <a:chExt cx="0" cy="0"/>
        </a:xfrm>
      </p:grpSpPr>
      <p:sp>
        <p:nvSpPr>
          <p:cNvPr id="194" name="Google Shape;194;g3555ae2e3b5_0_2183"/>
          <p:cNvSpPr/>
          <p:nvPr/>
        </p:nvSpPr>
        <p:spPr>
          <a:xfrm>
            <a:off x="8401050" y="0"/>
            <a:ext cx="485700" cy="6477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
        <p:nvSpPr>
          <p:cNvPr id="195" name="Google Shape;195;g3555ae2e3b5_0_2183"/>
          <p:cNvSpPr txBox="1">
            <a:spLocks noGrp="1"/>
          </p:cNvSpPr>
          <p:nvPr>
            <p:ph type="title"/>
          </p:nvPr>
        </p:nvSpPr>
        <p:spPr>
          <a:xfrm>
            <a:off x="484414" y="463152"/>
            <a:ext cx="2933700" cy="634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3"/>
              </a:buClr>
              <a:buSzPts val="2700"/>
              <a:buFont typeface="Roboto"/>
              <a:buNone/>
              <a:defRPr sz="2700">
                <a:solidFill>
                  <a:schemeClr val="accent3"/>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6" name="Google Shape;196;g3555ae2e3b5_0_2183"/>
          <p:cNvSpPr txBox="1">
            <a:spLocks noGrp="1"/>
          </p:cNvSpPr>
          <p:nvPr>
            <p:ph type="sldNum" idx="12"/>
          </p:nvPr>
        </p:nvSpPr>
        <p:spPr>
          <a:xfrm>
            <a:off x="6686550" y="307181"/>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
        <p:nvSpPr>
          <p:cNvPr id="197" name="Google Shape;197;g3555ae2e3b5_0_2183"/>
          <p:cNvSpPr/>
          <p:nvPr/>
        </p:nvSpPr>
        <p:spPr>
          <a:xfrm>
            <a:off x="560615" y="2045494"/>
            <a:ext cx="2211000" cy="2676600"/>
          </a:xfrm>
          <a:prstGeom prst="rect">
            <a:avLst/>
          </a:prstGeom>
          <a:solidFill>
            <a:schemeClr val="lt1"/>
          </a:solidFill>
          <a:ln w="9525" cap="flat" cmpd="sng">
            <a:solidFill>
              <a:srgbClr val="D8D8D8"/>
            </a:solidFill>
            <a:prstDash val="solid"/>
            <a:miter lim="800000"/>
            <a:headEnd type="none" w="sm" len="sm"/>
            <a:tailEnd type="none" w="sm" len="sm"/>
          </a:ln>
          <a:effectLst>
            <a:outerShdw blurRad="279400" dist="38100" dir="8100000" sx="94000" sy="94000" algn="tr" rotWithShape="0">
              <a:srgbClr val="000000">
                <a:alpha val="35686"/>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
        <p:nvSpPr>
          <p:cNvPr id="198" name="Google Shape;198;g3555ae2e3b5_0_2183"/>
          <p:cNvSpPr/>
          <p:nvPr/>
        </p:nvSpPr>
        <p:spPr>
          <a:xfrm>
            <a:off x="560615" y="2045493"/>
            <a:ext cx="2211000" cy="1326300"/>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
        <p:nvSpPr>
          <p:cNvPr id="199" name="Google Shape;199;g3555ae2e3b5_0_2183"/>
          <p:cNvSpPr txBox="1">
            <a:spLocks noGrp="1"/>
          </p:cNvSpPr>
          <p:nvPr>
            <p:ph type="subTitle" idx="1"/>
          </p:nvPr>
        </p:nvSpPr>
        <p:spPr>
          <a:xfrm>
            <a:off x="593784" y="2571750"/>
            <a:ext cx="2186400" cy="727800"/>
          </a:xfrm>
          <a:prstGeom prst="rect">
            <a:avLst/>
          </a:prstGeom>
          <a:noFill/>
          <a:ln>
            <a:noFill/>
          </a:ln>
        </p:spPr>
        <p:txBody>
          <a:bodyPr spcFirstLastPara="1" wrap="square" lIns="68575" tIns="34275" rIns="68575" bIns="34275" anchor="t" anchorCtr="0">
            <a:noAutofit/>
          </a:bodyPr>
          <a:lstStyle>
            <a:lvl1pPr lvl="0" algn="l">
              <a:lnSpc>
                <a:spcPct val="150000"/>
              </a:lnSpc>
              <a:spcBef>
                <a:spcPts val="800"/>
              </a:spcBef>
              <a:spcAft>
                <a:spcPts val="0"/>
              </a:spcAft>
              <a:buClr>
                <a:schemeClr val="dk1"/>
              </a:buClr>
              <a:buSzPts val="900"/>
              <a:buNone/>
              <a:defRPr sz="900">
                <a:solidFill>
                  <a:schemeClr val="dk1"/>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200" name="Google Shape;200;g3555ae2e3b5_0_2183"/>
          <p:cNvSpPr txBox="1"/>
          <p:nvPr/>
        </p:nvSpPr>
        <p:spPr>
          <a:xfrm>
            <a:off x="484415" y="1329571"/>
            <a:ext cx="3662700" cy="3660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900"/>
              <a:buFont typeface="Arial"/>
              <a:buNone/>
            </a:pPr>
            <a:r>
              <a:rPr lang="en" sz="900" b="0" i="0" u="none" strike="noStrike" cap="none">
                <a:solidFill>
                  <a:schemeClr val="dk1"/>
                </a:solidFill>
                <a:latin typeface="Roboto"/>
                <a:ea typeface="Roboto"/>
                <a:cs typeface="Roboto"/>
                <a:sym typeface="Roboto"/>
              </a:rPr>
              <a:t>Click to edit Master subtitle style</a:t>
            </a:r>
            <a:endParaRPr sz="900" b="0" i="0" u="none" strike="noStrike" cap="none">
              <a:solidFill>
                <a:schemeClr val="dk1"/>
              </a:solidFill>
              <a:latin typeface="Roboto"/>
              <a:ea typeface="Roboto"/>
              <a:cs typeface="Roboto"/>
              <a:sym typeface="Roboto"/>
            </a:endParaRPr>
          </a:p>
        </p:txBody>
      </p:sp>
      <p:sp>
        <p:nvSpPr>
          <p:cNvPr id="201" name="Google Shape;201;g3555ae2e3b5_0_2183"/>
          <p:cNvSpPr txBox="1"/>
          <p:nvPr/>
        </p:nvSpPr>
        <p:spPr>
          <a:xfrm>
            <a:off x="593784" y="2100998"/>
            <a:ext cx="1816800" cy="377700"/>
          </a:xfrm>
          <a:prstGeom prst="rect">
            <a:avLst/>
          </a:prstGeom>
          <a:noFill/>
          <a:ln>
            <a:noFill/>
          </a:ln>
        </p:spPr>
        <p:txBody>
          <a:bodyPr spcFirstLastPara="1" wrap="square" lIns="68575" tIns="34275" rIns="68575" bIns="34275" anchor="t" anchorCtr="0">
            <a:noAutofit/>
          </a:bodyPr>
          <a:lstStyle/>
          <a:p>
            <a:pPr marL="0" marR="0" lvl="0" indent="0" algn="l" rtl="0">
              <a:lnSpc>
                <a:spcPct val="150000"/>
              </a:lnSpc>
              <a:spcBef>
                <a:spcPts val="0"/>
              </a:spcBef>
              <a:spcAft>
                <a:spcPts val="0"/>
              </a:spcAft>
              <a:buClr>
                <a:schemeClr val="dk1"/>
              </a:buClr>
              <a:buSzPts val="1400"/>
              <a:buFont typeface="Arial"/>
              <a:buNone/>
            </a:pPr>
            <a:r>
              <a:rPr lang="en" sz="1400" b="1" i="0" u="none" strike="noStrike" cap="none">
                <a:solidFill>
                  <a:schemeClr val="dk1"/>
                </a:solidFill>
                <a:latin typeface="Roboto"/>
                <a:ea typeface="Roboto"/>
                <a:cs typeface="Roboto"/>
                <a:sym typeface="Roboto"/>
              </a:rPr>
              <a:t>Click to edit Master</a:t>
            </a:r>
            <a:endParaRPr sz="1400" b="1" i="0" u="none" strike="noStrike" cap="none">
              <a:solidFill>
                <a:schemeClr val="dk1"/>
              </a:solidFill>
              <a:latin typeface="Roboto"/>
              <a:ea typeface="Roboto"/>
              <a:cs typeface="Roboto"/>
              <a:sym typeface="Roboto"/>
            </a:endParaRPr>
          </a:p>
        </p:txBody>
      </p:sp>
      <p:sp>
        <p:nvSpPr>
          <p:cNvPr id="202" name="Google Shape;202;g3555ae2e3b5_0_2183"/>
          <p:cNvSpPr txBox="1"/>
          <p:nvPr/>
        </p:nvSpPr>
        <p:spPr>
          <a:xfrm>
            <a:off x="593784" y="3465151"/>
            <a:ext cx="2186400" cy="727800"/>
          </a:xfrm>
          <a:prstGeom prst="rect">
            <a:avLst/>
          </a:prstGeom>
          <a:noFill/>
          <a:ln>
            <a:noFill/>
          </a:ln>
        </p:spPr>
        <p:txBody>
          <a:bodyPr spcFirstLastPara="1" wrap="square" lIns="68575" tIns="34275" rIns="68575" bIns="34275" anchor="t" anchorCtr="0">
            <a:noAutofit/>
          </a:bodyPr>
          <a:lstStyle/>
          <a:p>
            <a:pPr marL="0" marR="0" lvl="0" indent="0" algn="l" rtl="0">
              <a:lnSpc>
                <a:spcPct val="150000"/>
              </a:lnSpc>
              <a:spcBef>
                <a:spcPts val="0"/>
              </a:spcBef>
              <a:spcAft>
                <a:spcPts val="0"/>
              </a:spcAft>
              <a:buClr>
                <a:schemeClr val="dk1"/>
              </a:buClr>
              <a:buSzPts val="900"/>
              <a:buFont typeface="Arial"/>
              <a:buNone/>
            </a:pPr>
            <a:r>
              <a:rPr lang="en" sz="900" b="0" i="0" u="none" strike="noStrike" cap="none">
                <a:solidFill>
                  <a:schemeClr val="dk1"/>
                </a:solidFill>
                <a:latin typeface="Roboto"/>
                <a:ea typeface="Roboto"/>
                <a:cs typeface="Roboto"/>
                <a:sym typeface="Roboto"/>
              </a:rPr>
              <a:t>Click to edit Master subtitle style</a:t>
            </a:r>
            <a:endParaRPr sz="900" b="0" i="0" u="none" strike="noStrike" cap="none">
              <a:solidFill>
                <a:schemeClr val="dk1"/>
              </a:solidFill>
              <a:latin typeface="Roboto"/>
              <a:ea typeface="Roboto"/>
              <a:cs typeface="Roboto"/>
              <a:sym typeface="Roboto"/>
            </a:endParaRPr>
          </a:p>
        </p:txBody>
      </p:sp>
      <p:sp>
        <p:nvSpPr>
          <p:cNvPr id="203" name="Google Shape;203;g3555ae2e3b5_0_2183"/>
          <p:cNvSpPr/>
          <p:nvPr/>
        </p:nvSpPr>
        <p:spPr>
          <a:xfrm>
            <a:off x="3518560" y="2045494"/>
            <a:ext cx="2211000" cy="2676600"/>
          </a:xfrm>
          <a:prstGeom prst="rect">
            <a:avLst/>
          </a:prstGeom>
          <a:solidFill>
            <a:schemeClr val="lt1"/>
          </a:solidFill>
          <a:ln w="9525" cap="flat" cmpd="sng">
            <a:solidFill>
              <a:srgbClr val="D8D8D8"/>
            </a:solidFill>
            <a:prstDash val="solid"/>
            <a:miter lim="800000"/>
            <a:headEnd type="none" w="sm" len="sm"/>
            <a:tailEnd type="none" w="sm" len="sm"/>
          </a:ln>
          <a:effectLst>
            <a:outerShdw blurRad="279400" dist="38100" dir="8100000" sx="94000" sy="94000" algn="tr" rotWithShape="0">
              <a:srgbClr val="000000">
                <a:alpha val="35686"/>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
        <p:nvSpPr>
          <p:cNvPr id="204" name="Google Shape;204;g3555ae2e3b5_0_2183"/>
          <p:cNvSpPr/>
          <p:nvPr/>
        </p:nvSpPr>
        <p:spPr>
          <a:xfrm>
            <a:off x="3518560" y="2045493"/>
            <a:ext cx="2211000" cy="1326300"/>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
        <p:nvSpPr>
          <p:cNvPr id="205" name="Google Shape;205;g3555ae2e3b5_0_2183"/>
          <p:cNvSpPr txBox="1"/>
          <p:nvPr/>
        </p:nvSpPr>
        <p:spPr>
          <a:xfrm>
            <a:off x="3551729" y="2571750"/>
            <a:ext cx="2186400" cy="727800"/>
          </a:xfrm>
          <a:prstGeom prst="rect">
            <a:avLst/>
          </a:prstGeom>
          <a:noFill/>
          <a:ln>
            <a:noFill/>
          </a:ln>
        </p:spPr>
        <p:txBody>
          <a:bodyPr spcFirstLastPara="1" wrap="square" lIns="68575" tIns="34275" rIns="68575" bIns="34275" anchor="t" anchorCtr="0">
            <a:noAutofit/>
          </a:bodyPr>
          <a:lstStyle/>
          <a:p>
            <a:pPr marL="0" marR="0" lvl="0" indent="0" algn="l" rtl="0">
              <a:lnSpc>
                <a:spcPct val="150000"/>
              </a:lnSpc>
              <a:spcBef>
                <a:spcPts val="0"/>
              </a:spcBef>
              <a:spcAft>
                <a:spcPts val="0"/>
              </a:spcAft>
              <a:buClr>
                <a:schemeClr val="dk1"/>
              </a:buClr>
              <a:buSzPts val="900"/>
              <a:buFont typeface="Arial"/>
              <a:buNone/>
            </a:pPr>
            <a:r>
              <a:rPr lang="en" sz="900" b="0" i="0" u="none" strike="noStrike" cap="none">
                <a:solidFill>
                  <a:schemeClr val="dk1"/>
                </a:solidFill>
                <a:latin typeface="Roboto"/>
                <a:ea typeface="Roboto"/>
                <a:cs typeface="Roboto"/>
                <a:sym typeface="Roboto"/>
              </a:rPr>
              <a:t>Click to edit Master subtitle style</a:t>
            </a:r>
            <a:endParaRPr sz="900" b="0" i="0" u="none" strike="noStrike" cap="none">
              <a:solidFill>
                <a:schemeClr val="dk1"/>
              </a:solidFill>
              <a:latin typeface="Roboto"/>
              <a:ea typeface="Roboto"/>
              <a:cs typeface="Roboto"/>
              <a:sym typeface="Roboto"/>
            </a:endParaRPr>
          </a:p>
        </p:txBody>
      </p:sp>
      <p:sp>
        <p:nvSpPr>
          <p:cNvPr id="206" name="Google Shape;206;g3555ae2e3b5_0_2183"/>
          <p:cNvSpPr txBox="1"/>
          <p:nvPr/>
        </p:nvSpPr>
        <p:spPr>
          <a:xfrm>
            <a:off x="3551729" y="2100998"/>
            <a:ext cx="1816800" cy="377700"/>
          </a:xfrm>
          <a:prstGeom prst="rect">
            <a:avLst/>
          </a:prstGeom>
          <a:noFill/>
          <a:ln>
            <a:noFill/>
          </a:ln>
        </p:spPr>
        <p:txBody>
          <a:bodyPr spcFirstLastPara="1" wrap="square" lIns="68575" tIns="34275" rIns="68575" bIns="34275" anchor="t" anchorCtr="0">
            <a:noAutofit/>
          </a:bodyPr>
          <a:lstStyle/>
          <a:p>
            <a:pPr marL="0" marR="0" lvl="0" indent="0" algn="l" rtl="0">
              <a:lnSpc>
                <a:spcPct val="150000"/>
              </a:lnSpc>
              <a:spcBef>
                <a:spcPts val="0"/>
              </a:spcBef>
              <a:spcAft>
                <a:spcPts val="0"/>
              </a:spcAft>
              <a:buClr>
                <a:schemeClr val="dk1"/>
              </a:buClr>
              <a:buSzPts val="1400"/>
              <a:buFont typeface="Arial"/>
              <a:buNone/>
            </a:pPr>
            <a:r>
              <a:rPr lang="en" sz="1400" b="1" i="0" u="none" strike="noStrike" cap="none">
                <a:solidFill>
                  <a:schemeClr val="dk1"/>
                </a:solidFill>
                <a:latin typeface="Roboto"/>
                <a:ea typeface="Roboto"/>
                <a:cs typeface="Roboto"/>
                <a:sym typeface="Roboto"/>
              </a:rPr>
              <a:t>Click to edit Master</a:t>
            </a:r>
            <a:endParaRPr sz="1400" b="1" i="0" u="none" strike="noStrike" cap="none">
              <a:solidFill>
                <a:schemeClr val="dk1"/>
              </a:solidFill>
              <a:latin typeface="Roboto"/>
              <a:ea typeface="Roboto"/>
              <a:cs typeface="Roboto"/>
              <a:sym typeface="Roboto"/>
            </a:endParaRPr>
          </a:p>
        </p:txBody>
      </p:sp>
      <p:sp>
        <p:nvSpPr>
          <p:cNvPr id="207" name="Google Shape;207;g3555ae2e3b5_0_2183"/>
          <p:cNvSpPr txBox="1"/>
          <p:nvPr/>
        </p:nvSpPr>
        <p:spPr>
          <a:xfrm>
            <a:off x="3551729" y="3465151"/>
            <a:ext cx="2186400" cy="727800"/>
          </a:xfrm>
          <a:prstGeom prst="rect">
            <a:avLst/>
          </a:prstGeom>
          <a:noFill/>
          <a:ln>
            <a:noFill/>
          </a:ln>
        </p:spPr>
        <p:txBody>
          <a:bodyPr spcFirstLastPara="1" wrap="square" lIns="68575" tIns="34275" rIns="68575" bIns="34275" anchor="t" anchorCtr="0">
            <a:noAutofit/>
          </a:bodyPr>
          <a:lstStyle/>
          <a:p>
            <a:pPr marL="0" marR="0" lvl="0" indent="0" algn="l" rtl="0">
              <a:lnSpc>
                <a:spcPct val="150000"/>
              </a:lnSpc>
              <a:spcBef>
                <a:spcPts val="0"/>
              </a:spcBef>
              <a:spcAft>
                <a:spcPts val="0"/>
              </a:spcAft>
              <a:buClr>
                <a:schemeClr val="dk1"/>
              </a:buClr>
              <a:buSzPts val="900"/>
              <a:buFont typeface="Arial"/>
              <a:buNone/>
            </a:pPr>
            <a:r>
              <a:rPr lang="en" sz="900" b="0" i="0" u="none" strike="noStrike" cap="none">
                <a:solidFill>
                  <a:schemeClr val="dk1"/>
                </a:solidFill>
                <a:latin typeface="Roboto"/>
                <a:ea typeface="Roboto"/>
                <a:cs typeface="Roboto"/>
                <a:sym typeface="Roboto"/>
              </a:rPr>
              <a:t>Click to edit Master subtitle style</a:t>
            </a:r>
            <a:endParaRPr sz="900" b="0" i="0" u="none" strike="noStrike" cap="none">
              <a:solidFill>
                <a:schemeClr val="dk1"/>
              </a:solidFill>
              <a:latin typeface="Roboto"/>
              <a:ea typeface="Roboto"/>
              <a:cs typeface="Roboto"/>
              <a:sym typeface="Roboto"/>
            </a:endParaRPr>
          </a:p>
        </p:txBody>
      </p:sp>
      <p:sp>
        <p:nvSpPr>
          <p:cNvPr id="208" name="Google Shape;208;g3555ae2e3b5_0_2183"/>
          <p:cNvSpPr/>
          <p:nvPr/>
        </p:nvSpPr>
        <p:spPr>
          <a:xfrm>
            <a:off x="6476505" y="2045494"/>
            <a:ext cx="2211000" cy="2676600"/>
          </a:xfrm>
          <a:prstGeom prst="rect">
            <a:avLst/>
          </a:prstGeom>
          <a:solidFill>
            <a:schemeClr val="lt1"/>
          </a:solidFill>
          <a:ln w="9525" cap="flat" cmpd="sng">
            <a:solidFill>
              <a:srgbClr val="D8D8D8"/>
            </a:solidFill>
            <a:prstDash val="solid"/>
            <a:miter lim="800000"/>
            <a:headEnd type="none" w="sm" len="sm"/>
            <a:tailEnd type="none" w="sm" len="sm"/>
          </a:ln>
          <a:effectLst>
            <a:outerShdw blurRad="279400" dist="38100" dir="8100000" sx="94000" sy="94000" algn="tr" rotWithShape="0">
              <a:srgbClr val="000000">
                <a:alpha val="35686"/>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
        <p:nvSpPr>
          <p:cNvPr id="209" name="Google Shape;209;g3555ae2e3b5_0_2183"/>
          <p:cNvSpPr/>
          <p:nvPr/>
        </p:nvSpPr>
        <p:spPr>
          <a:xfrm>
            <a:off x="6476505" y="2045493"/>
            <a:ext cx="2211000" cy="1326300"/>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
        <p:nvSpPr>
          <p:cNvPr id="210" name="Google Shape;210;g3555ae2e3b5_0_2183"/>
          <p:cNvSpPr txBox="1"/>
          <p:nvPr/>
        </p:nvSpPr>
        <p:spPr>
          <a:xfrm>
            <a:off x="6509674" y="2571750"/>
            <a:ext cx="2186400" cy="727800"/>
          </a:xfrm>
          <a:prstGeom prst="rect">
            <a:avLst/>
          </a:prstGeom>
          <a:noFill/>
          <a:ln>
            <a:noFill/>
          </a:ln>
        </p:spPr>
        <p:txBody>
          <a:bodyPr spcFirstLastPara="1" wrap="square" lIns="68575" tIns="34275" rIns="68575" bIns="34275" anchor="t" anchorCtr="0">
            <a:noAutofit/>
          </a:bodyPr>
          <a:lstStyle/>
          <a:p>
            <a:pPr marL="0" marR="0" lvl="0" indent="0" algn="l" rtl="0">
              <a:lnSpc>
                <a:spcPct val="150000"/>
              </a:lnSpc>
              <a:spcBef>
                <a:spcPts val="0"/>
              </a:spcBef>
              <a:spcAft>
                <a:spcPts val="0"/>
              </a:spcAft>
              <a:buClr>
                <a:schemeClr val="dk1"/>
              </a:buClr>
              <a:buSzPts val="900"/>
              <a:buFont typeface="Arial"/>
              <a:buNone/>
            </a:pPr>
            <a:r>
              <a:rPr lang="en" sz="900" b="0" i="0" u="none" strike="noStrike" cap="none">
                <a:solidFill>
                  <a:schemeClr val="dk1"/>
                </a:solidFill>
                <a:latin typeface="Roboto"/>
                <a:ea typeface="Roboto"/>
                <a:cs typeface="Roboto"/>
                <a:sym typeface="Roboto"/>
              </a:rPr>
              <a:t>Click to edit Master subtitle style</a:t>
            </a:r>
            <a:endParaRPr sz="900" b="0" i="0" u="none" strike="noStrike" cap="none">
              <a:solidFill>
                <a:schemeClr val="dk1"/>
              </a:solidFill>
              <a:latin typeface="Roboto"/>
              <a:ea typeface="Roboto"/>
              <a:cs typeface="Roboto"/>
              <a:sym typeface="Roboto"/>
            </a:endParaRPr>
          </a:p>
        </p:txBody>
      </p:sp>
      <p:sp>
        <p:nvSpPr>
          <p:cNvPr id="211" name="Google Shape;211;g3555ae2e3b5_0_2183"/>
          <p:cNvSpPr txBox="1"/>
          <p:nvPr/>
        </p:nvSpPr>
        <p:spPr>
          <a:xfrm>
            <a:off x="6509674" y="2100998"/>
            <a:ext cx="1816800" cy="377700"/>
          </a:xfrm>
          <a:prstGeom prst="rect">
            <a:avLst/>
          </a:prstGeom>
          <a:noFill/>
          <a:ln>
            <a:noFill/>
          </a:ln>
        </p:spPr>
        <p:txBody>
          <a:bodyPr spcFirstLastPara="1" wrap="square" lIns="68575" tIns="34275" rIns="68575" bIns="34275" anchor="t" anchorCtr="0">
            <a:noAutofit/>
          </a:bodyPr>
          <a:lstStyle/>
          <a:p>
            <a:pPr marL="0" marR="0" lvl="0" indent="0" algn="l" rtl="0">
              <a:lnSpc>
                <a:spcPct val="150000"/>
              </a:lnSpc>
              <a:spcBef>
                <a:spcPts val="0"/>
              </a:spcBef>
              <a:spcAft>
                <a:spcPts val="0"/>
              </a:spcAft>
              <a:buClr>
                <a:schemeClr val="dk1"/>
              </a:buClr>
              <a:buSzPts val="1400"/>
              <a:buFont typeface="Arial"/>
              <a:buNone/>
            </a:pPr>
            <a:r>
              <a:rPr lang="en" sz="1400" b="1" i="0" u="none" strike="noStrike" cap="none">
                <a:solidFill>
                  <a:schemeClr val="dk1"/>
                </a:solidFill>
                <a:latin typeface="Roboto"/>
                <a:ea typeface="Roboto"/>
                <a:cs typeface="Roboto"/>
                <a:sym typeface="Roboto"/>
              </a:rPr>
              <a:t>Click to edit Master</a:t>
            </a:r>
            <a:endParaRPr sz="1400" b="1" i="0" u="none" strike="noStrike" cap="none">
              <a:solidFill>
                <a:schemeClr val="dk1"/>
              </a:solidFill>
              <a:latin typeface="Roboto"/>
              <a:ea typeface="Roboto"/>
              <a:cs typeface="Roboto"/>
              <a:sym typeface="Roboto"/>
            </a:endParaRPr>
          </a:p>
        </p:txBody>
      </p:sp>
      <p:sp>
        <p:nvSpPr>
          <p:cNvPr id="212" name="Google Shape;212;g3555ae2e3b5_0_2183"/>
          <p:cNvSpPr txBox="1"/>
          <p:nvPr/>
        </p:nvSpPr>
        <p:spPr>
          <a:xfrm>
            <a:off x="6509674" y="3465151"/>
            <a:ext cx="2186400" cy="727800"/>
          </a:xfrm>
          <a:prstGeom prst="rect">
            <a:avLst/>
          </a:prstGeom>
          <a:noFill/>
          <a:ln>
            <a:noFill/>
          </a:ln>
        </p:spPr>
        <p:txBody>
          <a:bodyPr spcFirstLastPara="1" wrap="square" lIns="68575" tIns="34275" rIns="68575" bIns="34275" anchor="t" anchorCtr="0">
            <a:noAutofit/>
          </a:bodyPr>
          <a:lstStyle/>
          <a:p>
            <a:pPr marL="0" marR="0" lvl="0" indent="0" algn="l" rtl="0">
              <a:lnSpc>
                <a:spcPct val="150000"/>
              </a:lnSpc>
              <a:spcBef>
                <a:spcPts val="0"/>
              </a:spcBef>
              <a:spcAft>
                <a:spcPts val="0"/>
              </a:spcAft>
              <a:buClr>
                <a:schemeClr val="dk1"/>
              </a:buClr>
              <a:buSzPts val="900"/>
              <a:buFont typeface="Arial"/>
              <a:buNone/>
            </a:pPr>
            <a:r>
              <a:rPr lang="en" sz="900" b="0" i="0" u="none" strike="noStrike" cap="none">
                <a:solidFill>
                  <a:schemeClr val="dk1"/>
                </a:solidFill>
                <a:latin typeface="Roboto"/>
                <a:ea typeface="Roboto"/>
                <a:cs typeface="Roboto"/>
                <a:sym typeface="Roboto"/>
              </a:rPr>
              <a:t>Click to edit Master subtitle style</a:t>
            </a:r>
            <a:endParaRPr sz="9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elfolie" type="title">
  <p:cSld name="TITLE">
    <p:spTree>
      <p:nvGrpSpPr>
        <p:cNvPr id="1" name="Shape 213"/>
        <p:cNvGrpSpPr/>
        <p:nvPr/>
      </p:nvGrpSpPr>
      <p:grpSpPr>
        <a:xfrm>
          <a:off x="0" y="0"/>
          <a:ext cx="0" cy="0"/>
          <a:chOff x="0" y="0"/>
          <a:chExt cx="0" cy="0"/>
        </a:xfrm>
      </p:grpSpPr>
      <p:sp>
        <p:nvSpPr>
          <p:cNvPr id="214" name="Google Shape;214;g3555ae2e3b5_0_2203"/>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Roboto"/>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5" name="Google Shape;215;g3555ae2e3b5_0_2203"/>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216" name="Google Shape;216;g3555ae2e3b5_0_220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7" name="Google Shape;217;g3555ae2e3b5_0_220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8" name="Google Shape;218;g3555ae2e3b5_0_220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3DFA93-6884-792F-46A7-C68485EEB533}"/>
              </a:ext>
            </a:extLst>
          </p:cNvPr>
          <p:cNvSpPr>
            <a:spLocks noGrp="1"/>
          </p:cNvSpPr>
          <p:nvPr>
            <p:ph type="dt" idx="10"/>
          </p:nvPr>
        </p:nvSpPr>
        <p:spPr/>
        <p:txBody>
          <a:bodyPr/>
          <a:lstStyle/>
          <a:p>
            <a:endParaRPr lang="en-US"/>
          </a:p>
        </p:txBody>
      </p:sp>
      <p:sp>
        <p:nvSpPr>
          <p:cNvPr id="3" name="Footer Placeholder 2">
            <a:extLst>
              <a:ext uri="{FF2B5EF4-FFF2-40B4-BE49-F238E27FC236}">
                <a16:creationId xmlns:a16="http://schemas.microsoft.com/office/drawing/2014/main" id="{A0FE4037-435C-8265-A1C3-55C0DC076220}"/>
              </a:ext>
            </a:extLst>
          </p:cNvPr>
          <p:cNvSpPr>
            <a:spLocks noGrp="1"/>
          </p:cNvSpPr>
          <p:nvPr>
            <p:ph type="ftr" idx="11"/>
          </p:nvPr>
        </p:nvSpPr>
        <p:spPr/>
        <p:txBody>
          <a:bodyPr/>
          <a:lstStyle/>
          <a:p>
            <a:endParaRPr lang="en-US"/>
          </a:p>
        </p:txBody>
      </p:sp>
      <p:sp>
        <p:nvSpPr>
          <p:cNvPr id="4" name="Slide Number Placeholder 3">
            <a:extLst>
              <a:ext uri="{FF2B5EF4-FFF2-40B4-BE49-F238E27FC236}">
                <a16:creationId xmlns:a16="http://schemas.microsoft.com/office/drawing/2014/main" id="{F2FAC9E0-EDA3-B3D9-790E-B16C3946E5E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60213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2"/>
        <p:cNvGrpSpPr/>
        <p:nvPr/>
      </p:nvGrpSpPr>
      <p:grpSpPr>
        <a:xfrm>
          <a:off x="0" y="0"/>
          <a:ext cx="0" cy="0"/>
          <a:chOff x="0" y="0"/>
          <a:chExt cx="0" cy="0"/>
        </a:xfrm>
      </p:grpSpPr>
      <p:sp>
        <p:nvSpPr>
          <p:cNvPr id="233" name="Google Shape;233;g362cc453def_0_8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4" name="Google Shape;234;g362cc453def_0_8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35" name="Google Shape;235;g362cc453def_0_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6"/>
        <p:cNvGrpSpPr/>
        <p:nvPr/>
      </p:nvGrpSpPr>
      <p:grpSpPr>
        <a:xfrm>
          <a:off x="0" y="0"/>
          <a:ext cx="0" cy="0"/>
          <a:chOff x="0" y="0"/>
          <a:chExt cx="0" cy="0"/>
        </a:xfrm>
      </p:grpSpPr>
      <p:sp>
        <p:nvSpPr>
          <p:cNvPr id="237" name="Google Shape;237;g362cc453def_0_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8" name="Google Shape;238;g362cc453def_0_8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9" name="Google Shape;239;g362cc453def_0_8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0" name="Google Shape;240;g362cc453def_0_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1"/>
        <p:cNvGrpSpPr/>
        <p:nvPr/>
      </p:nvGrpSpPr>
      <p:grpSpPr>
        <a:xfrm>
          <a:off x="0" y="0"/>
          <a:ext cx="0" cy="0"/>
          <a:chOff x="0" y="0"/>
          <a:chExt cx="0" cy="0"/>
        </a:xfrm>
      </p:grpSpPr>
      <p:sp>
        <p:nvSpPr>
          <p:cNvPr id="242" name="Google Shape;242;g362cc453def_0_9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3" name="Google Shape;243;g362cc453def_0_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4"/>
        <p:cNvGrpSpPr/>
        <p:nvPr/>
      </p:nvGrpSpPr>
      <p:grpSpPr>
        <a:xfrm>
          <a:off x="0" y="0"/>
          <a:ext cx="0" cy="0"/>
          <a:chOff x="0" y="0"/>
          <a:chExt cx="0" cy="0"/>
        </a:xfrm>
      </p:grpSpPr>
      <p:sp>
        <p:nvSpPr>
          <p:cNvPr id="245" name="Google Shape;245;g362cc453def_0_9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46" name="Google Shape;246;g362cc453def_0_9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7" name="Google Shape;247;g362cc453def_0_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48"/>
        <p:cNvGrpSpPr/>
        <p:nvPr/>
      </p:nvGrpSpPr>
      <p:grpSpPr>
        <a:xfrm>
          <a:off x="0" y="0"/>
          <a:ext cx="0" cy="0"/>
          <a:chOff x="0" y="0"/>
          <a:chExt cx="0" cy="0"/>
        </a:xfrm>
      </p:grpSpPr>
      <p:sp>
        <p:nvSpPr>
          <p:cNvPr id="249" name="Google Shape;249;g362cc453def_0_9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50" name="Google Shape;250;g362cc453def_0_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1"/>
        <p:cNvGrpSpPr/>
        <p:nvPr/>
      </p:nvGrpSpPr>
      <p:grpSpPr>
        <a:xfrm>
          <a:off x="0" y="0"/>
          <a:ext cx="0" cy="0"/>
          <a:chOff x="0" y="0"/>
          <a:chExt cx="0" cy="0"/>
        </a:xfrm>
      </p:grpSpPr>
      <p:sp>
        <p:nvSpPr>
          <p:cNvPr id="252" name="Google Shape;252;g362cc453def_0_10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g362cc453def_0_10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54" name="Google Shape;254;g362cc453def_0_10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55" name="Google Shape;255;g362cc453def_0_10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56" name="Google Shape;256;g362cc453def_0_10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7"/>
        <p:cNvGrpSpPr/>
        <p:nvPr/>
      </p:nvGrpSpPr>
      <p:grpSpPr>
        <a:xfrm>
          <a:off x="0" y="0"/>
          <a:ext cx="0" cy="0"/>
          <a:chOff x="0" y="0"/>
          <a:chExt cx="0" cy="0"/>
        </a:xfrm>
      </p:grpSpPr>
      <p:sp>
        <p:nvSpPr>
          <p:cNvPr id="258" name="Google Shape;258;g362cc453def_0_10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259" name="Google Shape;259;g362cc453def_0_10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ld mit Überschrift" type="picTx">
  <p:cSld name="PICTURE_WITH_CAPTION_TEXT">
    <p:spTree>
      <p:nvGrpSpPr>
        <p:cNvPr id="1" name="Shape 90"/>
        <p:cNvGrpSpPr/>
        <p:nvPr/>
      </p:nvGrpSpPr>
      <p:grpSpPr>
        <a:xfrm>
          <a:off x="0" y="0"/>
          <a:ext cx="0" cy="0"/>
          <a:chOff x="0" y="0"/>
          <a:chExt cx="0" cy="0"/>
        </a:xfrm>
      </p:grpSpPr>
      <p:sp>
        <p:nvSpPr>
          <p:cNvPr id="91" name="Google Shape;91;g3575fda53f8_0_1389"/>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Roboto"/>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2" name="Google Shape;92;g3575fda53f8_0_1389"/>
          <p:cNvSpPr>
            <a:spLocks noGrp="1"/>
          </p:cNvSpPr>
          <p:nvPr>
            <p:ph type="pic" idx="2"/>
          </p:nvPr>
        </p:nvSpPr>
        <p:spPr>
          <a:xfrm>
            <a:off x="3887391" y="740569"/>
            <a:ext cx="4629300" cy="3655200"/>
          </a:xfrm>
          <a:prstGeom prst="rect">
            <a:avLst/>
          </a:prstGeom>
          <a:noFill/>
          <a:ln>
            <a:noFill/>
          </a:ln>
        </p:spPr>
      </p:sp>
      <p:sp>
        <p:nvSpPr>
          <p:cNvPr id="93" name="Google Shape;93;g3575fda53f8_0_1389"/>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4" name="Google Shape;94;g3575fda53f8_0_138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5" name="Google Shape;95;g3575fda53f8_0_138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 name="Google Shape;96;g3575fda53f8_0_138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60"/>
        <p:cNvGrpSpPr/>
        <p:nvPr/>
      </p:nvGrpSpPr>
      <p:grpSpPr>
        <a:xfrm>
          <a:off x="0" y="0"/>
          <a:ext cx="0" cy="0"/>
          <a:chOff x="0" y="0"/>
          <a:chExt cx="0" cy="0"/>
        </a:xfrm>
      </p:grpSpPr>
      <p:sp>
        <p:nvSpPr>
          <p:cNvPr id="261" name="Google Shape;261;g362cc453def_0_11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62" name="Google Shape;262;g362cc453def_0_11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263" name="Google Shape;263;g362cc453def_0_1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el und Inhalt" type="obj">
  <p:cSld name="OBJECT">
    <p:spTree>
      <p:nvGrpSpPr>
        <p:cNvPr id="1" name="Shape 264"/>
        <p:cNvGrpSpPr/>
        <p:nvPr/>
      </p:nvGrpSpPr>
      <p:grpSpPr>
        <a:xfrm>
          <a:off x="0" y="0"/>
          <a:ext cx="0" cy="0"/>
          <a:chOff x="0" y="0"/>
          <a:chExt cx="0" cy="0"/>
        </a:xfrm>
      </p:grpSpPr>
      <p:sp>
        <p:nvSpPr>
          <p:cNvPr id="265" name="Google Shape;265;g362cc453def_0_1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6" name="Google Shape;266;g362cc453def_0_11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67" name="Google Shape;267;g362cc453def_0_1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8" name="Google Shape;268;g362cc453def_0_1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9" name="Google Shape;269;g362cc453def_0_1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676012-F13F-711E-93AB-5E5B90AA1919}"/>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46948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elfolie" type="title">
  <p:cSld name="Titelfolie">
    <p:spTree>
      <p:nvGrpSpPr>
        <p:cNvPr id="1" name="Shape 78"/>
        <p:cNvGrpSpPr/>
        <p:nvPr/>
      </p:nvGrpSpPr>
      <p:grpSpPr>
        <a:xfrm>
          <a:off x="0" y="0"/>
          <a:ext cx="0" cy="0"/>
          <a:chOff x="0" y="0"/>
          <a:chExt cx="0" cy="0"/>
        </a:xfrm>
      </p:grpSpPr>
      <p:sp>
        <p:nvSpPr>
          <p:cNvPr id="79" name="Google Shape;79;g3575fda53f8_0_1377"/>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Roboto"/>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 name="Google Shape;80;g3575fda53f8_0_1377"/>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81" name="Google Shape;81;g3575fda53f8_0_137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2" name="Google Shape;82;g3575fda53f8_0_137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 name="Google Shape;83;g3575fda53f8_0_137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665967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3784256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enutzerdefiniertes Layout">
  <p:cSld name="Benutzerdefiniertes Layout">
    <p:spTree>
      <p:nvGrpSpPr>
        <p:cNvPr id="1" name="Shape 97"/>
        <p:cNvGrpSpPr/>
        <p:nvPr/>
      </p:nvGrpSpPr>
      <p:grpSpPr>
        <a:xfrm>
          <a:off x="0" y="0"/>
          <a:ext cx="0" cy="0"/>
          <a:chOff x="0" y="0"/>
          <a:chExt cx="0" cy="0"/>
        </a:xfrm>
      </p:grpSpPr>
      <p:sp>
        <p:nvSpPr>
          <p:cNvPr id="98" name="Google Shape;98;g3575fda53f8_0_139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 name="Google Shape;99;g3575fda53f8_0_139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 name="Google Shape;100;g3575fda53f8_0_139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1" name="Google Shape;101;g3575fda53f8_0_139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bschnitts-&#10;überschrift" type="secHead">
  <p:cSld name="SECTION_HEADER">
    <p:spTree>
      <p:nvGrpSpPr>
        <p:cNvPr id="1" name="Shape 102"/>
        <p:cNvGrpSpPr/>
        <p:nvPr/>
      </p:nvGrpSpPr>
      <p:grpSpPr>
        <a:xfrm>
          <a:off x="0" y="0"/>
          <a:ext cx="0" cy="0"/>
          <a:chOff x="0" y="0"/>
          <a:chExt cx="0" cy="0"/>
        </a:xfrm>
      </p:grpSpPr>
      <p:sp>
        <p:nvSpPr>
          <p:cNvPr id="103" name="Google Shape;103;g3575fda53f8_0_1401"/>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Roboto"/>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4" name="Google Shape;104;g3575fda53f8_0_1401"/>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05" name="Google Shape;105;g3575fda53f8_0_140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6" name="Google Shape;106;g3575fda53f8_0_140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7" name="Google Shape;107;g3575fda53f8_0_140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Zwei Inhalte" type="twoObj">
  <p:cSld name="TWO_OBJECTS">
    <p:spTree>
      <p:nvGrpSpPr>
        <p:cNvPr id="1" name="Shape 108"/>
        <p:cNvGrpSpPr/>
        <p:nvPr/>
      </p:nvGrpSpPr>
      <p:grpSpPr>
        <a:xfrm>
          <a:off x="0" y="0"/>
          <a:ext cx="0" cy="0"/>
          <a:chOff x="0" y="0"/>
          <a:chExt cx="0" cy="0"/>
        </a:xfrm>
      </p:grpSpPr>
      <p:sp>
        <p:nvSpPr>
          <p:cNvPr id="109" name="Google Shape;109;g3575fda53f8_0_140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0" name="Google Shape;110;g3575fda53f8_0_1407"/>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1" name="Google Shape;111;g3575fda53f8_0_1407"/>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2" name="Google Shape;112;g3575fda53f8_0_140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3" name="Google Shape;113;g3575fda53f8_0_140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g3575fda53f8_0_140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gleich" type="twoTxTwoObj">
  <p:cSld name="TWO_OBJECTS_WITH_TEXT">
    <p:spTree>
      <p:nvGrpSpPr>
        <p:cNvPr id="1" name="Shape 115"/>
        <p:cNvGrpSpPr/>
        <p:nvPr/>
      </p:nvGrpSpPr>
      <p:grpSpPr>
        <a:xfrm>
          <a:off x="0" y="0"/>
          <a:ext cx="0" cy="0"/>
          <a:chOff x="0" y="0"/>
          <a:chExt cx="0" cy="0"/>
        </a:xfrm>
      </p:grpSpPr>
      <p:sp>
        <p:nvSpPr>
          <p:cNvPr id="116" name="Google Shape;116;g3575fda53f8_0_1414"/>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7" name="Google Shape;117;g3575fda53f8_0_1414"/>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18" name="Google Shape;118;g3575fda53f8_0_1414"/>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9" name="Google Shape;119;g3575fda53f8_0_1414"/>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20" name="Google Shape;120;g3575fda53f8_0_1414"/>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1" name="Google Shape;121;g3575fda53f8_0_14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2" name="Google Shape;122;g3575fda53f8_0_14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3" name="Google Shape;123;g3575fda53f8_0_14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r Titel" type="titleOnly">
  <p:cSld name="TITLE_ONLY">
    <p:spTree>
      <p:nvGrpSpPr>
        <p:cNvPr id="1" name="Shape 124"/>
        <p:cNvGrpSpPr/>
        <p:nvPr/>
      </p:nvGrpSpPr>
      <p:grpSpPr>
        <a:xfrm>
          <a:off x="0" y="0"/>
          <a:ext cx="0" cy="0"/>
          <a:chOff x="0" y="0"/>
          <a:chExt cx="0" cy="0"/>
        </a:xfrm>
      </p:grpSpPr>
      <p:sp>
        <p:nvSpPr>
          <p:cNvPr id="125" name="Google Shape;125;g3575fda53f8_0_14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6" name="Google Shape;126;g3575fda53f8_0_14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7" name="Google Shape;127;g3575fda53f8_0_14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8" name="Google Shape;128;g3575fda53f8_0_14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eer" type="blank">
  <p:cSld name="BLANK">
    <p:spTree>
      <p:nvGrpSpPr>
        <p:cNvPr id="1" name="Shape 129"/>
        <p:cNvGrpSpPr/>
        <p:nvPr/>
      </p:nvGrpSpPr>
      <p:grpSpPr>
        <a:xfrm>
          <a:off x="0" y="0"/>
          <a:ext cx="0" cy="0"/>
          <a:chOff x="0" y="0"/>
          <a:chExt cx="0" cy="0"/>
        </a:xfrm>
      </p:grpSpPr>
      <p:sp>
        <p:nvSpPr>
          <p:cNvPr id="130" name="Google Shape;130;g3575fda53f8_0_142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1" name="Google Shape;131;g3575fda53f8_0_14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2" name="Google Shape;132;g3575fda53f8_0_14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
        <p:cNvGrpSpPr/>
        <p:nvPr/>
      </p:nvGrpSpPr>
      <p:grpSpPr>
        <a:xfrm>
          <a:off x="0" y="0"/>
          <a:ext cx="0" cy="0"/>
          <a:chOff x="0" y="0"/>
          <a:chExt cx="0" cy="0"/>
        </a:xfrm>
      </p:grpSpPr>
      <p:sp>
        <p:nvSpPr>
          <p:cNvPr id="73" name="Google Shape;73;g3575fda53f8_0_137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Roboto"/>
              <a:buNone/>
              <a:defRPr sz="3300" b="1"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4" name="Google Shape;74;g3575fda53f8_0_137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9pPr>
          </a:lstStyle>
          <a:p>
            <a:endParaRPr/>
          </a:p>
        </p:txBody>
      </p:sp>
      <p:sp>
        <p:nvSpPr>
          <p:cNvPr id="75" name="Google Shape;75;g3575fda53f8_0_137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Roboto"/>
                <a:ea typeface="Roboto"/>
                <a:cs typeface="Roboto"/>
                <a:sym typeface="Roboto"/>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Roboto"/>
                <a:ea typeface="Roboto"/>
                <a:cs typeface="Roboto"/>
                <a:sym typeface="Roboto"/>
              </a:defRPr>
            </a:lvl9pPr>
          </a:lstStyle>
          <a:p>
            <a:endParaRPr/>
          </a:p>
        </p:txBody>
      </p:sp>
      <p:sp>
        <p:nvSpPr>
          <p:cNvPr id="76" name="Google Shape;76;g3575fda53f8_0_137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Roboto"/>
                <a:ea typeface="Roboto"/>
                <a:cs typeface="Roboto"/>
                <a:sym typeface="Roboto"/>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Roboto"/>
                <a:ea typeface="Roboto"/>
                <a:cs typeface="Roboto"/>
                <a:sym typeface="Roboto"/>
              </a:defRPr>
            </a:lvl9pPr>
          </a:lstStyle>
          <a:p>
            <a:endParaRPr/>
          </a:p>
        </p:txBody>
      </p:sp>
      <p:sp>
        <p:nvSpPr>
          <p:cNvPr id="77" name="Google Shape;77;g3575fda53f8_0_137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sp>
        <p:nvSpPr>
          <p:cNvPr id="153" name="Google Shape;153;g3555ae2e3b5_0_214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Roboto"/>
              <a:buNone/>
              <a:defRPr sz="3300" b="1"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4" name="Google Shape;154;g3555ae2e3b5_0_214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9pPr>
          </a:lstStyle>
          <a:p>
            <a:endParaRPr/>
          </a:p>
        </p:txBody>
      </p:sp>
      <p:sp>
        <p:nvSpPr>
          <p:cNvPr id="155" name="Google Shape;155;g3555ae2e3b5_0_214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Roboto"/>
                <a:ea typeface="Roboto"/>
                <a:cs typeface="Roboto"/>
                <a:sym typeface="Roboto"/>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Roboto"/>
                <a:ea typeface="Roboto"/>
                <a:cs typeface="Roboto"/>
                <a:sym typeface="Roboto"/>
              </a:defRPr>
            </a:lvl9pPr>
          </a:lstStyle>
          <a:p>
            <a:endParaRPr/>
          </a:p>
        </p:txBody>
      </p:sp>
      <p:sp>
        <p:nvSpPr>
          <p:cNvPr id="156" name="Google Shape;156;g3555ae2e3b5_0_214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Roboto"/>
                <a:ea typeface="Roboto"/>
                <a:cs typeface="Roboto"/>
                <a:sym typeface="Roboto"/>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Roboto"/>
                <a:ea typeface="Roboto"/>
                <a:cs typeface="Roboto"/>
                <a:sym typeface="Roboto"/>
              </a:defRPr>
            </a:lvl9pPr>
          </a:lstStyle>
          <a:p>
            <a:endParaRPr/>
          </a:p>
        </p:txBody>
      </p:sp>
      <p:sp>
        <p:nvSpPr>
          <p:cNvPr id="157" name="Google Shape;157;g3555ae2e3b5_0_214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9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19"/>
        <p:cNvGrpSpPr/>
        <p:nvPr/>
      </p:nvGrpSpPr>
      <p:grpSpPr>
        <a:xfrm>
          <a:off x="0" y="0"/>
          <a:ext cx="0" cy="0"/>
          <a:chOff x="0" y="0"/>
          <a:chExt cx="0" cy="0"/>
        </a:xfrm>
      </p:grpSpPr>
      <p:sp>
        <p:nvSpPr>
          <p:cNvPr id="220" name="Google Shape;220;g362cc453def_0_6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21" name="Google Shape;221;g362cc453def_0_6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22" name="Google Shape;222;g362cc453def_0_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5" r:id="rId10"/>
    <p:sldLayoutId id="2147483696"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1.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8" Type="http://schemas.openxmlformats.org/officeDocument/2006/relationships/hyperlink" Target="https://www.slido.com/support/ppi/how-to-change-the-design" TargetMode="External"/><Relationship Id="rId3" Type="http://schemas.openxmlformats.org/officeDocument/2006/relationships/tags" Target="../tags/tag11.xml"/><Relationship Id="rId7" Type="http://schemas.openxmlformats.org/officeDocument/2006/relationships/image" Target="../media/image7.sv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hyperlink" Target="https://www.slido.com/powerpoint-polling?utm_source=powerpoint&amp;utm_medium=placeholder-slide" TargetMode="External"/><Relationship Id="rId5" Type="http://schemas.openxmlformats.org/officeDocument/2006/relationships/image" Target="../media/image9.svg"/><Relationship Id="rId4" Type="http://schemas.openxmlformats.org/officeDocument/2006/relationships/slideLayout" Target="../slideLayouts/slideLayout9.xml"/><Relationship Id="rId9" Type="http://schemas.openxmlformats.org/officeDocument/2006/relationships/image" Target="../media/image8.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www.espn.com/sportscentury/features/00016393.html" TargetMode="External"/><Relationship Id="rId2" Type="http://schemas.openxmlformats.org/officeDocument/2006/relationships/notesSlide" Target="../notesSlides/notesSlide13.xml"/><Relationship Id="rId1" Type="http://schemas.openxmlformats.org/officeDocument/2006/relationships/slideLayout" Target="../slideLayouts/slideLayout31.xml"/><Relationship Id="rId5" Type="http://schemas.openxmlformats.org/officeDocument/2006/relationships/image" Target="../media/image12.pn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www.slido.com/support/ppi/how-to-change-the-design" TargetMode="External"/><Relationship Id="rId3" Type="http://schemas.openxmlformats.org/officeDocument/2006/relationships/tags" Target="../tags/tag14.xml"/><Relationship Id="rId7" Type="http://schemas.openxmlformats.org/officeDocument/2006/relationships/image" Target="../media/image7.sv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hyperlink" Target="https://www.slido.com/powerpoint-polling?utm_source=powerpoint&amp;utm_medium=placeholder-slide" TargetMode="External"/><Relationship Id="rId5" Type="http://schemas.openxmlformats.org/officeDocument/2006/relationships/image" Target="../media/image6.svg"/><Relationship Id="rId4" Type="http://schemas.openxmlformats.org/officeDocument/2006/relationships/slideLayout" Target="../slideLayouts/slideLayout32.xml"/><Relationship Id="rId9" Type="http://schemas.openxmlformats.org/officeDocument/2006/relationships/image" Target="../media/image8.svg"/></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ca.wikipedia.org/wiki/Dia_dels_Drets_Humans"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4.xml"/><Relationship Id="rId1" Type="http://schemas.openxmlformats.org/officeDocument/2006/relationships/tags" Target="../tags/tag15.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png"/><Relationship Id="rId7" Type="http://schemas.openxmlformats.org/officeDocument/2006/relationships/diagramColors" Target="../diagrams/colors1.xm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4.xml.rels><?xml version="1.0" encoding="UTF-8" standalone="yes"?>
<Relationships xmlns="http://schemas.openxmlformats.org/package/2006/relationships"><Relationship Id="rId3" Type="http://schemas.openxmlformats.org/officeDocument/2006/relationships/hyperlink" Target="https://www.theguardian.com/world/2022/jun/21/us-ban-on-cotton-from-forced-uyghur-labour-comes-into-force" TargetMode="External"/><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8.png"/><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2.png"/><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8" Type="http://schemas.openxmlformats.org/officeDocument/2006/relationships/hyperlink" Target="https://www.slido.com/support/ppi/how-to-change-the-design" TargetMode="External"/><Relationship Id="rId3" Type="http://schemas.openxmlformats.org/officeDocument/2006/relationships/tags" Target="../tags/tag18.xml"/><Relationship Id="rId7" Type="http://schemas.openxmlformats.org/officeDocument/2006/relationships/image" Target="../media/image7.sv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hyperlink" Target="https://www.slido.com/powerpoint-polling?utm_source=powerpoint&amp;utm_medium=placeholder-slide" TargetMode="External"/><Relationship Id="rId5" Type="http://schemas.openxmlformats.org/officeDocument/2006/relationships/image" Target="../media/image9.svg"/><Relationship Id="rId4" Type="http://schemas.openxmlformats.org/officeDocument/2006/relationships/slideLayout" Target="../slideLayouts/slideLayout32.xml"/><Relationship Id="rId9" Type="http://schemas.openxmlformats.org/officeDocument/2006/relationships/image" Target="../media/image8.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hyperlink" Target="https://www.slido.com/support/ppi/how-to-change-the-design" TargetMode="External"/><Relationship Id="rId3" Type="http://schemas.openxmlformats.org/officeDocument/2006/relationships/tags" Target="../tags/tag21.xml"/><Relationship Id="rId7" Type="http://schemas.openxmlformats.org/officeDocument/2006/relationships/image" Target="../media/image7.sv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hyperlink" Target="https://www.slido.com/powerpoint-polling?utm_source=powerpoint&amp;utm_medium=placeholder-slide" TargetMode="External"/><Relationship Id="rId5" Type="http://schemas.openxmlformats.org/officeDocument/2006/relationships/image" Target="../media/image6.svg"/><Relationship Id="rId4" Type="http://schemas.openxmlformats.org/officeDocument/2006/relationships/slideLayout" Target="../slideLayouts/slideLayout9.xml"/><Relationship Id="rId9" Type="http://schemas.openxmlformats.org/officeDocument/2006/relationships/image" Target="../media/image8.svg"/></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1.xml"/><Relationship Id="rId5" Type="http://schemas.openxmlformats.org/officeDocument/2006/relationships/hyperlink" Target="https://creativecommons.org/licenses/by-nc-sa/3.0/" TargetMode="External"/><Relationship Id="rId4" Type="http://schemas.openxmlformats.org/officeDocument/2006/relationships/hyperlink" Target="https://ordinaryphilosophy.com/tag/the-universal-declaration-of-human-right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8" Type="http://schemas.openxmlformats.org/officeDocument/2006/relationships/hyperlink" Target="https://www.slido.com/support/ppi/how-to-change-the-design" TargetMode="External"/><Relationship Id="rId3" Type="http://schemas.openxmlformats.org/officeDocument/2006/relationships/tags" Target="../tags/tag24.xml"/><Relationship Id="rId7" Type="http://schemas.openxmlformats.org/officeDocument/2006/relationships/image" Target="../media/image7.sv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hyperlink" Target="https://www.slido.com/powerpoint-polling?utm_source=powerpoint&amp;utm_medium=placeholder-slide" TargetMode="External"/><Relationship Id="rId5" Type="http://schemas.openxmlformats.org/officeDocument/2006/relationships/image" Target="../media/image9.svg"/><Relationship Id="rId4" Type="http://schemas.openxmlformats.org/officeDocument/2006/relationships/slideLayout" Target="../slideLayouts/slideLayout9.xml"/><Relationship Id="rId9" Type="http://schemas.openxmlformats.org/officeDocument/2006/relationships/image" Target="../media/image8.svg"/></Relationships>
</file>

<file path=ppt/slides/_rels/slide4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hyperlink" Target="https://commons.wikimedia.org/wiki/File:Brazil_and_Colombia_match_at_the_FIFA_World_Cup_2014-07-04_(15)_(cropped).jpg"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www.slido.com/support/ppi/how-to-change-the-design" TargetMode="External"/><Relationship Id="rId3" Type="http://schemas.openxmlformats.org/officeDocument/2006/relationships/tags" Target="../tags/tag27.xml"/><Relationship Id="rId7" Type="http://schemas.openxmlformats.org/officeDocument/2006/relationships/image" Target="../media/image7.sv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hyperlink" Target="https://www.slido.com/powerpoint-polling?utm_source=powerpoint&amp;utm_medium=placeholder-slide" TargetMode="External"/><Relationship Id="rId5" Type="http://schemas.openxmlformats.org/officeDocument/2006/relationships/image" Target="../media/image9.svg"/><Relationship Id="rId4" Type="http://schemas.openxmlformats.org/officeDocument/2006/relationships/slideLayout" Target="../slideLayouts/slideLayout9.xml"/><Relationship Id="rId9" Type="http://schemas.openxmlformats.org/officeDocument/2006/relationships/image" Target="../media/image8.sv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hyperlink" Target="https://www.slido.com/support/ppi/how-to-change-the-design" TargetMode="External"/><Relationship Id="rId3" Type="http://schemas.openxmlformats.org/officeDocument/2006/relationships/tags" Target="../tags/tag4.xml"/><Relationship Id="rId7" Type="http://schemas.openxmlformats.org/officeDocument/2006/relationships/image" Target="../media/image7.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hyperlink" Target="https://www.slido.com/powerpoint-polling?utm_source=powerpoint&amp;utm_medium=placeholder-slide" TargetMode="External"/><Relationship Id="rId5" Type="http://schemas.openxmlformats.org/officeDocument/2006/relationships/image" Target="../media/image6.svg"/><Relationship Id="rId4" Type="http://schemas.openxmlformats.org/officeDocument/2006/relationships/slideLayout" Target="../slideLayouts/slideLayout32.xml"/><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1.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1.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1.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362cc453def_0_0"/>
          <p:cNvSpPr/>
          <p:nvPr/>
        </p:nvSpPr>
        <p:spPr>
          <a:xfrm rot="10800000">
            <a:off x="4572000" y="5072138"/>
            <a:ext cx="4572000" cy="142800"/>
          </a:xfrm>
          <a:prstGeom prst="rect">
            <a:avLst/>
          </a:prstGeom>
          <a:solidFill>
            <a:srgbClr val="1A295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275" name="Google Shape;275;g362cc453def_0_0"/>
          <p:cNvSpPr/>
          <p:nvPr/>
        </p:nvSpPr>
        <p:spPr>
          <a:xfrm rot="10800000">
            <a:off x="0" y="5072138"/>
            <a:ext cx="4572000" cy="142800"/>
          </a:xfrm>
          <a:prstGeom prst="rect">
            <a:avLst/>
          </a:prstGeom>
          <a:solidFill>
            <a:srgbClr val="0087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276" name="Google Shape;276;g362cc453def_0_0"/>
          <p:cNvSpPr txBox="1"/>
          <p:nvPr/>
        </p:nvSpPr>
        <p:spPr>
          <a:xfrm>
            <a:off x="558498" y="1941457"/>
            <a:ext cx="3803109" cy="1860076"/>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1000"/>
              </a:spcBef>
              <a:spcAft>
                <a:spcPts val="1000"/>
              </a:spcAft>
              <a:buClr>
                <a:srgbClr val="000000"/>
              </a:buClr>
              <a:buSzPts val="2400"/>
              <a:buFont typeface="Arial"/>
              <a:buNone/>
            </a:pPr>
            <a:r>
              <a:rPr lang="en" sz="3200" b="1" dirty="0">
                <a:solidFill>
                  <a:srgbClr val="1A2954"/>
                </a:solidFill>
                <a:latin typeface="Franklin Gothic Medium" panose="020B0603020102020204" pitchFamily="34" charset="0"/>
                <a:ea typeface="Nunito"/>
                <a:cs typeface="Nunito"/>
                <a:sym typeface="Nunito"/>
              </a:rPr>
              <a:t>International Human Rights </a:t>
            </a:r>
            <a:r>
              <a:rPr lang="en" sz="3200" b="1" i="1" dirty="0">
                <a:solidFill>
                  <a:srgbClr val="1A2954"/>
                </a:solidFill>
                <a:latin typeface="Franklin Gothic Medium" panose="020B0603020102020204" pitchFamily="34" charset="0"/>
                <a:ea typeface="Nunito"/>
                <a:cs typeface="Nunito"/>
                <a:sym typeface="Nunito"/>
              </a:rPr>
              <a:t>and Sports</a:t>
            </a:r>
          </a:p>
          <a:p>
            <a:pPr marL="0" marR="0" lvl="0" indent="0" algn="ctr" rtl="0">
              <a:lnSpc>
                <a:spcPct val="100000"/>
              </a:lnSpc>
              <a:spcBef>
                <a:spcPts val="1000"/>
              </a:spcBef>
              <a:spcAft>
                <a:spcPts val="1000"/>
              </a:spcAft>
              <a:buClr>
                <a:srgbClr val="000000"/>
              </a:buClr>
              <a:buSzPts val="2400"/>
              <a:buFont typeface="Arial"/>
              <a:buNone/>
            </a:pPr>
            <a:r>
              <a:rPr lang="en" sz="3200" b="1" i="1" dirty="0">
                <a:solidFill>
                  <a:srgbClr val="1A2954"/>
                </a:solidFill>
                <a:latin typeface="Franklin Gothic Medium" panose="020B0603020102020204" pitchFamily="34" charset="0"/>
                <a:ea typeface="Nunito"/>
                <a:cs typeface="Nunito"/>
                <a:sym typeface="Nunito"/>
              </a:rPr>
              <a:t>An Introduction</a:t>
            </a:r>
          </a:p>
          <a:p>
            <a:pPr marL="0" marR="0" lvl="0" indent="0" algn="ctr" rtl="0">
              <a:lnSpc>
                <a:spcPct val="100000"/>
              </a:lnSpc>
              <a:spcBef>
                <a:spcPts val="1000"/>
              </a:spcBef>
              <a:spcAft>
                <a:spcPts val="1000"/>
              </a:spcAft>
              <a:buClr>
                <a:srgbClr val="000000"/>
              </a:buClr>
              <a:buSzPts val="2400"/>
              <a:buFont typeface="Arial"/>
              <a:buNone/>
            </a:pPr>
            <a:endParaRPr lang="en" sz="2000" b="1" i="1" dirty="0">
              <a:solidFill>
                <a:srgbClr val="1A2954"/>
              </a:solidFill>
              <a:latin typeface="Franklin Gothic Medium" panose="020B0603020102020204" pitchFamily="34" charset="0"/>
              <a:ea typeface="Nunito"/>
              <a:cs typeface="Nunito"/>
              <a:sym typeface="Nunito"/>
            </a:endParaRPr>
          </a:p>
        </p:txBody>
      </p:sp>
      <p:sp>
        <p:nvSpPr>
          <p:cNvPr id="278" name="Google Shape;278;g362cc453def_0_0"/>
          <p:cNvSpPr/>
          <p:nvPr/>
        </p:nvSpPr>
        <p:spPr>
          <a:xfrm rot="10800000">
            <a:off x="4572000" y="5000700"/>
            <a:ext cx="4572000" cy="173700"/>
          </a:xfrm>
          <a:prstGeom prst="rect">
            <a:avLst/>
          </a:prstGeom>
          <a:solidFill>
            <a:srgbClr val="1A295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279" name="Google Shape;279;g362cc453def_0_0"/>
          <p:cNvSpPr/>
          <p:nvPr/>
        </p:nvSpPr>
        <p:spPr>
          <a:xfrm rot="10800000">
            <a:off x="0" y="5000702"/>
            <a:ext cx="4572000" cy="173700"/>
          </a:xfrm>
          <a:prstGeom prst="rect">
            <a:avLst/>
          </a:prstGeom>
          <a:solidFill>
            <a:srgbClr val="0087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280" name="Google Shape;280;g362cc453def_0_0"/>
          <p:cNvSpPr txBox="1"/>
          <p:nvPr/>
        </p:nvSpPr>
        <p:spPr>
          <a:xfrm>
            <a:off x="691350" y="3716546"/>
            <a:ext cx="7761300" cy="920400"/>
          </a:xfrm>
          <a:prstGeom prst="rect">
            <a:avLst/>
          </a:prstGeom>
          <a:noFill/>
          <a:ln>
            <a:noFill/>
          </a:ln>
        </p:spPr>
        <p:txBody>
          <a:bodyPr spcFirstLastPara="1" wrap="square" lIns="68575" tIns="34275" rIns="68575" bIns="34275" anchor="t" anchorCtr="0">
            <a:normAutofit lnSpcReduction="10000"/>
          </a:bodyPr>
          <a:lstStyle/>
          <a:p>
            <a:pPr marL="457200" marR="0" lvl="0" indent="-361950" algn="ctr" rtl="0">
              <a:lnSpc>
                <a:spcPct val="90000"/>
              </a:lnSpc>
              <a:spcBef>
                <a:spcPts val="800"/>
              </a:spcBef>
              <a:spcAft>
                <a:spcPts val="0"/>
              </a:spcAft>
              <a:buClr>
                <a:srgbClr val="000000"/>
              </a:buClr>
              <a:buSzPts val="1900"/>
              <a:buFont typeface="Arial"/>
              <a:buNone/>
            </a:pPr>
            <a:endParaRPr lang="en" dirty="0">
              <a:solidFill>
                <a:srgbClr val="1A2954"/>
              </a:solidFill>
              <a:latin typeface="Franklin Gothic Medium" panose="020B0603020102020204" pitchFamily="34" charset="0"/>
              <a:ea typeface="Nunito"/>
              <a:cs typeface="Nunito"/>
              <a:sym typeface="Nunito"/>
            </a:endParaRPr>
          </a:p>
          <a:p>
            <a:pPr marL="457200" marR="0" lvl="0" indent="-361950" algn="ctr" rtl="0">
              <a:lnSpc>
                <a:spcPct val="90000"/>
              </a:lnSpc>
              <a:spcBef>
                <a:spcPts val="800"/>
              </a:spcBef>
              <a:spcAft>
                <a:spcPts val="0"/>
              </a:spcAft>
              <a:buClr>
                <a:srgbClr val="000000"/>
              </a:buClr>
              <a:buSzPts val="1900"/>
              <a:buFont typeface="Arial"/>
              <a:buNone/>
            </a:pPr>
            <a:r>
              <a:rPr lang="en" dirty="0">
                <a:solidFill>
                  <a:srgbClr val="1A2954"/>
                </a:solidFill>
                <a:latin typeface="Franklin Gothic Medium" panose="020B0603020102020204" pitchFamily="34" charset="0"/>
                <a:ea typeface="Nunito"/>
                <a:cs typeface="Nunito"/>
                <a:sym typeface="Nunito"/>
              </a:rPr>
              <a:t>Presented by Emily Patterson </a:t>
            </a:r>
          </a:p>
          <a:p>
            <a:pPr marL="457200" marR="0" lvl="0" indent="-361950" algn="ctr" rtl="0">
              <a:lnSpc>
                <a:spcPct val="90000"/>
              </a:lnSpc>
              <a:spcBef>
                <a:spcPts val="800"/>
              </a:spcBef>
              <a:spcAft>
                <a:spcPts val="0"/>
              </a:spcAft>
              <a:buClr>
                <a:srgbClr val="000000"/>
              </a:buClr>
              <a:buSzPts val="1900"/>
              <a:buFont typeface="Arial"/>
              <a:buNone/>
            </a:pPr>
            <a:r>
              <a:rPr lang="en" i="0" u="none" strike="noStrike" cap="none" dirty="0">
                <a:solidFill>
                  <a:srgbClr val="1A2954"/>
                </a:solidFill>
                <a:latin typeface="Franklin Gothic Medium" panose="020B0603020102020204" pitchFamily="34" charset="0"/>
                <a:ea typeface="Nunito"/>
                <a:cs typeface="Nunito"/>
                <a:sym typeface="Nunito"/>
              </a:rPr>
              <a:t>March 31, 2026</a:t>
            </a:r>
            <a:endParaRPr i="0" u="none" strike="noStrike" cap="none" dirty="0">
              <a:solidFill>
                <a:srgbClr val="000000"/>
              </a:solidFill>
              <a:latin typeface="Franklin Gothic Medium" panose="020B0603020102020204" pitchFamily="34" charset="0"/>
              <a:ea typeface="Nunito"/>
              <a:cs typeface="Nunito"/>
              <a:sym typeface="Nunito"/>
            </a:endParaRPr>
          </a:p>
        </p:txBody>
      </p:sp>
      <p:pic>
        <p:nvPicPr>
          <p:cNvPr id="3" name="Picture 2" descr="Soccer ball in goal">
            <a:extLst>
              <a:ext uri="{FF2B5EF4-FFF2-40B4-BE49-F238E27FC236}">
                <a16:creationId xmlns:a16="http://schemas.microsoft.com/office/drawing/2014/main" id="{5BCF63FA-D8B0-51A8-DA35-93BF35D8C506}"/>
              </a:ext>
            </a:extLst>
          </p:cNvPr>
          <p:cNvPicPr>
            <a:picLocks noChangeAspect="1"/>
          </p:cNvPicPr>
          <p:nvPr/>
        </p:nvPicPr>
        <p:blipFill>
          <a:blip r:embed="rId3"/>
          <a:stretch>
            <a:fillRect/>
          </a:stretch>
        </p:blipFill>
        <p:spPr>
          <a:xfrm>
            <a:off x="4700016" y="1030220"/>
            <a:ext cx="3803109" cy="2532930"/>
          </a:xfrm>
          <a:prstGeom prst="rect">
            <a:avLst/>
          </a:prstGeom>
        </p:spPr>
      </p:pic>
      <p:sp>
        <p:nvSpPr>
          <p:cNvPr id="2" name="TextBox 1">
            <a:extLst>
              <a:ext uri="{FF2B5EF4-FFF2-40B4-BE49-F238E27FC236}">
                <a16:creationId xmlns:a16="http://schemas.microsoft.com/office/drawing/2014/main" id="{FD1AF555-C2F4-11C4-AD39-0D1C5A5BB91A}"/>
              </a:ext>
            </a:extLst>
          </p:cNvPr>
          <p:cNvSpPr txBox="1"/>
          <p:nvPr/>
        </p:nvSpPr>
        <p:spPr>
          <a:xfrm>
            <a:off x="1517876" y="707054"/>
            <a:ext cx="2926109" cy="646331"/>
          </a:xfrm>
          <a:prstGeom prst="rect">
            <a:avLst/>
          </a:prstGeom>
          <a:noFill/>
        </p:spPr>
        <p:txBody>
          <a:bodyPr wrap="square" rtlCol="0">
            <a:spAutoFit/>
          </a:bodyPr>
          <a:lstStyle/>
          <a:p>
            <a:r>
              <a:rPr lang="en-US" sz="1200" b="1" dirty="0"/>
              <a:t>The State Bar of Texas International Law Section’s International Human Rights Committee (IHRC) Presents</a:t>
            </a:r>
          </a:p>
        </p:txBody>
      </p:sp>
      <p:pic>
        <p:nvPicPr>
          <p:cNvPr id="5" name="Picture 4">
            <a:extLst>
              <a:ext uri="{FF2B5EF4-FFF2-40B4-BE49-F238E27FC236}">
                <a16:creationId xmlns:a16="http://schemas.microsoft.com/office/drawing/2014/main" id="{17D19A72-4D5E-E973-225A-C7359352B1A6}"/>
              </a:ext>
            </a:extLst>
          </p:cNvPr>
          <p:cNvPicPr>
            <a:picLocks noChangeAspect="1"/>
          </p:cNvPicPr>
          <p:nvPr/>
        </p:nvPicPr>
        <p:blipFill>
          <a:blip r:embed="rId4"/>
          <a:stretch>
            <a:fillRect/>
          </a:stretch>
        </p:blipFill>
        <p:spPr>
          <a:xfrm>
            <a:off x="356341" y="435167"/>
            <a:ext cx="1161535" cy="11615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925"/>
    </mc:Choice>
    <mc:Fallback xmlns="">
      <p:transition spd="slow" advTm="2292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7">
          <a:extLst>
            <a:ext uri="{FF2B5EF4-FFF2-40B4-BE49-F238E27FC236}">
              <a16:creationId xmlns:a16="http://schemas.microsoft.com/office/drawing/2014/main" id="{CB3DA475-D9D6-2AA7-E49D-25ED610F176C}"/>
            </a:ext>
          </a:extLst>
        </p:cNvPr>
        <p:cNvGrpSpPr/>
        <p:nvPr/>
      </p:nvGrpSpPr>
      <p:grpSpPr>
        <a:xfrm>
          <a:off x="0" y="0"/>
          <a:ext cx="0" cy="0"/>
          <a:chOff x="0" y="0"/>
          <a:chExt cx="0" cy="0"/>
        </a:xfrm>
      </p:grpSpPr>
      <p:sp>
        <p:nvSpPr>
          <p:cNvPr id="438" name="Google Shape;438;g362cc453def_0_273">
            <a:extLst>
              <a:ext uri="{FF2B5EF4-FFF2-40B4-BE49-F238E27FC236}">
                <a16:creationId xmlns:a16="http://schemas.microsoft.com/office/drawing/2014/main" id="{E7E52DAA-5849-D22A-0E7B-76BF0F910EC0}"/>
              </a:ext>
            </a:extLst>
          </p:cNvPr>
          <p:cNvSpPr/>
          <p:nvPr/>
        </p:nvSpPr>
        <p:spPr>
          <a:xfrm>
            <a:off x="1050" y="0"/>
            <a:ext cx="9141900" cy="1370700"/>
          </a:xfrm>
          <a:prstGeom prst="rect">
            <a:avLst/>
          </a:prstGeom>
          <a:solidFill>
            <a:srgbClr val="1A295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ibre Franklin"/>
              <a:ea typeface="Libre Franklin"/>
              <a:cs typeface="Libre Franklin"/>
              <a:sym typeface="Libre Franklin"/>
            </a:endParaRPr>
          </a:p>
        </p:txBody>
      </p:sp>
      <p:sp>
        <p:nvSpPr>
          <p:cNvPr id="439" name="Google Shape;439;g362cc453def_0_273">
            <a:extLst>
              <a:ext uri="{FF2B5EF4-FFF2-40B4-BE49-F238E27FC236}">
                <a16:creationId xmlns:a16="http://schemas.microsoft.com/office/drawing/2014/main" id="{40F0ECA0-A3D1-B1A7-D631-8A6ACDE67602}"/>
              </a:ext>
            </a:extLst>
          </p:cNvPr>
          <p:cNvSpPr txBox="1">
            <a:spLocks noGrp="1"/>
          </p:cNvSpPr>
          <p:nvPr>
            <p:ph type="title"/>
          </p:nvPr>
        </p:nvSpPr>
        <p:spPr>
          <a:xfrm>
            <a:off x="183749" y="192281"/>
            <a:ext cx="7527235" cy="986017"/>
          </a:xfrm>
          <a:prstGeom prst="rect">
            <a:avLst/>
          </a:prstGeom>
          <a:noFill/>
          <a:ln>
            <a:noFill/>
          </a:ln>
        </p:spPr>
        <p:txBody>
          <a:bodyPr spcFirstLastPara="1" wrap="square" lIns="68575" tIns="34275" rIns="68575" bIns="34275" anchor="ctr" anchorCtr="0">
            <a:noAutofit/>
          </a:bodyPr>
          <a:lstStyle/>
          <a:p>
            <a:pPr marL="139700" lvl="0"/>
            <a:r>
              <a:rPr lang="en-US" sz="2400" b="1" dirty="0">
                <a:solidFill>
                  <a:schemeClr val="bg1"/>
                </a:solidFill>
              </a:rPr>
              <a:t>Convention concerning the Prohibition and Immediate Action for the Elimination </a:t>
            </a:r>
            <a:br>
              <a:rPr lang="en-US" sz="2400" b="1" dirty="0">
                <a:solidFill>
                  <a:schemeClr val="bg1"/>
                </a:solidFill>
              </a:rPr>
            </a:br>
            <a:r>
              <a:rPr lang="en-US" sz="2400" b="1" dirty="0">
                <a:solidFill>
                  <a:schemeClr val="bg1"/>
                </a:solidFill>
              </a:rPr>
              <a:t>of the Worst Forms of Child </a:t>
            </a:r>
            <a:r>
              <a:rPr lang="en-US" sz="2400" b="1" dirty="0" err="1">
                <a:solidFill>
                  <a:schemeClr val="bg1"/>
                </a:solidFill>
              </a:rPr>
              <a:t>Labour</a:t>
            </a:r>
            <a:endParaRPr lang="en-US" sz="2400" b="1" dirty="0">
              <a:solidFill>
                <a:schemeClr val="bg1"/>
              </a:solidFill>
            </a:endParaRPr>
          </a:p>
        </p:txBody>
      </p:sp>
      <p:sp>
        <p:nvSpPr>
          <p:cNvPr id="440" name="Google Shape;440;g362cc453def_0_273">
            <a:extLst>
              <a:ext uri="{FF2B5EF4-FFF2-40B4-BE49-F238E27FC236}">
                <a16:creationId xmlns:a16="http://schemas.microsoft.com/office/drawing/2014/main" id="{7769C8BA-B6A4-120B-8CFF-08E95762F914}"/>
              </a:ext>
            </a:extLst>
          </p:cNvPr>
          <p:cNvSpPr/>
          <p:nvPr/>
        </p:nvSpPr>
        <p:spPr>
          <a:xfrm rot="10800000">
            <a:off x="4572000" y="5000700"/>
            <a:ext cx="4572000" cy="173700"/>
          </a:xfrm>
          <a:prstGeom prst="rect">
            <a:avLst/>
          </a:prstGeom>
          <a:solidFill>
            <a:srgbClr val="1A295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441" name="Google Shape;441;g362cc453def_0_273">
            <a:extLst>
              <a:ext uri="{FF2B5EF4-FFF2-40B4-BE49-F238E27FC236}">
                <a16:creationId xmlns:a16="http://schemas.microsoft.com/office/drawing/2014/main" id="{70FCB1D6-E2A2-43F3-3846-C1E95CA0A268}"/>
              </a:ext>
            </a:extLst>
          </p:cNvPr>
          <p:cNvSpPr/>
          <p:nvPr/>
        </p:nvSpPr>
        <p:spPr>
          <a:xfrm rot="10800000">
            <a:off x="0" y="5000702"/>
            <a:ext cx="4572000" cy="173700"/>
          </a:xfrm>
          <a:prstGeom prst="rect">
            <a:avLst/>
          </a:prstGeom>
          <a:solidFill>
            <a:srgbClr val="0087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2" name="TextBox 1">
            <a:extLst>
              <a:ext uri="{FF2B5EF4-FFF2-40B4-BE49-F238E27FC236}">
                <a16:creationId xmlns:a16="http://schemas.microsoft.com/office/drawing/2014/main" id="{0EA7F689-8D64-ACF5-F996-546C5817D479}"/>
              </a:ext>
            </a:extLst>
          </p:cNvPr>
          <p:cNvSpPr txBox="1"/>
          <p:nvPr/>
        </p:nvSpPr>
        <p:spPr>
          <a:xfrm>
            <a:off x="6595613" y="100036"/>
            <a:ext cx="2451798" cy="1200329"/>
          </a:xfrm>
          <a:prstGeom prst="rect">
            <a:avLst/>
          </a:prstGeom>
          <a:noFill/>
        </p:spPr>
        <p:txBody>
          <a:bodyPr wrap="square" rtlCol="0">
            <a:spAutoFit/>
          </a:bodyPr>
          <a:lstStyle/>
          <a:p>
            <a:pPr marL="139700" indent="0">
              <a:buNone/>
            </a:pPr>
            <a:r>
              <a:rPr lang="en-US" sz="800" b="1" dirty="0">
                <a:solidFill>
                  <a:schemeClr val="tx2"/>
                </a:solidFill>
              </a:rPr>
              <a:t>Article VI “</a:t>
            </a:r>
            <a:r>
              <a:rPr lang="en-US" sz="800" dirty="0">
                <a:solidFill>
                  <a:schemeClr val="tx2"/>
                </a:solidFill>
              </a:rPr>
              <a:t>This Constitution, and the Laws of the United States which shall be made in Pursuance thereof; and </a:t>
            </a:r>
            <a:r>
              <a:rPr lang="en-US" sz="800" b="1" dirty="0">
                <a:solidFill>
                  <a:schemeClr val="tx2"/>
                </a:solidFill>
              </a:rPr>
              <a:t>all Treaties made</a:t>
            </a:r>
            <a:r>
              <a:rPr lang="en-US" sz="800" dirty="0">
                <a:solidFill>
                  <a:schemeClr val="tx2"/>
                </a:solidFill>
              </a:rPr>
              <a:t>, or which shall be made, under the Authority of the United States, shall be the supreme Law of the Land; and the Judges in every State shall be bound thereby, any Thing in the Constitution or Laws of any State to the Contrary notwithstanding.”</a:t>
            </a:r>
          </a:p>
        </p:txBody>
      </p:sp>
      <p:sp>
        <p:nvSpPr>
          <p:cNvPr id="6" name="Text Placeholder 5">
            <a:extLst>
              <a:ext uri="{FF2B5EF4-FFF2-40B4-BE49-F238E27FC236}">
                <a16:creationId xmlns:a16="http://schemas.microsoft.com/office/drawing/2014/main" id="{69F75D54-DBB3-555D-304D-D27B3D0D23D7}"/>
              </a:ext>
            </a:extLst>
          </p:cNvPr>
          <p:cNvSpPr>
            <a:spLocks noGrp="1"/>
          </p:cNvSpPr>
          <p:nvPr>
            <p:ph type="body" idx="1"/>
          </p:nvPr>
        </p:nvSpPr>
        <p:spPr>
          <a:xfrm>
            <a:off x="0" y="1433767"/>
            <a:ext cx="9143999" cy="3263400"/>
          </a:xfrm>
        </p:spPr>
        <p:txBody>
          <a:bodyPr numCol="2">
            <a:noAutofit/>
          </a:bodyPr>
          <a:lstStyle/>
          <a:p>
            <a:pPr marL="139700" indent="0">
              <a:buNone/>
            </a:pPr>
            <a:r>
              <a:rPr lang="en-US" sz="1300" b="1" dirty="0"/>
              <a:t>Core Prohibition</a:t>
            </a:r>
            <a:endParaRPr lang="en-US" sz="1300" dirty="0"/>
          </a:p>
          <a:p>
            <a:pPr lvl="0"/>
            <a:r>
              <a:rPr lang="en-US" sz="1300" b="1" dirty="0"/>
              <a:t>Art. 1</a:t>
            </a:r>
            <a:r>
              <a:rPr lang="en-US" sz="1300" dirty="0"/>
              <a:t> —immediate &amp; effective measures to secure the prohibition &amp; elimination of worst forms of child labor</a:t>
            </a:r>
          </a:p>
          <a:p>
            <a:pPr lvl="0"/>
            <a:r>
              <a:rPr lang="en-US" sz="1300" b="1" dirty="0"/>
              <a:t>Art. 2</a:t>
            </a:r>
            <a:r>
              <a:rPr lang="en-US" sz="1300" dirty="0"/>
              <a:t> —child is any person under 18 </a:t>
            </a:r>
          </a:p>
          <a:p>
            <a:pPr marL="139700" indent="0">
              <a:buNone/>
            </a:pPr>
            <a:r>
              <a:rPr lang="en-US" sz="1300" b="1" dirty="0"/>
              <a:t>Definition of Worst Forms</a:t>
            </a:r>
            <a:endParaRPr lang="en-US" sz="1300" dirty="0"/>
          </a:p>
          <a:p>
            <a:pPr lvl="0"/>
            <a:r>
              <a:rPr lang="en-US" sz="1300" b="1" dirty="0"/>
              <a:t>Art. 3</a:t>
            </a:r>
            <a:r>
              <a:rPr lang="en-US" sz="1300" dirty="0"/>
              <a:t> — slavery; trafficking; debt bondage; forced labor; prostitution or pornography; illicit activities, in particular for the production and trafficking of drugs; work which is likely to harm the health, safety, or morals of children</a:t>
            </a:r>
          </a:p>
          <a:p>
            <a:pPr marL="139700" indent="0">
              <a:buNone/>
            </a:pPr>
            <a:r>
              <a:rPr lang="en-US" sz="1300" b="1" dirty="0"/>
              <a:t>Programs of Action</a:t>
            </a:r>
            <a:endParaRPr lang="en-US" sz="1300" dirty="0"/>
          </a:p>
          <a:p>
            <a:pPr lvl="0"/>
            <a:r>
              <a:rPr lang="en-US" sz="1300" b="1" dirty="0"/>
              <a:t>Art. 4</a:t>
            </a:r>
            <a:r>
              <a:rPr lang="en-US" sz="1300" dirty="0"/>
              <a:t> —determine and monitor the types of hazardous work prohibited for children</a:t>
            </a:r>
          </a:p>
          <a:p>
            <a:pPr lvl="0"/>
            <a:r>
              <a:rPr lang="en-US" sz="1300" b="1" dirty="0"/>
              <a:t>Art. 5 &amp; 6</a:t>
            </a:r>
            <a:r>
              <a:rPr lang="en-US" sz="1300" dirty="0"/>
              <a:t> —establish monitoring mechanisms to implement the convention and develop action plans</a:t>
            </a:r>
          </a:p>
          <a:p>
            <a:pPr marL="139700" indent="0">
              <a:buNone/>
            </a:pPr>
            <a:r>
              <a:rPr lang="en-US" sz="1300" b="1" dirty="0"/>
              <a:t>Access to Education &amp; Rehabilitation</a:t>
            </a:r>
            <a:endParaRPr lang="en-US" sz="1300" dirty="0"/>
          </a:p>
          <a:p>
            <a:pPr lvl="0"/>
            <a:r>
              <a:rPr lang="en-US" sz="1300" b="1" dirty="0"/>
              <a:t>Art. 7</a:t>
            </a:r>
            <a:r>
              <a:rPr lang="en-US" sz="1300" dirty="0"/>
              <a:t> — </a:t>
            </a:r>
          </a:p>
          <a:p>
            <a:pPr lvl="1"/>
            <a:r>
              <a:rPr lang="en-US" sz="1300" dirty="0"/>
              <a:t>Removal of children from the worst forms of child labor and for their rehabilitation and social integration</a:t>
            </a:r>
          </a:p>
          <a:p>
            <a:pPr lvl="1"/>
            <a:r>
              <a:rPr lang="en-US" sz="1300" dirty="0"/>
              <a:t>Access to free basic education and vocational training for all children removed from the worst forms of child labor</a:t>
            </a:r>
          </a:p>
          <a:p>
            <a:pPr lvl="1"/>
            <a:r>
              <a:rPr lang="en-US" sz="1300" dirty="0"/>
              <a:t>Identify &amp; reach out to children at special risk</a:t>
            </a:r>
          </a:p>
          <a:p>
            <a:pPr lvl="1"/>
            <a:r>
              <a:rPr lang="en-US" sz="1300" dirty="0"/>
              <a:t>Take account of the special situation of girls</a:t>
            </a:r>
          </a:p>
          <a:p>
            <a:pPr marL="139700" indent="0">
              <a:buNone/>
            </a:pPr>
            <a:r>
              <a:rPr lang="en-US" sz="1300" b="1" dirty="0"/>
              <a:t>International Cooperation</a:t>
            </a:r>
            <a:endParaRPr lang="en-US" sz="1300" dirty="0"/>
          </a:p>
          <a:p>
            <a:pPr lvl="0"/>
            <a:r>
              <a:rPr lang="en-US" sz="1300" b="1" dirty="0"/>
              <a:t>Art. 8</a:t>
            </a:r>
            <a:r>
              <a:rPr lang="en-US" sz="1300" dirty="0"/>
              <a:t> —states must assist one another in giving effect to the convention</a:t>
            </a:r>
          </a:p>
        </p:txBody>
      </p:sp>
    </p:spTree>
    <p:custDataLst>
      <p:tags r:id="rId1"/>
    </p:custDataLst>
    <p:extLst>
      <p:ext uri="{BB962C8B-B14F-4D97-AF65-F5344CB8AC3E}">
        <p14:creationId xmlns:p14="http://schemas.microsoft.com/office/powerpoint/2010/main" val="4278771650"/>
      </p:ext>
    </p:extLst>
  </p:cSld>
  <p:clrMapOvr>
    <a:masterClrMapping/>
  </p:clrMapOvr>
  <mc:AlternateContent xmlns:mc="http://schemas.openxmlformats.org/markup-compatibility/2006" xmlns:p14="http://schemas.microsoft.com/office/powerpoint/2010/main">
    <mc:Choice Requires="p14">
      <p:transition spd="slow" p14:dur="2000" advTm="158694"/>
    </mc:Choice>
    <mc:Fallback xmlns="">
      <p:transition spd="slow" advTm="1586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blinds(horizontal)">
                                      <p:cBhvr>
                                        <p:cTn id="18" dur="500"/>
                                        <p:tgtEl>
                                          <p:spTgt spid="6">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blinds(horizontal)">
                                      <p:cBhvr>
                                        <p:cTn id="21" dur="500"/>
                                        <p:tgtEl>
                                          <p:spTgt spid="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blinds(horizontal)">
                                      <p:cBhvr>
                                        <p:cTn id="26" dur="500"/>
                                        <p:tgtEl>
                                          <p:spTgt spid="6">
                                            <p:txEl>
                                              <p:pRg st="5" end="5"/>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blinds(horizontal)">
                                      <p:cBhvr>
                                        <p:cTn id="29" dur="500"/>
                                        <p:tgtEl>
                                          <p:spTgt spid="6">
                                            <p:txEl>
                                              <p:pRg st="6" end="6"/>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blinds(horizontal)">
                                      <p:cBhvr>
                                        <p:cTn id="32" dur="500"/>
                                        <p:tgtEl>
                                          <p:spTgt spid="6">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animEffect transition="in" filter="blinds(horizontal)">
                                      <p:cBhvr>
                                        <p:cTn id="37" dur="500"/>
                                        <p:tgtEl>
                                          <p:spTgt spid="6">
                                            <p:txEl>
                                              <p:pRg st="8" end="8"/>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6">
                                            <p:txEl>
                                              <p:pRg st="9" end="9"/>
                                            </p:txEl>
                                          </p:spTgt>
                                        </p:tgtEl>
                                        <p:attrNameLst>
                                          <p:attrName>style.visibility</p:attrName>
                                        </p:attrNameLst>
                                      </p:cBhvr>
                                      <p:to>
                                        <p:strVal val="visible"/>
                                      </p:to>
                                    </p:set>
                                    <p:animEffect transition="in" filter="blinds(horizontal)">
                                      <p:cBhvr>
                                        <p:cTn id="40" dur="500"/>
                                        <p:tgtEl>
                                          <p:spTgt spid="6">
                                            <p:txEl>
                                              <p:pRg st="9" end="9"/>
                                            </p:txEl>
                                          </p:spTgt>
                                        </p:tgtEl>
                                      </p:cBhvr>
                                    </p:animEffect>
                                  </p:childTnLst>
                                </p:cTn>
                              </p:par>
                              <p:par>
                                <p:cTn id="41" presetID="3" presetClass="entr" presetSubtype="10" fill="hold" nodeType="with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animEffect transition="in" filter="blinds(horizontal)">
                                      <p:cBhvr>
                                        <p:cTn id="43" dur="500"/>
                                        <p:tgtEl>
                                          <p:spTgt spid="6">
                                            <p:txEl>
                                              <p:pRg st="10" end="10"/>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6">
                                            <p:txEl>
                                              <p:pRg st="11" end="11"/>
                                            </p:txEl>
                                          </p:spTgt>
                                        </p:tgtEl>
                                        <p:attrNameLst>
                                          <p:attrName>style.visibility</p:attrName>
                                        </p:attrNameLst>
                                      </p:cBhvr>
                                      <p:to>
                                        <p:strVal val="visible"/>
                                      </p:to>
                                    </p:set>
                                    <p:animEffect transition="in" filter="blinds(horizontal)">
                                      <p:cBhvr>
                                        <p:cTn id="46" dur="500"/>
                                        <p:tgtEl>
                                          <p:spTgt spid="6">
                                            <p:txEl>
                                              <p:pRg st="11" end="11"/>
                                            </p:txEl>
                                          </p:spTgt>
                                        </p:tgtEl>
                                      </p:cBhvr>
                                    </p:animEffect>
                                  </p:childTnLst>
                                </p:cTn>
                              </p:par>
                              <p:par>
                                <p:cTn id="47" presetID="3" presetClass="entr" presetSubtype="10" fill="hold" nodeType="withEffect">
                                  <p:stCondLst>
                                    <p:cond delay="0"/>
                                  </p:stCondLst>
                                  <p:childTnLst>
                                    <p:set>
                                      <p:cBhvr>
                                        <p:cTn id="48" dur="1" fill="hold">
                                          <p:stCondLst>
                                            <p:cond delay="0"/>
                                          </p:stCondLst>
                                        </p:cTn>
                                        <p:tgtEl>
                                          <p:spTgt spid="6">
                                            <p:txEl>
                                              <p:pRg st="12" end="12"/>
                                            </p:txEl>
                                          </p:spTgt>
                                        </p:tgtEl>
                                        <p:attrNameLst>
                                          <p:attrName>style.visibility</p:attrName>
                                        </p:attrNameLst>
                                      </p:cBhvr>
                                      <p:to>
                                        <p:strVal val="visible"/>
                                      </p:to>
                                    </p:set>
                                    <p:animEffect transition="in" filter="blinds(horizontal)">
                                      <p:cBhvr>
                                        <p:cTn id="49" dur="500"/>
                                        <p:tgtEl>
                                          <p:spTgt spid="6">
                                            <p:txEl>
                                              <p:pRg st="12" end="12"/>
                                            </p:txEl>
                                          </p:spTgt>
                                        </p:tgtEl>
                                      </p:cBhvr>
                                    </p:animEffect>
                                  </p:childTnLst>
                                </p:cTn>
                              </p:par>
                              <p:par>
                                <p:cTn id="50" presetID="3" presetClass="entr" presetSubtype="10" fill="hold" nodeType="withEffect">
                                  <p:stCondLst>
                                    <p:cond delay="0"/>
                                  </p:stCondLst>
                                  <p:childTnLst>
                                    <p:set>
                                      <p:cBhvr>
                                        <p:cTn id="51" dur="1" fill="hold">
                                          <p:stCondLst>
                                            <p:cond delay="0"/>
                                          </p:stCondLst>
                                        </p:cTn>
                                        <p:tgtEl>
                                          <p:spTgt spid="6">
                                            <p:txEl>
                                              <p:pRg st="13" end="13"/>
                                            </p:txEl>
                                          </p:spTgt>
                                        </p:tgtEl>
                                        <p:attrNameLst>
                                          <p:attrName>style.visibility</p:attrName>
                                        </p:attrNameLst>
                                      </p:cBhvr>
                                      <p:to>
                                        <p:strVal val="visible"/>
                                      </p:to>
                                    </p:set>
                                    <p:animEffect transition="in" filter="blinds(horizontal)">
                                      <p:cBhvr>
                                        <p:cTn id="52" dur="500"/>
                                        <p:tgtEl>
                                          <p:spTgt spid="6">
                                            <p:txEl>
                                              <p:pRg st="13" end="1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6">
                                            <p:txEl>
                                              <p:pRg st="14" end="14"/>
                                            </p:txEl>
                                          </p:spTgt>
                                        </p:tgtEl>
                                        <p:attrNameLst>
                                          <p:attrName>style.visibility</p:attrName>
                                        </p:attrNameLst>
                                      </p:cBhvr>
                                      <p:to>
                                        <p:strVal val="visible"/>
                                      </p:to>
                                    </p:set>
                                    <p:animEffect transition="in" filter="blinds(horizontal)">
                                      <p:cBhvr>
                                        <p:cTn id="57" dur="500"/>
                                        <p:tgtEl>
                                          <p:spTgt spid="6">
                                            <p:txEl>
                                              <p:pRg st="14" end="14"/>
                                            </p:txEl>
                                          </p:spTgt>
                                        </p:tgtEl>
                                      </p:cBhvr>
                                    </p:animEffect>
                                  </p:childTnLst>
                                </p:cTn>
                              </p:par>
                              <p:par>
                                <p:cTn id="58" presetID="3" presetClass="entr" presetSubtype="10" fill="hold" nodeType="withEffect">
                                  <p:stCondLst>
                                    <p:cond delay="0"/>
                                  </p:stCondLst>
                                  <p:childTnLst>
                                    <p:set>
                                      <p:cBhvr>
                                        <p:cTn id="59" dur="1" fill="hold">
                                          <p:stCondLst>
                                            <p:cond delay="0"/>
                                          </p:stCondLst>
                                        </p:cTn>
                                        <p:tgtEl>
                                          <p:spTgt spid="6">
                                            <p:txEl>
                                              <p:pRg st="15" end="15"/>
                                            </p:txEl>
                                          </p:spTgt>
                                        </p:tgtEl>
                                        <p:attrNameLst>
                                          <p:attrName>style.visibility</p:attrName>
                                        </p:attrNameLst>
                                      </p:cBhvr>
                                      <p:to>
                                        <p:strVal val="visible"/>
                                      </p:to>
                                    </p:set>
                                    <p:animEffect transition="in" filter="blinds(horizontal)">
                                      <p:cBhvr>
                                        <p:cTn id="60" dur="500"/>
                                        <p:tgtEl>
                                          <p:spTgt spid="6">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7">
          <a:extLst>
            <a:ext uri="{FF2B5EF4-FFF2-40B4-BE49-F238E27FC236}">
              <a16:creationId xmlns:a16="http://schemas.microsoft.com/office/drawing/2014/main" id="{45425BF4-DC1E-F1FE-017C-76EC98B5E934}"/>
            </a:ext>
          </a:extLst>
        </p:cNvPr>
        <p:cNvGrpSpPr/>
        <p:nvPr/>
      </p:nvGrpSpPr>
      <p:grpSpPr>
        <a:xfrm>
          <a:off x="0" y="0"/>
          <a:ext cx="0" cy="0"/>
          <a:chOff x="0" y="0"/>
          <a:chExt cx="0" cy="0"/>
        </a:xfrm>
      </p:grpSpPr>
      <p:sp>
        <p:nvSpPr>
          <p:cNvPr id="438" name="Google Shape;438;g362cc453def_0_273">
            <a:extLst>
              <a:ext uri="{FF2B5EF4-FFF2-40B4-BE49-F238E27FC236}">
                <a16:creationId xmlns:a16="http://schemas.microsoft.com/office/drawing/2014/main" id="{66349F2B-D5DF-2531-B3E7-E6C7D12D07E9}"/>
              </a:ext>
            </a:extLst>
          </p:cNvPr>
          <p:cNvSpPr/>
          <p:nvPr/>
        </p:nvSpPr>
        <p:spPr>
          <a:xfrm>
            <a:off x="1050" y="0"/>
            <a:ext cx="9141900" cy="1370700"/>
          </a:xfrm>
          <a:prstGeom prst="rect">
            <a:avLst/>
          </a:prstGeom>
          <a:solidFill>
            <a:srgbClr val="1A295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ibre Franklin"/>
              <a:ea typeface="Libre Franklin"/>
              <a:cs typeface="Libre Franklin"/>
              <a:sym typeface="Libre Franklin"/>
            </a:endParaRPr>
          </a:p>
        </p:txBody>
      </p:sp>
      <p:sp>
        <p:nvSpPr>
          <p:cNvPr id="439" name="Google Shape;439;g362cc453def_0_273">
            <a:extLst>
              <a:ext uri="{FF2B5EF4-FFF2-40B4-BE49-F238E27FC236}">
                <a16:creationId xmlns:a16="http://schemas.microsoft.com/office/drawing/2014/main" id="{0A92823B-84DD-0B0E-087F-6FAF670A14BD}"/>
              </a:ext>
            </a:extLst>
          </p:cNvPr>
          <p:cNvSpPr txBox="1">
            <a:spLocks noGrp="1"/>
          </p:cNvSpPr>
          <p:nvPr>
            <p:ph type="title"/>
          </p:nvPr>
        </p:nvSpPr>
        <p:spPr>
          <a:xfrm>
            <a:off x="183749" y="192281"/>
            <a:ext cx="7527235" cy="986017"/>
          </a:xfrm>
          <a:prstGeom prst="rect">
            <a:avLst/>
          </a:prstGeom>
          <a:noFill/>
          <a:ln>
            <a:noFill/>
          </a:ln>
        </p:spPr>
        <p:txBody>
          <a:bodyPr spcFirstLastPara="1" wrap="square" lIns="68575" tIns="34275" rIns="68575" bIns="34275" anchor="ctr" anchorCtr="0">
            <a:noAutofit/>
          </a:bodyPr>
          <a:lstStyle/>
          <a:p>
            <a:pPr marL="139700" lvl="0"/>
            <a:r>
              <a:rPr lang="en-US" sz="2400" b="1" dirty="0">
                <a:solidFill>
                  <a:schemeClr val="bg1"/>
                </a:solidFill>
              </a:rPr>
              <a:t>Abolition of Forced </a:t>
            </a:r>
            <a:r>
              <a:rPr lang="en-US" sz="2400" b="1" dirty="0" err="1">
                <a:solidFill>
                  <a:schemeClr val="bg1"/>
                </a:solidFill>
              </a:rPr>
              <a:t>Labour</a:t>
            </a:r>
            <a:r>
              <a:rPr lang="en-US" sz="2400" b="1" dirty="0">
                <a:solidFill>
                  <a:schemeClr val="bg1"/>
                </a:solidFill>
              </a:rPr>
              <a:t> Convention &amp; Protocol Amending the Slavery Convention</a:t>
            </a:r>
          </a:p>
        </p:txBody>
      </p:sp>
      <p:sp>
        <p:nvSpPr>
          <p:cNvPr id="440" name="Google Shape;440;g362cc453def_0_273">
            <a:extLst>
              <a:ext uri="{FF2B5EF4-FFF2-40B4-BE49-F238E27FC236}">
                <a16:creationId xmlns:a16="http://schemas.microsoft.com/office/drawing/2014/main" id="{F6996FA9-52A0-8CCD-FBCD-EA500582E4E0}"/>
              </a:ext>
            </a:extLst>
          </p:cNvPr>
          <p:cNvSpPr/>
          <p:nvPr/>
        </p:nvSpPr>
        <p:spPr>
          <a:xfrm rot="10800000">
            <a:off x="4572000" y="5000700"/>
            <a:ext cx="4572000" cy="173700"/>
          </a:xfrm>
          <a:prstGeom prst="rect">
            <a:avLst/>
          </a:prstGeom>
          <a:solidFill>
            <a:srgbClr val="1A295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441" name="Google Shape;441;g362cc453def_0_273">
            <a:extLst>
              <a:ext uri="{FF2B5EF4-FFF2-40B4-BE49-F238E27FC236}">
                <a16:creationId xmlns:a16="http://schemas.microsoft.com/office/drawing/2014/main" id="{F0648BAC-4FCA-0FAF-EE3D-227EFF475798}"/>
              </a:ext>
            </a:extLst>
          </p:cNvPr>
          <p:cNvSpPr/>
          <p:nvPr/>
        </p:nvSpPr>
        <p:spPr>
          <a:xfrm rot="10800000">
            <a:off x="0" y="5000702"/>
            <a:ext cx="4572000" cy="173700"/>
          </a:xfrm>
          <a:prstGeom prst="rect">
            <a:avLst/>
          </a:prstGeom>
          <a:solidFill>
            <a:srgbClr val="0087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2" name="TextBox 1">
            <a:extLst>
              <a:ext uri="{FF2B5EF4-FFF2-40B4-BE49-F238E27FC236}">
                <a16:creationId xmlns:a16="http://schemas.microsoft.com/office/drawing/2014/main" id="{6804AB4D-27B7-514A-7FA3-2B3C33FA7782}"/>
              </a:ext>
            </a:extLst>
          </p:cNvPr>
          <p:cNvSpPr txBox="1"/>
          <p:nvPr/>
        </p:nvSpPr>
        <p:spPr>
          <a:xfrm>
            <a:off x="6595613" y="100036"/>
            <a:ext cx="2451798" cy="1200329"/>
          </a:xfrm>
          <a:prstGeom prst="rect">
            <a:avLst/>
          </a:prstGeom>
          <a:noFill/>
        </p:spPr>
        <p:txBody>
          <a:bodyPr wrap="square" rtlCol="0">
            <a:spAutoFit/>
          </a:bodyPr>
          <a:lstStyle/>
          <a:p>
            <a:pPr marL="139700" indent="0">
              <a:buNone/>
            </a:pPr>
            <a:r>
              <a:rPr lang="en-US" sz="800" b="1" dirty="0">
                <a:solidFill>
                  <a:schemeClr val="tx2"/>
                </a:solidFill>
              </a:rPr>
              <a:t>Article VI “</a:t>
            </a:r>
            <a:r>
              <a:rPr lang="en-US" sz="800" dirty="0">
                <a:solidFill>
                  <a:schemeClr val="tx2"/>
                </a:solidFill>
              </a:rPr>
              <a:t>This Constitution, and the Laws of the United States which shall be made in Pursuance thereof; and </a:t>
            </a:r>
            <a:r>
              <a:rPr lang="en-US" sz="800" b="1" dirty="0">
                <a:solidFill>
                  <a:schemeClr val="tx2"/>
                </a:solidFill>
              </a:rPr>
              <a:t>all Treaties made</a:t>
            </a:r>
            <a:r>
              <a:rPr lang="en-US" sz="800" dirty="0">
                <a:solidFill>
                  <a:schemeClr val="tx2"/>
                </a:solidFill>
              </a:rPr>
              <a:t>, or which shall be made, under the Authority of the United States, shall be the supreme Law of the Land; and the Judges in every State shall be bound thereby, any Thing in the Constitution or Laws of any State to the Contrary notwithstanding.”</a:t>
            </a:r>
          </a:p>
        </p:txBody>
      </p:sp>
      <p:sp>
        <p:nvSpPr>
          <p:cNvPr id="6" name="Text Placeholder 5">
            <a:extLst>
              <a:ext uri="{FF2B5EF4-FFF2-40B4-BE49-F238E27FC236}">
                <a16:creationId xmlns:a16="http://schemas.microsoft.com/office/drawing/2014/main" id="{C025B71A-98D9-7455-EB29-884C038E2639}"/>
              </a:ext>
            </a:extLst>
          </p:cNvPr>
          <p:cNvSpPr>
            <a:spLocks noGrp="1"/>
          </p:cNvSpPr>
          <p:nvPr>
            <p:ph type="body" idx="1"/>
          </p:nvPr>
        </p:nvSpPr>
        <p:spPr>
          <a:xfrm>
            <a:off x="183749" y="1554000"/>
            <a:ext cx="3667489" cy="3263400"/>
          </a:xfrm>
        </p:spPr>
        <p:txBody>
          <a:bodyPr>
            <a:normAutofit fontScale="85000" lnSpcReduction="10000"/>
          </a:bodyPr>
          <a:lstStyle/>
          <a:p>
            <a:pPr marL="139700" indent="0">
              <a:buNone/>
            </a:pPr>
            <a:r>
              <a:rPr lang="en-US" b="1" dirty="0">
                <a:solidFill>
                  <a:schemeClr val="tx1"/>
                </a:solidFill>
              </a:rPr>
              <a:t>Abolition of Forced </a:t>
            </a:r>
            <a:r>
              <a:rPr lang="en-US" b="1" dirty="0" err="1">
                <a:solidFill>
                  <a:schemeClr val="tx1"/>
                </a:solidFill>
              </a:rPr>
              <a:t>Labour</a:t>
            </a:r>
            <a:r>
              <a:rPr lang="en-US" b="1" dirty="0">
                <a:solidFill>
                  <a:schemeClr val="tx1"/>
                </a:solidFill>
              </a:rPr>
              <a:t> Convention </a:t>
            </a:r>
            <a:r>
              <a:rPr lang="en-US" dirty="0">
                <a:solidFill>
                  <a:schemeClr val="tx1"/>
                </a:solidFill>
              </a:rPr>
              <a:t>(ILO 105)</a:t>
            </a:r>
          </a:p>
          <a:p>
            <a:pPr marL="139700" indent="0">
              <a:buNone/>
            </a:pPr>
            <a:r>
              <a:rPr lang="en-US" b="1" dirty="0"/>
              <a:t>Art. 1</a:t>
            </a:r>
            <a:r>
              <a:rPr lang="en-US" dirty="0"/>
              <a:t> —every state must suppress and not make use of any form of forced or compulsory labor as a means of: </a:t>
            </a:r>
          </a:p>
          <a:p>
            <a:pPr lvl="1"/>
            <a:r>
              <a:rPr lang="en-US" dirty="0"/>
              <a:t>Political coercion or education, or as punishment for holding or expressing political views or views ideologically opposed to the established political, social, or economic system</a:t>
            </a:r>
          </a:p>
          <a:p>
            <a:pPr lvl="1"/>
            <a:r>
              <a:rPr lang="en-US" dirty="0"/>
              <a:t>Economic development</a:t>
            </a:r>
          </a:p>
          <a:p>
            <a:pPr lvl="1"/>
            <a:r>
              <a:rPr lang="en-US" dirty="0"/>
              <a:t>Labor discipline </a:t>
            </a:r>
          </a:p>
          <a:p>
            <a:pPr lvl="1"/>
            <a:r>
              <a:rPr lang="en-US" dirty="0"/>
              <a:t>Punishment for participation in strikes </a:t>
            </a:r>
          </a:p>
          <a:p>
            <a:pPr lvl="1"/>
            <a:r>
              <a:rPr lang="en-US" dirty="0"/>
              <a:t>Racial, social, national, or religious discrimination</a:t>
            </a:r>
          </a:p>
          <a:p>
            <a:endParaRPr lang="en-US" dirty="0"/>
          </a:p>
        </p:txBody>
      </p:sp>
      <p:sp>
        <p:nvSpPr>
          <p:cNvPr id="7" name="Text Placeholder 5">
            <a:extLst>
              <a:ext uri="{FF2B5EF4-FFF2-40B4-BE49-F238E27FC236}">
                <a16:creationId xmlns:a16="http://schemas.microsoft.com/office/drawing/2014/main" id="{8B586A9E-364B-135F-B129-001DEDD39D3F}"/>
              </a:ext>
            </a:extLst>
          </p:cNvPr>
          <p:cNvSpPr txBox="1">
            <a:spLocks/>
          </p:cNvSpPr>
          <p:nvPr/>
        </p:nvSpPr>
        <p:spPr>
          <a:xfrm>
            <a:off x="4023360" y="1544898"/>
            <a:ext cx="4936892" cy="3263400"/>
          </a:xfrm>
          <a:prstGeom prst="rect">
            <a:avLst/>
          </a:prstGeom>
          <a:noFill/>
          <a:ln>
            <a:noFill/>
          </a:ln>
        </p:spPr>
        <p:txBody>
          <a:bodyPr spcFirstLastPara="1" wrap="square" lIns="68575" tIns="34275" rIns="68575" bIns="34275" anchor="t" anchorCtr="0">
            <a:normAutofit fontScale="62500" lnSpcReduction="20000"/>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9pPr>
          </a:lstStyle>
          <a:p>
            <a:pPr marL="139700" indent="0">
              <a:buNone/>
            </a:pPr>
            <a:r>
              <a:rPr lang="en-US" sz="2600" b="1" dirty="0"/>
              <a:t>Protocol Amending the Slavery Convention</a:t>
            </a:r>
          </a:p>
          <a:p>
            <a:pPr marL="139700" indent="0">
              <a:buNone/>
            </a:pPr>
            <a:r>
              <a:rPr lang="en-US" b="1" dirty="0"/>
              <a:t>Core Definitions from 1926 Convention Preserved by the Protocol</a:t>
            </a:r>
            <a:endParaRPr lang="en-US" dirty="0"/>
          </a:p>
          <a:p>
            <a:pPr lvl="0"/>
            <a:r>
              <a:rPr lang="en-US" b="1" dirty="0"/>
              <a:t>Art. 1(1)</a:t>
            </a:r>
            <a:r>
              <a:rPr lang="en-US" dirty="0"/>
              <a:t>—slavery: the status or condition of a person over whom any or all of the powers attaching to the right of ownership are exercised</a:t>
            </a:r>
          </a:p>
          <a:p>
            <a:pPr lvl="0"/>
            <a:r>
              <a:rPr lang="en-US" b="1" dirty="0"/>
              <a:t>Art. 1(2)</a:t>
            </a:r>
            <a:r>
              <a:rPr lang="en-US" dirty="0"/>
              <a:t>—slave trade: all acts involved in the capture, acquisition, or disposal of a person with intent to reduce them to slavery, as well as all acts of acquisition of a slave with a view to selling or exchanging them</a:t>
            </a:r>
          </a:p>
          <a:p>
            <a:pPr marL="139700" indent="0">
              <a:buNone/>
            </a:pPr>
            <a:r>
              <a:rPr lang="en-US" b="1" dirty="0"/>
              <a:t>Core Obligations from the 1926 Convention as Preserved by the Protocol</a:t>
            </a:r>
            <a:endParaRPr lang="en-US" dirty="0"/>
          </a:p>
          <a:p>
            <a:pPr lvl="0"/>
            <a:r>
              <a:rPr lang="en-US" b="1" dirty="0"/>
              <a:t>Art. 2(a) of the 1926 Convention</a:t>
            </a:r>
            <a:r>
              <a:rPr lang="en-US" dirty="0"/>
              <a:t> —states must prevent and suppress the slave trade </a:t>
            </a:r>
          </a:p>
          <a:p>
            <a:pPr lvl="0"/>
            <a:r>
              <a:rPr lang="en-US" b="1" dirty="0"/>
              <a:t>Art. 2(b) of the 1926 Convention</a:t>
            </a:r>
            <a:r>
              <a:rPr lang="en-US" dirty="0"/>
              <a:t> —states must bring about progressively and as soon as possible the complete abolition of slavery in all its forms</a:t>
            </a:r>
          </a:p>
          <a:p>
            <a:pPr marL="139700" lvl="0" indent="0">
              <a:buNone/>
            </a:pPr>
            <a:endParaRPr lang="en-US" i="1" dirty="0"/>
          </a:p>
          <a:p>
            <a:pPr marL="139700" lvl="0" indent="0">
              <a:buNone/>
            </a:pPr>
            <a:r>
              <a:rPr lang="en-US" i="1" dirty="0"/>
              <a:t>(Protocol must be read together with the original 1926 Slavery Convention whose substantive provisions it preserves and updates)</a:t>
            </a:r>
            <a:endParaRPr lang="en-US" dirty="0"/>
          </a:p>
        </p:txBody>
      </p:sp>
    </p:spTree>
    <p:extLst>
      <p:ext uri="{BB962C8B-B14F-4D97-AF65-F5344CB8AC3E}">
        <p14:creationId xmlns:p14="http://schemas.microsoft.com/office/powerpoint/2010/main" val="3322915785"/>
      </p:ext>
    </p:extLst>
  </p:cSld>
  <p:clrMapOvr>
    <a:masterClrMapping/>
  </p:clrMapOvr>
  <mc:AlternateContent xmlns:mc="http://schemas.openxmlformats.org/markup-compatibility/2006" xmlns:p14="http://schemas.microsoft.com/office/powerpoint/2010/main">
    <mc:Choice Requires="p14">
      <p:transition spd="slow" p14:dur="2000" advTm="102203"/>
    </mc:Choice>
    <mc:Fallback xmlns="">
      <p:transition spd="slow" advTm="102203"/>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450000-4B67-F83B-0B2A-47F20031F69F}"/>
              </a:ext>
            </a:extLst>
          </p:cNvPr>
          <p:cNvSpPr/>
          <p:nvPr>
            <p:custDataLst>
              <p:tags r:id="rId2"/>
            </p:custDataLst>
          </p:nvPr>
        </p:nvSpPr>
        <p:spPr>
          <a:xfrm>
            <a:off x="333520" y="1307028"/>
            <a:ext cx="1778772" cy="1778772"/>
          </a:xfrm>
          <a:prstGeom prst="rect">
            <a:avLst/>
          </a:prstGeom>
          <a:blipFill>
            <a:blip>
              <a:extLst>
                <a:ext uri="{96DAC541-7B7A-43D3-8B79-37D633B846F1}">
                  <asvg:svgBlip xmlns:asvg="http://schemas.microsoft.com/office/drawing/2016/SVG/main" r:embed="rId5"/>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75A22F7-4500-852E-57B1-DA8632C24CE1}"/>
              </a:ext>
            </a:extLst>
          </p:cNvPr>
          <p:cNvSpPr/>
          <p:nvPr>
            <p:custDataLst>
              <p:tags r:id="rId3"/>
            </p:custDataLst>
          </p:nvPr>
        </p:nvSpPr>
        <p:spPr>
          <a:xfrm>
            <a:off x="2334638" y="750673"/>
            <a:ext cx="6364669" cy="2891481"/>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000000"/>
                </a:solidFill>
              </a:rPr>
              <a:t>Audience Q&amp;A (anonymous, but feel free to include your name)</a:t>
            </a:r>
          </a:p>
        </p:txBody>
      </p:sp>
      <p:sp>
        <p:nvSpPr>
          <p:cNvPr id="4" name="Rectangle 3">
            <a:extLst>
              <a:ext uri="{FF2B5EF4-FFF2-40B4-BE49-F238E27FC236}">
                <a16:creationId xmlns:a16="http://schemas.microsoft.com/office/drawing/2014/main" id="{E9E4B3BD-AE4F-4B0A-9F6F-C0A9F09AF5E5}"/>
              </a:ext>
            </a:extLst>
          </p:cNvPr>
          <p:cNvSpPr/>
          <p:nvPr/>
        </p:nvSpPr>
        <p:spPr>
          <a:xfrm>
            <a:off x="0" y="4365024"/>
            <a:ext cx="9144000" cy="778476"/>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555866" tIns="194619" rIns="1389666" bIns="152915" rtlCol="0" anchor="ctr">
            <a:normAutofit fontScale="62500" lnSpcReduction="20000"/>
          </a:bodyPr>
          <a:lstStyle/>
          <a:p>
            <a:r>
              <a:rPr lang="en-US" sz="2600">
                <a:solidFill>
                  <a:srgbClr val="FFFFFF"/>
                </a:solidFill>
              </a:rPr>
              <a:t>The </a:t>
            </a:r>
            <a:r>
              <a:rPr lang="en-US" sz="2600">
                <a:solidFill>
                  <a:srgbClr val="FFFFFF"/>
                </a:solidFill>
                <a:hlinkClick r:id="rId6">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6" name="Graphic 5">
            <a:extLst>
              <a:ext uri="{FF2B5EF4-FFF2-40B4-BE49-F238E27FC236}">
                <a16:creationId xmlns:a16="http://schemas.microsoft.com/office/drawing/2014/main" id="{F8D6F40E-F869-6A58-ECDC-28556C167AFB}"/>
              </a:ext>
            </a:extLst>
          </p:cNvPr>
          <p:cNvPicPr>
            <a:picLocks/>
          </p:cNvPicPr>
          <p:nvPr/>
        </p:nvPicPr>
        <p:blipFill>
          <a:blip>
            <a:extLst>
              <a:ext uri="{96DAC541-7B7A-43D3-8B79-37D633B846F1}">
                <asvg:svgBlip xmlns:asvg="http://schemas.microsoft.com/office/drawing/2016/SVG/main" r:embed="rId7"/>
              </a:ext>
            </a:extLst>
          </a:blip>
          <a:stretch>
            <a:fillRect/>
          </a:stretch>
        </p:blipFill>
        <p:spPr>
          <a:xfrm>
            <a:off x="222347" y="4643089"/>
            <a:ext cx="222347" cy="222347"/>
          </a:xfrm>
          <a:prstGeom prst="rect">
            <a:avLst/>
          </a:prstGeom>
        </p:spPr>
      </p:pic>
      <p:sp>
        <p:nvSpPr>
          <p:cNvPr id="7" name="Trapezoid 6">
            <a:extLst>
              <a:ext uri="{FF2B5EF4-FFF2-40B4-BE49-F238E27FC236}">
                <a16:creationId xmlns:a16="http://schemas.microsoft.com/office/drawing/2014/main" id="{308C3662-CA38-15A5-F4BC-41C475DDD4A5}"/>
              </a:ext>
            </a:extLst>
          </p:cNvPr>
          <p:cNvSpPr/>
          <p:nvPr/>
        </p:nvSpPr>
        <p:spPr>
          <a:xfrm rot="2700000">
            <a:off x="7215278" y="386193"/>
            <a:ext cx="2501399" cy="583660"/>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55000" lnSpcReduction="20000"/>
          </a:bodyPr>
          <a:lstStyle/>
          <a:p>
            <a:pPr algn="ctr"/>
            <a:r>
              <a:rPr lang="en-US" sz="2600" b="1">
                <a:solidFill>
                  <a:srgbClr val="198038"/>
                </a:solidFill>
              </a:rPr>
              <a:t>Do not edit
</a:t>
            </a:r>
            <a:r>
              <a:rPr lang="en-US" sz="2200">
                <a:solidFill>
                  <a:srgbClr val="198038"/>
                </a:solidFill>
                <a:hlinkClick r:id="rId8">
                  <a:extLst>
                    <a:ext uri="{A12FA001-AC4F-418D-AE19-62706E023703}">
                      <ahyp:hlinkClr xmlns:ahyp="http://schemas.microsoft.com/office/drawing/2018/hyperlinkcolor" val="tx"/>
                    </a:ext>
                  </a:extLst>
                </a:hlinkClick>
              </a:rPr>
              <a:t>How to change the design</a:t>
            </a:r>
            <a:endParaRPr lang="en-US" sz="2200">
              <a:solidFill>
                <a:srgbClr val="198038"/>
              </a:solidFill>
            </a:endParaRPr>
          </a:p>
        </p:txBody>
      </p:sp>
      <p:pic>
        <p:nvPicPr>
          <p:cNvPr id="9" name="Graphic 8">
            <a:extLst>
              <a:ext uri="{FF2B5EF4-FFF2-40B4-BE49-F238E27FC236}">
                <a16:creationId xmlns:a16="http://schemas.microsoft.com/office/drawing/2014/main" id="{6178FF7F-B448-F226-55BF-C67FB325D8F7}"/>
              </a:ext>
            </a:extLst>
          </p:cNvPr>
          <p:cNvPicPr>
            <a:picLocks/>
          </p:cNvPicPr>
          <p:nvPr/>
        </p:nvPicPr>
        <p:blipFill>
          <a:blip>
            <a:extLst>
              <a:ext uri="{96DAC541-7B7A-43D3-8B79-37D633B846F1}">
                <asvg:svgBlip xmlns:asvg="http://schemas.microsoft.com/office/drawing/2016/SVG/main" r:embed="rId9"/>
              </a:ext>
            </a:extLst>
          </a:blip>
          <a:stretch>
            <a:fillRect/>
          </a:stretch>
        </p:blipFill>
        <p:spPr>
          <a:xfrm>
            <a:off x="8060062" y="4615295"/>
            <a:ext cx="833799" cy="277933"/>
          </a:xfrm>
          <a:prstGeom prst="rect">
            <a:avLst/>
          </a:prstGeom>
        </p:spPr>
      </p:pic>
    </p:spTree>
    <p:custDataLst>
      <p:tags r:id="rId1"/>
    </p:custDataLst>
    <p:extLst>
      <p:ext uri="{BB962C8B-B14F-4D97-AF65-F5344CB8AC3E}">
        <p14:creationId xmlns:p14="http://schemas.microsoft.com/office/powerpoint/2010/main" val="3389426775"/>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07AF3"/>
        </a:solidFill>
        <a:effectLst/>
      </p:bgPr>
    </p:bg>
    <p:spTree>
      <p:nvGrpSpPr>
        <p:cNvPr id="1" name="Shape 463"/>
        <p:cNvGrpSpPr/>
        <p:nvPr/>
      </p:nvGrpSpPr>
      <p:grpSpPr>
        <a:xfrm>
          <a:off x="0" y="0"/>
          <a:ext cx="0" cy="0"/>
          <a:chOff x="0" y="0"/>
          <a:chExt cx="0" cy="0"/>
        </a:xfrm>
      </p:grpSpPr>
      <p:sp>
        <p:nvSpPr>
          <p:cNvPr id="465" name="Google Shape;465;g36e7d772073_0_27"/>
          <p:cNvSpPr txBox="1">
            <a:spLocks noGrp="1"/>
          </p:cNvSpPr>
          <p:nvPr>
            <p:ph type="body" idx="4294967295"/>
          </p:nvPr>
        </p:nvSpPr>
        <p:spPr>
          <a:xfrm>
            <a:off x="471900" y="896471"/>
            <a:ext cx="8200200" cy="3721354"/>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5400" b="1" dirty="0">
                <a:solidFill>
                  <a:schemeClr val="lt1"/>
                </a:solidFill>
                <a:latin typeface="Nunito"/>
                <a:ea typeface="Nunito"/>
                <a:cs typeface="Nunito"/>
                <a:sym typeface="Nunito"/>
              </a:rPr>
              <a:t>What does this</a:t>
            </a:r>
          </a:p>
          <a:p>
            <a:pPr marL="0" lvl="0" indent="0" algn="ctr" rtl="0">
              <a:lnSpc>
                <a:spcPct val="100000"/>
              </a:lnSpc>
              <a:spcBef>
                <a:spcPts val="0"/>
              </a:spcBef>
              <a:spcAft>
                <a:spcPts val="0"/>
              </a:spcAft>
              <a:buNone/>
            </a:pPr>
            <a:r>
              <a:rPr lang="en-US" sz="5400" b="1" dirty="0">
                <a:solidFill>
                  <a:schemeClr val="lt1"/>
                </a:solidFill>
                <a:latin typeface="Nunito"/>
                <a:ea typeface="Nunito"/>
                <a:cs typeface="Nunito"/>
                <a:sym typeface="Nunito"/>
              </a:rPr>
              <a:t>have to do with</a:t>
            </a:r>
          </a:p>
          <a:p>
            <a:pPr marL="0" lvl="0" indent="0" algn="ctr" rtl="0">
              <a:lnSpc>
                <a:spcPct val="100000"/>
              </a:lnSpc>
              <a:spcBef>
                <a:spcPts val="0"/>
              </a:spcBef>
              <a:spcAft>
                <a:spcPts val="0"/>
              </a:spcAft>
              <a:buNone/>
            </a:pPr>
            <a:r>
              <a:rPr lang="en-US" sz="5400" b="1" dirty="0">
                <a:solidFill>
                  <a:schemeClr val="lt1"/>
                </a:solidFill>
                <a:latin typeface="Nunito"/>
                <a:ea typeface="Nunito"/>
                <a:cs typeface="Nunito"/>
                <a:sym typeface="Nunito"/>
              </a:rPr>
              <a:t>the FIFA World Cup 2026?*</a:t>
            </a:r>
          </a:p>
          <a:p>
            <a:pPr marL="0" lvl="0" indent="0" algn="r" rtl="0">
              <a:lnSpc>
                <a:spcPct val="100000"/>
              </a:lnSpc>
              <a:spcBef>
                <a:spcPts val="0"/>
              </a:spcBef>
              <a:spcAft>
                <a:spcPts val="0"/>
              </a:spcAft>
              <a:buNone/>
            </a:pPr>
            <a:r>
              <a:rPr lang="en-US" sz="1100" b="1" dirty="0">
                <a:solidFill>
                  <a:schemeClr val="lt1"/>
                </a:solidFill>
                <a:latin typeface="Nunito"/>
                <a:ea typeface="Nunito"/>
                <a:cs typeface="Nunito"/>
                <a:sym typeface="Nunito"/>
              </a:rPr>
              <a:t>*and other mega sporting events</a:t>
            </a:r>
            <a:endParaRPr sz="5400" b="1" dirty="0">
              <a:solidFill>
                <a:schemeClr val="lt1"/>
              </a:solidFill>
              <a:latin typeface="Nunito"/>
              <a:ea typeface="Nunito"/>
              <a:cs typeface="Nunito"/>
              <a:sym typeface="Nunito"/>
            </a:endParaRPr>
          </a:p>
        </p:txBody>
      </p:sp>
      <p:sp>
        <p:nvSpPr>
          <p:cNvPr id="466" name="Google Shape;466;g36e7d772073_0_27"/>
          <p:cNvSpPr/>
          <p:nvPr/>
        </p:nvSpPr>
        <p:spPr>
          <a:xfrm rot="10800000">
            <a:off x="4572000" y="5000700"/>
            <a:ext cx="4572000" cy="173700"/>
          </a:xfrm>
          <a:prstGeom prst="rect">
            <a:avLst/>
          </a:prstGeom>
          <a:solidFill>
            <a:srgbClr val="1A295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467" name="Google Shape;467;g36e7d772073_0_27"/>
          <p:cNvSpPr/>
          <p:nvPr/>
        </p:nvSpPr>
        <p:spPr>
          <a:xfrm rot="10800000">
            <a:off x="0" y="5000702"/>
            <a:ext cx="4572000" cy="173700"/>
          </a:xfrm>
          <a:prstGeom prst="rect">
            <a:avLst/>
          </a:prstGeom>
          <a:solidFill>
            <a:srgbClr val="0087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Tree>
  </p:cSld>
  <p:clrMapOvr>
    <a:masterClrMapping/>
  </p:clrMapOvr>
  <mc:AlternateContent xmlns:mc="http://schemas.openxmlformats.org/markup-compatibility/2006" xmlns:p14="http://schemas.microsoft.com/office/powerpoint/2010/main">
    <mc:Choice Requires="p14">
      <p:transition spd="slow" p14:dur="2000" advTm="12246"/>
    </mc:Choice>
    <mc:Fallback xmlns="">
      <p:transition spd="slow" advTm="1224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3"/>
          <p:cNvSpPr/>
          <p:nvPr/>
        </p:nvSpPr>
        <p:spPr>
          <a:xfrm>
            <a:off x="1143" y="0"/>
            <a:ext cx="9141714" cy="5143500"/>
          </a:xfrm>
          <a:prstGeom prst="rect">
            <a:avLst/>
          </a:prstGeom>
          <a:noFill/>
          <a:ln>
            <a:noFill/>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pic>
        <p:nvPicPr>
          <p:cNvPr id="138" name="Google Shape;138;p3"/>
          <p:cNvPicPr preferRelativeResize="0"/>
          <p:nvPr/>
        </p:nvPicPr>
        <p:blipFill rotWithShape="1">
          <a:blip r:embed="rId3">
            <a:alphaModFix/>
          </a:blip>
          <a:srcRect b="19"/>
          <a:stretch/>
        </p:blipFill>
        <p:spPr>
          <a:xfrm>
            <a:off x="15" y="961"/>
            <a:ext cx="9143985" cy="514253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35603"/>
    </mc:Choice>
    <mc:Fallback xmlns="">
      <p:transition spd="slow" advTm="3560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D8540-C9BA-2F88-D358-45A115A42091}"/>
              </a:ext>
            </a:extLst>
          </p:cNvPr>
          <p:cNvSpPr>
            <a:spLocks noGrp="1"/>
          </p:cNvSpPr>
          <p:nvPr>
            <p:ph type="title"/>
          </p:nvPr>
        </p:nvSpPr>
        <p:spPr>
          <a:xfrm>
            <a:off x="402336" y="231404"/>
            <a:ext cx="1738436" cy="2081490"/>
          </a:xfrm>
          <a:solidFill>
            <a:schemeClr val="accent1">
              <a:lumMod val="60000"/>
              <a:lumOff val="40000"/>
            </a:schemeClr>
          </a:solidFill>
        </p:spPr>
        <p:txBody>
          <a:bodyPr>
            <a:normAutofit/>
          </a:bodyPr>
          <a:lstStyle/>
          <a:p>
            <a:r>
              <a:rPr lang="en-US" sz="2400" b="1" dirty="0"/>
              <a:t>Jesse Owens</a:t>
            </a:r>
            <a:br>
              <a:rPr lang="en-US" sz="2400" b="1" dirty="0"/>
            </a:br>
            <a:br>
              <a:rPr lang="en-US" sz="2400" b="1" dirty="0"/>
            </a:br>
            <a:r>
              <a:rPr lang="en-US" sz="2400" b="1" dirty="0"/>
              <a:t>1936 Olympics</a:t>
            </a:r>
          </a:p>
        </p:txBody>
      </p:sp>
      <p:sp>
        <p:nvSpPr>
          <p:cNvPr id="3" name="Text Placeholder 2">
            <a:extLst>
              <a:ext uri="{FF2B5EF4-FFF2-40B4-BE49-F238E27FC236}">
                <a16:creationId xmlns:a16="http://schemas.microsoft.com/office/drawing/2014/main" id="{B4E18F17-E52B-A9E8-DC63-D1068FB2024F}"/>
              </a:ext>
            </a:extLst>
          </p:cNvPr>
          <p:cNvSpPr>
            <a:spLocks noGrp="1"/>
          </p:cNvSpPr>
          <p:nvPr>
            <p:ph type="body" idx="1"/>
          </p:nvPr>
        </p:nvSpPr>
        <p:spPr>
          <a:xfrm>
            <a:off x="436626" y="3729858"/>
            <a:ext cx="8305038" cy="1198757"/>
          </a:xfrm>
        </p:spPr>
        <p:txBody>
          <a:bodyPr>
            <a:normAutofit fontScale="92500" lnSpcReduction="10000"/>
          </a:bodyPr>
          <a:lstStyle/>
          <a:p>
            <a:pPr marL="139700" indent="0">
              <a:buNone/>
            </a:pPr>
            <a:r>
              <a:rPr lang="en-US" dirty="0"/>
              <a:t>Four gold medals: 100 meters, long jump, 200 meters, and 4 × 100-meter relay</a:t>
            </a:r>
          </a:p>
          <a:p>
            <a:pPr marL="139700" indent="0">
              <a:buNone/>
            </a:pPr>
            <a:endParaRPr lang="en-US" dirty="0"/>
          </a:p>
          <a:p>
            <a:pPr marL="139700" indent="0">
              <a:buNone/>
            </a:pPr>
            <a:r>
              <a:rPr lang="en-US" dirty="0"/>
              <a:t>“[S]ingle-handedly crushed Hitler's myth of Aryan supremacy.” </a:t>
            </a:r>
            <a:r>
              <a:rPr lang="en-US" sz="1200" dirty="0"/>
              <a:t>Larry Schwartz, “Owens pierced a myth,” 6 July 2000, </a:t>
            </a:r>
            <a:r>
              <a:rPr lang="en-US" sz="1200" dirty="0">
                <a:hlinkClick r:id="rId3"/>
              </a:rPr>
              <a:t>https://www.espn.com/sportscentury/features/00016393.html</a:t>
            </a:r>
            <a:r>
              <a:rPr lang="en-US" sz="1200" dirty="0"/>
              <a:t> </a:t>
            </a:r>
          </a:p>
        </p:txBody>
      </p:sp>
      <p:pic>
        <p:nvPicPr>
          <p:cNvPr id="4" name="Picture 3" descr="Jesse Owens wins 4th gold medal | August 9, 1936 | HISTORY">
            <a:extLst>
              <a:ext uri="{FF2B5EF4-FFF2-40B4-BE49-F238E27FC236}">
                <a16:creationId xmlns:a16="http://schemas.microsoft.com/office/drawing/2014/main" id="{649A2594-9138-B756-646B-14D1CBD2E5BB}"/>
              </a:ext>
            </a:extLst>
          </p:cNvPr>
          <p:cNvPicPr>
            <a:picLocks noChangeAspect="1"/>
          </p:cNvPicPr>
          <p:nvPr/>
        </p:nvPicPr>
        <p:blipFill>
          <a:blip r:embed="rId4"/>
          <a:stretch>
            <a:fillRect/>
          </a:stretch>
        </p:blipFill>
        <p:spPr>
          <a:xfrm>
            <a:off x="2547057" y="317734"/>
            <a:ext cx="6022484" cy="3009608"/>
          </a:xfrm>
          <a:prstGeom prst="rect">
            <a:avLst/>
          </a:prstGeom>
        </p:spPr>
      </p:pic>
      <p:pic>
        <p:nvPicPr>
          <p:cNvPr id="6" name="Picture 5">
            <a:extLst>
              <a:ext uri="{FF2B5EF4-FFF2-40B4-BE49-F238E27FC236}">
                <a16:creationId xmlns:a16="http://schemas.microsoft.com/office/drawing/2014/main" id="{8A794631-1374-A6A6-C520-8F55708AE0DC}"/>
              </a:ext>
            </a:extLst>
          </p:cNvPr>
          <p:cNvPicPr>
            <a:picLocks noChangeAspect="1"/>
          </p:cNvPicPr>
          <p:nvPr/>
        </p:nvPicPr>
        <p:blipFill>
          <a:blip r:embed="rId5"/>
          <a:stretch>
            <a:fillRect/>
          </a:stretch>
        </p:blipFill>
        <p:spPr>
          <a:xfrm>
            <a:off x="402336" y="2467321"/>
            <a:ext cx="1971425" cy="1198757"/>
          </a:xfrm>
          <a:prstGeom prst="rect">
            <a:avLst/>
          </a:prstGeom>
        </p:spPr>
      </p:pic>
    </p:spTree>
    <p:extLst>
      <p:ext uri="{BB962C8B-B14F-4D97-AF65-F5344CB8AC3E}">
        <p14:creationId xmlns:p14="http://schemas.microsoft.com/office/powerpoint/2010/main" val="1436753961"/>
      </p:ext>
    </p:extLst>
  </p:cSld>
  <p:clrMapOvr>
    <a:masterClrMapping/>
  </p:clrMapOvr>
  <mc:AlternateContent xmlns:mc="http://schemas.openxmlformats.org/markup-compatibility/2006" xmlns:p14="http://schemas.microsoft.com/office/powerpoint/2010/main">
    <mc:Choice Requires="p14">
      <p:transition spd="slow" p14:dur="2000" advTm="68697"/>
    </mc:Choice>
    <mc:Fallback xmlns="">
      <p:transition spd="slow" advTm="6869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999963" y="-1999641"/>
            <a:ext cx="51435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514317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37118" y="-1264380"/>
            <a:ext cx="3670923"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145;p4" descr="A diagram of a company&#10;&#10;Description automatically generated">
            <a:extLst>
              <a:ext uri="{FF2B5EF4-FFF2-40B4-BE49-F238E27FC236}">
                <a16:creationId xmlns:a16="http://schemas.microsoft.com/office/drawing/2014/main" id="{98FC087A-CEF3-5382-6C16-E6C80AC6BE2B}"/>
              </a:ext>
            </a:extLst>
          </p:cNvPr>
          <p:cNvPicPr/>
          <p:nvPr/>
        </p:nvPicPr>
        <p:blipFill rotWithShape="1">
          <a:blip r:embed="rId3"/>
          <a:stretch/>
        </p:blipFill>
        <p:spPr>
          <a:xfrm>
            <a:off x="126125" y="609601"/>
            <a:ext cx="8870730" cy="4035972"/>
          </a:xfrm>
          <a:prstGeom prst="rect">
            <a:avLst/>
          </a:prstGeom>
          <a:noFill/>
        </p:spPr>
      </p:pic>
    </p:spTree>
    <p:extLst>
      <p:ext uri="{BB962C8B-B14F-4D97-AF65-F5344CB8AC3E}">
        <p14:creationId xmlns:p14="http://schemas.microsoft.com/office/powerpoint/2010/main" val="2420057000"/>
      </p:ext>
    </p:extLst>
  </p:cSld>
  <p:clrMapOvr>
    <a:masterClrMapping/>
  </p:clrMapOvr>
  <mc:AlternateContent xmlns:mc="http://schemas.openxmlformats.org/markup-compatibility/2006" xmlns:p14="http://schemas.microsoft.com/office/powerpoint/2010/main">
    <mc:Choice Requires="p14">
      <p:transition spd="slow" p14:dur="2000" advTm="86625"/>
    </mc:Choice>
    <mc:Fallback xmlns="">
      <p:transition spd="slow" advTm="8662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3" y="1057562"/>
            <a:ext cx="51435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4" y="1065164"/>
            <a:ext cx="51434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75942" y="2691064"/>
            <a:ext cx="1876484"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727288"/>
            <a:ext cx="2925267" cy="3134219"/>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70" y="1049957"/>
            <a:ext cx="5143502"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35DE5E-1837-1074-DD5D-9FBB88669C04}"/>
              </a:ext>
            </a:extLst>
          </p:cNvPr>
          <p:cNvSpPr>
            <a:spLocks noGrp="1"/>
          </p:cNvSpPr>
          <p:nvPr>
            <p:ph type="title"/>
          </p:nvPr>
        </p:nvSpPr>
        <p:spPr>
          <a:xfrm>
            <a:off x="350041" y="-32818"/>
            <a:ext cx="2401025" cy="2540623"/>
          </a:xfrm>
        </p:spPr>
        <p:txBody>
          <a:bodyPr anchor="b">
            <a:normAutofit/>
          </a:bodyPr>
          <a:lstStyle/>
          <a:p>
            <a:pPr algn="r"/>
            <a:r>
              <a:rPr lang="en-US" sz="3000" dirty="0">
                <a:solidFill>
                  <a:srgbClr val="FFFFFF"/>
                </a:solidFill>
              </a:rPr>
              <a:t>The Olympic Charter: Fundamental Principles of Olympism</a:t>
            </a:r>
          </a:p>
        </p:txBody>
      </p:sp>
      <p:sp>
        <p:nvSpPr>
          <p:cNvPr id="3" name="Text Placeholder 2">
            <a:extLst>
              <a:ext uri="{FF2B5EF4-FFF2-40B4-BE49-F238E27FC236}">
                <a16:creationId xmlns:a16="http://schemas.microsoft.com/office/drawing/2014/main" id="{5754AD61-8159-9389-7872-C882726F89AE}"/>
              </a:ext>
            </a:extLst>
          </p:cNvPr>
          <p:cNvSpPr>
            <a:spLocks noGrp="1"/>
          </p:cNvSpPr>
          <p:nvPr>
            <p:ph type="body" idx="1"/>
          </p:nvPr>
        </p:nvSpPr>
        <p:spPr>
          <a:xfrm>
            <a:off x="3275771" y="219456"/>
            <a:ext cx="5612197" cy="4709160"/>
          </a:xfrm>
        </p:spPr>
        <p:txBody>
          <a:bodyPr anchor="ctr">
            <a:normAutofit lnSpcReduction="10000"/>
          </a:bodyPr>
          <a:lstStyle/>
          <a:p>
            <a:pPr marL="139700" indent="0">
              <a:buNone/>
            </a:pPr>
            <a:r>
              <a:rPr lang="en-US" sz="900" dirty="0"/>
              <a:t>1. Olympism is a philosophy of life, exalting and combining in a balanced whole the qualities of body, will and mind. Blending sport with culture and education, </a:t>
            </a:r>
            <a:r>
              <a:rPr lang="en-US" sz="1600" b="1" dirty="0"/>
              <a:t>Olympism seeks to create a way of life based on the joy of effort, the educational value of good example, social responsibility and respect for internationally </a:t>
            </a:r>
            <a:r>
              <a:rPr lang="en-US" sz="1600" b="1" dirty="0" err="1"/>
              <a:t>recognised</a:t>
            </a:r>
            <a:r>
              <a:rPr lang="en-US" sz="1600" b="1" dirty="0"/>
              <a:t> human rights and universal fundamental ethical principles</a:t>
            </a:r>
            <a:r>
              <a:rPr lang="en-US" sz="1600" dirty="0"/>
              <a:t> </a:t>
            </a:r>
            <a:r>
              <a:rPr lang="en-US" sz="800" dirty="0"/>
              <a:t>within the remit of the Olympic Movement.</a:t>
            </a:r>
          </a:p>
          <a:p>
            <a:pPr marL="139700" indent="0">
              <a:buNone/>
            </a:pPr>
            <a:r>
              <a:rPr lang="en-US" sz="800" dirty="0"/>
              <a:t>2. The goal of Olympism is to place sport at the service of the harmonious development of humankind, with a view to </a:t>
            </a:r>
            <a:r>
              <a:rPr lang="en-US" sz="1600" b="1" dirty="0"/>
              <a:t>promoting a peaceful society concerned with the preservation of human dignity</a:t>
            </a:r>
            <a:r>
              <a:rPr lang="en-US" sz="1050" dirty="0"/>
              <a:t>. </a:t>
            </a:r>
          </a:p>
          <a:p>
            <a:pPr marL="139700" indent="0">
              <a:buNone/>
            </a:pPr>
            <a:r>
              <a:rPr lang="en-US" sz="1050" dirty="0"/>
              <a:t>…</a:t>
            </a:r>
          </a:p>
          <a:p>
            <a:pPr marL="139700" indent="0">
              <a:buNone/>
            </a:pPr>
            <a:r>
              <a:rPr lang="en-US" sz="1050" dirty="0"/>
              <a:t>4 </a:t>
            </a:r>
            <a:r>
              <a:rPr lang="en-US" sz="1600" b="1" dirty="0"/>
              <a:t>The practice of sport is a human right. Every individual must have access to the practice of sport, without discrimination of any kind in respect of internationally </a:t>
            </a:r>
            <a:r>
              <a:rPr lang="en-US" sz="1600" b="1" dirty="0" err="1"/>
              <a:t>recognised</a:t>
            </a:r>
            <a:r>
              <a:rPr lang="en-US" sz="1600" b="1" dirty="0"/>
              <a:t> human rights </a:t>
            </a:r>
            <a:r>
              <a:rPr lang="en-US" sz="800" dirty="0"/>
              <a:t>within the remit of the Olympic Movement. The Olympic spirit requires mutual understanding with a spirit of friendship, solidarity and fair play.</a:t>
            </a:r>
          </a:p>
          <a:p>
            <a:pPr marL="139700" indent="0">
              <a:buNone/>
            </a:pPr>
            <a:r>
              <a:rPr lang="en-US" sz="1050" dirty="0"/>
              <a:t>…</a:t>
            </a:r>
          </a:p>
          <a:p>
            <a:pPr marL="139700" indent="0">
              <a:buNone/>
            </a:pPr>
            <a:r>
              <a:rPr lang="en-US" sz="1050" dirty="0"/>
              <a:t>6 </a:t>
            </a:r>
            <a:r>
              <a:rPr lang="en-US" sz="1700" b="1" dirty="0"/>
              <a:t>The enjoyment of the rights and freedoms set forth in this Olympic Charter shall be secured without discrimination of any kind</a:t>
            </a:r>
            <a:r>
              <a:rPr lang="en-US" sz="1050" dirty="0"/>
              <a:t>, </a:t>
            </a:r>
            <a:r>
              <a:rPr lang="en-US" sz="800" dirty="0"/>
              <a:t>such as race, </a:t>
            </a:r>
            <a:r>
              <a:rPr lang="en-US" sz="800" dirty="0" err="1"/>
              <a:t>colour</a:t>
            </a:r>
            <a:r>
              <a:rPr lang="en-US" sz="800" dirty="0"/>
              <a:t>, sex, sexual orientation, language, religion, political or other opinion, national or social origin, property, birth or other status.</a:t>
            </a:r>
          </a:p>
          <a:p>
            <a:pPr marL="139700" indent="0">
              <a:buNone/>
            </a:pPr>
            <a:r>
              <a:rPr lang="en-US" sz="1050" dirty="0"/>
              <a:t>…</a:t>
            </a:r>
          </a:p>
        </p:txBody>
      </p:sp>
      <p:pic>
        <p:nvPicPr>
          <p:cNvPr id="4" name="Google Shape;152;p5">
            <a:extLst>
              <a:ext uri="{FF2B5EF4-FFF2-40B4-BE49-F238E27FC236}">
                <a16:creationId xmlns:a16="http://schemas.microsoft.com/office/drawing/2014/main" id="{C30F1215-8991-5961-AA31-C9A034BE86A4}"/>
              </a:ext>
            </a:extLst>
          </p:cNvPr>
          <p:cNvPicPr preferRelativeResize="0"/>
          <p:nvPr/>
        </p:nvPicPr>
        <p:blipFill rotWithShape="1">
          <a:blip r:embed="rId3">
            <a:alphaModFix/>
          </a:blip>
          <a:srcRect r="467" b="-1"/>
          <a:stretch/>
        </p:blipFill>
        <p:spPr>
          <a:xfrm>
            <a:off x="144749" y="2821132"/>
            <a:ext cx="2780981" cy="1938828"/>
          </a:xfrm>
          <a:prstGeom prst="rect">
            <a:avLst/>
          </a:prstGeom>
          <a:noFill/>
          <a:ln>
            <a:noFill/>
          </a:ln>
        </p:spPr>
      </p:pic>
    </p:spTree>
    <p:extLst>
      <p:ext uri="{BB962C8B-B14F-4D97-AF65-F5344CB8AC3E}">
        <p14:creationId xmlns:p14="http://schemas.microsoft.com/office/powerpoint/2010/main" val="854961382"/>
      </p:ext>
    </p:extLst>
  </p:cSld>
  <p:clrMapOvr>
    <a:masterClrMapping/>
  </p:clrMapOvr>
  <mc:AlternateContent xmlns:mc="http://schemas.openxmlformats.org/markup-compatibility/2006" xmlns:p14="http://schemas.microsoft.com/office/powerpoint/2010/main">
    <mc:Choice Requires="p14">
      <p:transition spd="slow" p14:dur="2000" advTm="67942"/>
    </mc:Choice>
    <mc:Fallback xmlns="">
      <p:transition spd="slow" advTm="67942"/>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E9798C-1EB4-B6E1-33AD-46DE71DEFB0A}"/>
              </a:ext>
            </a:extLst>
          </p:cNvPr>
          <p:cNvSpPr/>
          <p:nvPr>
            <p:custDataLst>
              <p:tags r:id="rId2"/>
            </p:custDataLst>
          </p:nvPr>
        </p:nvSpPr>
        <p:spPr>
          <a:xfrm>
            <a:off x="333520" y="1307028"/>
            <a:ext cx="1778772" cy="1778772"/>
          </a:xfrm>
          <a:prstGeom prst="rect">
            <a:avLst/>
          </a:prstGeom>
          <a:blipFill>
            <a:blip>
              <a:extLst>
                <a:ext uri="{96DAC541-7B7A-43D3-8B79-37D633B846F1}">
                  <asvg:svgBlip xmlns:asvg="http://schemas.microsoft.com/office/drawing/2016/SVG/main" r:embed="rId5"/>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EE8B4CF-38E4-8B50-F0E0-E3612FF23535}"/>
              </a:ext>
            </a:extLst>
          </p:cNvPr>
          <p:cNvSpPr/>
          <p:nvPr>
            <p:custDataLst>
              <p:tags r:id="rId3"/>
            </p:custDataLst>
          </p:nvPr>
        </p:nvSpPr>
        <p:spPr>
          <a:xfrm>
            <a:off x="2334638" y="750673"/>
            <a:ext cx="6364669" cy="2891481"/>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dirty="0">
                <a:solidFill>
                  <a:srgbClr val="000000"/>
                </a:solidFill>
              </a:rPr>
              <a:t>What human rights risks are associated with mega sporting events?</a:t>
            </a:r>
          </a:p>
        </p:txBody>
      </p:sp>
      <p:sp>
        <p:nvSpPr>
          <p:cNvPr id="4" name="Rectangle 3">
            <a:extLst>
              <a:ext uri="{FF2B5EF4-FFF2-40B4-BE49-F238E27FC236}">
                <a16:creationId xmlns:a16="http://schemas.microsoft.com/office/drawing/2014/main" id="{ABFA0816-F2E6-6651-7D38-5D25F4036253}"/>
              </a:ext>
            </a:extLst>
          </p:cNvPr>
          <p:cNvSpPr/>
          <p:nvPr/>
        </p:nvSpPr>
        <p:spPr>
          <a:xfrm>
            <a:off x="0" y="4365024"/>
            <a:ext cx="9144000" cy="778476"/>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555866" tIns="194619" rIns="1389666" bIns="152915" rtlCol="0" anchor="ctr">
            <a:normAutofit fontScale="62500" lnSpcReduction="20000"/>
          </a:bodyPr>
          <a:lstStyle/>
          <a:p>
            <a:r>
              <a:rPr lang="en-US" sz="2600">
                <a:solidFill>
                  <a:srgbClr val="FFFFFF"/>
                </a:solidFill>
              </a:rPr>
              <a:t>The </a:t>
            </a:r>
            <a:r>
              <a:rPr lang="en-US" sz="2600">
                <a:solidFill>
                  <a:srgbClr val="FFFFFF"/>
                </a:solidFill>
                <a:hlinkClick r:id="rId6">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6" name="Graphic 5">
            <a:extLst>
              <a:ext uri="{FF2B5EF4-FFF2-40B4-BE49-F238E27FC236}">
                <a16:creationId xmlns:a16="http://schemas.microsoft.com/office/drawing/2014/main" id="{6DB11833-E87E-0561-8A83-16AC6821CB29}"/>
              </a:ext>
            </a:extLst>
          </p:cNvPr>
          <p:cNvPicPr>
            <a:picLocks/>
          </p:cNvPicPr>
          <p:nvPr/>
        </p:nvPicPr>
        <p:blipFill>
          <a:blip>
            <a:extLst>
              <a:ext uri="{96DAC541-7B7A-43D3-8B79-37D633B846F1}">
                <asvg:svgBlip xmlns:asvg="http://schemas.microsoft.com/office/drawing/2016/SVG/main" r:embed="rId7"/>
              </a:ext>
            </a:extLst>
          </a:blip>
          <a:stretch>
            <a:fillRect/>
          </a:stretch>
        </p:blipFill>
        <p:spPr>
          <a:xfrm>
            <a:off x="222347" y="4643089"/>
            <a:ext cx="222347" cy="222347"/>
          </a:xfrm>
          <a:prstGeom prst="rect">
            <a:avLst/>
          </a:prstGeom>
        </p:spPr>
      </p:pic>
      <p:sp>
        <p:nvSpPr>
          <p:cNvPr id="7" name="Trapezoid 6">
            <a:extLst>
              <a:ext uri="{FF2B5EF4-FFF2-40B4-BE49-F238E27FC236}">
                <a16:creationId xmlns:a16="http://schemas.microsoft.com/office/drawing/2014/main" id="{0228398A-28E0-5122-CF45-77D6A68A6D0C}"/>
              </a:ext>
            </a:extLst>
          </p:cNvPr>
          <p:cNvSpPr/>
          <p:nvPr/>
        </p:nvSpPr>
        <p:spPr>
          <a:xfrm rot="2700000">
            <a:off x="7215278" y="386193"/>
            <a:ext cx="2501399" cy="583660"/>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55000" lnSpcReduction="20000"/>
          </a:bodyPr>
          <a:lstStyle/>
          <a:p>
            <a:pPr algn="ctr"/>
            <a:r>
              <a:rPr lang="en-US" sz="2600" b="1">
                <a:solidFill>
                  <a:srgbClr val="198038"/>
                </a:solidFill>
              </a:rPr>
              <a:t>Do not edit
</a:t>
            </a:r>
            <a:r>
              <a:rPr lang="en-US" sz="2200">
                <a:solidFill>
                  <a:srgbClr val="198038"/>
                </a:solidFill>
                <a:hlinkClick r:id="rId8">
                  <a:extLst>
                    <a:ext uri="{A12FA001-AC4F-418D-AE19-62706E023703}">
                      <ahyp:hlinkClr xmlns:ahyp="http://schemas.microsoft.com/office/drawing/2018/hyperlinkcolor" val="tx"/>
                    </a:ext>
                  </a:extLst>
                </a:hlinkClick>
              </a:rPr>
              <a:t>How to change the design</a:t>
            </a:r>
            <a:endParaRPr lang="en-US" sz="2200">
              <a:solidFill>
                <a:srgbClr val="198038"/>
              </a:solidFill>
            </a:endParaRPr>
          </a:p>
        </p:txBody>
      </p:sp>
      <p:pic>
        <p:nvPicPr>
          <p:cNvPr id="9" name="Graphic 8">
            <a:extLst>
              <a:ext uri="{FF2B5EF4-FFF2-40B4-BE49-F238E27FC236}">
                <a16:creationId xmlns:a16="http://schemas.microsoft.com/office/drawing/2014/main" id="{274E6B47-8A07-5307-F4BE-DCFC44465A2C}"/>
              </a:ext>
            </a:extLst>
          </p:cNvPr>
          <p:cNvPicPr>
            <a:picLocks/>
          </p:cNvPicPr>
          <p:nvPr/>
        </p:nvPicPr>
        <p:blipFill>
          <a:blip>
            <a:extLst>
              <a:ext uri="{96DAC541-7B7A-43D3-8B79-37D633B846F1}">
                <asvg:svgBlip xmlns:asvg="http://schemas.microsoft.com/office/drawing/2016/SVG/main" r:embed="rId9"/>
              </a:ext>
            </a:extLst>
          </a:blip>
          <a:stretch>
            <a:fillRect/>
          </a:stretch>
        </p:blipFill>
        <p:spPr>
          <a:xfrm>
            <a:off x="8060062" y="4615295"/>
            <a:ext cx="833799" cy="277933"/>
          </a:xfrm>
          <a:prstGeom prst="rect">
            <a:avLst/>
          </a:prstGeom>
        </p:spPr>
      </p:pic>
    </p:spTree>
    <p:custDataLst>
      <p:tags r:id="rId1"/>
    </p:custDataLst>
    <p:extLst>
      <p:ext uri="{BB962C8B-B14F-4D97-AF65-F5344CB8AC3E}">
        <p14:creationId xmlns:p14="http://schemas.microsoft.com/office/powerpoint/2010/main" val="1269547199"/>
      </p:ext>
    </p:extLst>
  </p:cSld>
  <p:clrMapOvr>
    <a:masterClrMapping/>
  </p:clrMapOvr>
  <mc:AlternateContent xmlns:mc="http://schemas.openxmlformats.org/markup-compatibility/2006" xmlns:p14="http://schemas.microsoft.com/office/powerpoint/2010/main">
    <mc:Choice Requires="p14">
      <p:transition spd="slow" p14:dur="2000" advTm="43055"/>
    </mc:Choice>
    <mc:Fallback xmlns="">
      <p:transition spd="slow" advTm="4305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01B6F0-4A68-F73C-1C44-BFAFCD60054D}"/>
              </a:ext>
            </a:extLst>
          </p:cNvPr>
          <p:cNvPicPr>
            <a:picLocks noChangeAspect="1"/>
          </p:cNvPicPr>
          <p:nvPr/>
        </p:nvPicPr>
        <p:blipFill>
          <a:blip r:embed="rId2"/>
          <a:stretch>
            <a:fillRect/>
          </a:stretch>
        </p:blipFill>
        <p:spPr>
          <a:xfrm>
            <a:off x="568761" y="290231"/>
            <a:ext cx="7867027" cy="4425203"/>
          </a:xfrm>
          <a:prstGeom prst="rect">
            <a:avLst/>
          </a:prstGeom>
        </p:spPr>
      </p:pic>
    </p:spTree>
    <p:extLst>
      <p:ext uri="{BB962C8B-B14F-4D97-AF65-F5344CB8AC3E}">
        <p14:creationId xmlns:p14="http://schemas.microsoft.com/office/powerpoint/2010/main" val="1327818587"/>
      </p:ext>
    </p:extLst>
  </p:cSld>
  <p:clrMapOvr>
    <a:masterClrMapping/>
  </p:clrMapOvr>
  <mc:AlternateContent xmlns:mc="http://schemas.openxmlformats.org/markup-compatibility/2006" xmlns:p14="http://schemas.microsoft.com/office/powerpoint/2010/main">
    <mc:Choice Requires="p14">
      <p:transition spd="slow" p14:dur="2000" advTm="16927"/>
    </mc:Choice>
    <mc:Fallback xmlns="">
      <p:transition spd="slow" advTm="1692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3">
          <a:extLst>
            <a:ext uri="{FF2B5EF4-FFF2-40B4-BE49-F238E27FC236}">
              <a16:creationId xmlns:a16="http://schemas.microsoft.com/office/drawing/2014/main" id="{AF0BA208-C0DF-2E78-5D35-818CFABCDFB4}"/>
            </a:ext>
          </a:extLst>
        </p:cNvPr>
        <p:cNvGrpSpPr/>
        <p:nvPr/>
      </p:nvGrpSpPr>
      <p:grpSpPr>
        <a:xfrm>
          <a:off x="0" y="0"/>
          <a:ext cx="0" cy="0"/>
          <a:chOff x="0" y="0"/>
          <a:chExt cx="0" cy="0"/>
        </a:xfrm>
      </p:grpSpPr>
      <p:sp>
        <p:nvSpPr>
          <p:cNvPr id="364" name="Google Shape;364;g3555ba7e783_0_165">
            <a:extLst>
              <a:ext uri="{FF2B5EF4-FFF2-40B4-BE49-F238E27FC236}">
                <a16:creationId xmlns:a16="http://schemas.microsoft.com/office/drawing/2014/main" id="{34B90CD1-266D-6114-7E60-830950DCE564}"/>
              </a:ext>
            </a:extLst>
          </p:cNvPr>
          <p:cNvSpPr/>
          <p:nvPr/>
        </p:nvSpPr>
        <p:spPr>
          <a:xfrm>
            <a:off x="1050" y="0"/>
            <a:ext cx="9141900" cy="1370700"/>
          </a:xfrm>
          <a:prstGeom prst="rect">
            <a:avLst/>
          </a:prstGeom>
          <a:solidFill>
            <a:srgbClr val="1A295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Libre Franklin"/>
              <a:ea typeface="Libre Franklin"/>
              <a:cs typeface="Libre Franklin"/>
              <a:sym typeface="Libre Franklin"/>
            </a:endParaRPr>
          </a:p>
        </p:txBody>
      </p:sp>
      <p:sp>
        <p:nvSpPr>
          <p:cNvPr id="365" name="Google Shape;365;g3555ba7e783_0_165">
            <a:extLst>
              <a:ext uri="{FF2B5EF4-FFF2-40B4-BE49-F238E27FC236}">
                <a16:creationId xmlns:a16="http://schemas.microsoft.com/office/drawing/2014/main" id="{FE4341F5-B592-4F87-EDA4-8BEEFFDD1FBC}"/>
              </a:ext>
            </a:extLst>
          </p:cNvPr>
          <p:cNvSpPr txBox="1">
            <a:spLocks noGrp="1"/>
          </p:cNvSpPr>
          <p:nvPr>
            <p:ph type="title"/>
          </p:nvPr>
        </p:nvSpPr>
        <p:spPr>
          <a:xfrm>
            <a:off x="450275" y="355025"/>
            <a:ext cx="8200200" cy="719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SzPts val="3111"/>
              <a:buFont typeface="Arial"/>
              <a:buNone/>
            </a:pPr>
            <a:r>
              <a:rPr lang="en-US" b="1" dirty="0">
                <a:solidFill>
                  <a:schemeClr val="lt1"/>
                </a:solidFill>
                <a:latin typeface="Franklin Gothic Medium" panose="020B0603020102020204" pitchFamily="34" charset="0"/>
                <a:ea typeface="Nunito"/>
                <a:cs typeface="Nunito"/>
                <a:sym typeface="Nunito"/>
              </a:rPr>
              <a:t>The “game plan”</a:t>
            </a:r>
            <a:endParaRPr b="1" dirty="0">
              <a:solidFill>
                <a:schemeClr val="lt1"/>
              </a:solidFill>
              <a:latin typeface="Franklin Gothic Medium" panose="020B0603020102020204" pitchFamily="34" charset="0"/>
              <a:ea typeface="Nunito"/>
              <a:cs typeface="Nunito"/>
              <a:sym typeface="Nunito"/>
            </a:endParaRPr>
          </a:p>
        </p:txBody>
      </p:sp>
      <p:sp>
        <p:nvSpPr>
          <p:cNvPr id="366" name="Google Shape;366;g3555ba7e783_0_165">
            <a:extLst>
              <a:ext uri="{FF2B5EF4-FFF2-40B4-BE49-F238E27FC236}">
                <a16:creationId xmlns:a16="http://schemas.microsoft.com/office/drawing/2014/main" id="{20E2D48A-EF58-48C3-1478-A069051ECE0B}"/>
              </a:ext>
            </a:extLst>
          </p:cNvPr>
          <p:cNvSpPr/>
          <p:nvPr/>
        </p:nvSpPr>
        <p:spPr>
          <a:xfrm rot="10800000">
            <a:off x="4572000" y="5000700"/>
            <a:ext cx="4572000" cy="173700"/>
          </a:xfrm>
          <a:prstGeom prst="rect">
            <a:avLst/>
          </a:prstGeom>
          <a:solidFill>
            <a:srgbClr val="1A295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367" name="Google Shape;367;g3555ba7e783_0_165">
            <a:extLst>
              <a:ext uri="{FF2B5EF4-FFF2-40B4-BE49-F238E27FC236}">
                <a16:creationId xmlns:a16="http://schemas.microsoft.com/office/drawing/2014/main" id="{88895AA9-AAA3-4E51-6C7B-243EC5C9E111}"/>
              </a:ext>
            </a:extLst>
          </p:cNvPr>
          <p:cNvSpPr/>
          <p:nvPr/>
        </p:nvSpPr>
        <p:spPr>
          <a:xfrm rot="10800000">
            <a:off x="0" y="5000702"/>
            <a:ext cx="4572000" cy="173700"/>
          </a:xfrm>
          <a:prstGeom prst="rect">
            <a:avLst/>
          </a:prstGeom>
          <a:solidFill>
            <a:srgbClr val="0087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368" name="Google Shape;368;g3555ba7e783_0_165">
            <a:extLst>
              <a:ext uri="{FF2B5EF4-FFF2-40B4-BE49-F238E27FC236}">
                <a16:creationId xmlns:a16="http://schemas.microsoft.com/office/drawing/2014/main" id="{BCA5A433-77EC-B18D-90F0-A49FB2794E9E}"/>
              </a:ext>
            </a:extLst>
          </p:cNvPr>
          <p:cNvSpPr txBox="1">
            <a:spLocks noGrp="1"/>
          </p:cNvSpPr>
          <p:nvPr>
            <p:ph type="body" idx="1"/>
          </p:nvPr>
        </p:nvSpPr>
        <p:spPr>
          <a:xfrm>
            <a:off x="76526" y="1513498"/>
            <a:ext cx="6679276" cy="3191227"/>
          </a:xfrm>
          <a:prstGeom prst="rect">
            <a:avLst/>
          </a:prstGeom>
          <a:noFill/>
          <a:ln>
            <a:noFill/>
          </a:ln>
        </p:spPr>
        <p:txBody>
          <a:bodyPr spcFirstLastPara="1" wrap="square" lIns="91425" tIns="91425" rIns="91425" bIns="91425" anchor="t" anchorCtr="0">
            <a:noAutofit/>
          </a:bodyPr>
          <a:lstStyle/>
          <a:p>
            <a:r>
              <a:rPr lang="en-US" sz="1400" b="1" dirty="0"/>
              <a:t>What are human rights?</a:t>
            </a:r>
            <a:r>
              <a:rPr lang="en-US" sz="1400" dirty="0"/>
              <a:t> — the core principles and the UDHR</a:t>
            </a:r>
          </a:p>
          <a:p>
            <a:r>
              <a:rPr lang="en-US" sz="1400" b="1" dirty="0"/>
              <a:t>The legal framework</a:t>
            </a:r>
            <a:r>
              <a:rPr lang="en-US" sz="1400" dirty="0"/>
              <a:t> — which international human rights treaties relevant to MSE has the US ratified, and what do they require?</a:t>
            </a:r>
          </a:p>
          <a:p>
            <a:r>
              <a:rPr lang="en-US" sz="1400" b="1" dirty="0"/>
              <a:t>Sports and human rights</a:t>
            </a:r>
            <a:r>
              <a:rPr lang="en-US" sz="1400" dirty="0"/>
              <a:t> — why mega sporting events matter for human rights</a:t>
            </a:r>
          </a:p>
          <a:p>
            <a:r>
              <a:rPr lang="en-US" sz="1400" b="1" dirty="0"/>
              <a:t>What can go wrong</a:t>
            </a:r>
            <a:r>
              <a:rPr lang="en-US" sz="1400" dirty="0"/>
              <a:t> — real examples of human rights risks and violations at past World Cups and Olympics</a:t>
            </a:r>
          </a:p>
          <a:p>
            <a:r>
              <a:rPr lang="en-US" sz="1400" b="1" dirty="0"/>
              <a:t>Who is responsible</a:t>
            </a:r>
            <a:r>
              <a:rPr lang="en-US" sz="1400" dirty="0"/>
              <a:t> — individual responsibility, state obligations, and the sports ecosystem</a:t>
            </a:r>
          </a:p>
          <a:p>
            <a:r>
              <a:rPr lang="en-US" sz="1400" b="1" dirty="0"/>
              <a:t>What accountability at the international level looks like</a:t>
            </a:r>
            <a:r>
              <a:rPr lang="en-US" sz="1400" dirty="0"/>
              <a:t> — and where the gaps are</a:t>
            </a:r>
          </a:p>
        </p:txBody>
      </p:sp>
      <p:pic>
        <p:nvPicPr>
          <p:cNvPr id="6" name="Picture 5" descr="Dia dels Drets Humans - Viquipèdia, l'enciclopèdia lliure">
            <a:extLst>
              <a:ext uri="{FF2B5EF4-FFF2-40B4-BE49-F238E27FC236}">
                <a16:creationId xmlns:a16="http://schemas.microsoft.com/office/drawing/2014/main" id="{866E9C98-8CCD-2772-2FFC-BB2E9D3D61A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93215" y="1897478"/>
            <a:ext cx="2372061" cy="2470897"/>
          </a:xfrm>
          <a:prstGeom prst="rect">
            <a:avLst/>
          </a:prstGeom>
        </p:spPr>
      </p:pic>
      <p:sp>
        <p:nvSpPr>
          <p:cNvPr id="7" name="TextBox 6">
            <a:extLst>
              <a:ext uri="{FF2B5EF4-FFF2-40B4-BE49-F238E27FC236}">
                <a16:creationId xmlns:a16="http://schemas.microsoft.com/office/drawing/2014/main" id="{0EB2BBD2-C763-DD81-7AD5-3705816A35CD}"/>
              </a:ext>
            </a:extLst>
          </p:cNvPr>
          <p:cNvSpPr txBox="1"/>
          <p:nvPr/>
        </p:nvSpPr>
        <p:spPr>
          <a:xfrm>
            <a:off x="2103120" y="5143500"/>
            <a:ext cx="4937760" cy="230832"/>
          </a:xfrm>
          <a:prstGeom prst="rect">
            <a:avLst/>
          </a:prstGeom>
          <a:noFill/>
        </p:spPr>
        <p:txBody>
          <a:bodyPr wrap="square" rtlCol="0">
            <a:spAutoFit/>
          </a:bodyPr>
          <a:lstStyle/>
          <a:p>
            <a:r>
              <a:rPr lang="en-US" sz="900">
                <a:hlinkClick r:id="rId4" tooltip="https://ca.wikipedia.org/wiki/Dia_dels_Drets_Humans"/>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2600990703"/>
      </p:ext>
    </p:extLst>
  </p:cSld>
  <p:clrMapOvr>
    <a:masterClrMapping/>
  </p:clrMapOvr>
  <mc:AlternateContent xmlns:mc="http://schemas.openxmlformats.org/markup-compatibility/2006" xmlns:p14="http://schemas.microsoft.com/office/powerpoint/2010/main">
    <mc:Choice Requires="p14">
      <p:transition spd="slow" p14:dur="2000" advTm="520"/>
    </mc:Choice>
    <mc:Fallback xmlns="">
      <p:transition spd="slow" advTm="52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8" name="Google Shape;258;p17"/>
          <p:cNvSpPr/>
          <p:nvPr/>
        </p:nvSpPr>
        <p:spPr>
          <a:xfrm>
            <a:off x="4785977" y="159934"/>
            <a:ext cx="2528248" cy="1746060"/>
          </a:xfrm>
          <a:prstGeom prst="wedgeRoundRectCallout">
            <a:avLst>
              <a:gd name="adj1" fmla="val -79127"/>
              <a:gd name="adj2" fmla="val 44017"/>
              <a:gd name="adj3" fmla="val 16667"/>
            </a:avLst>
          </a:prstGeom>
          <a:gradFill>
            <a:gsLst>
              <a:gs pos="0">
                <a:srgbClr val="7FB75F"/>
              </a:gs>
              <a:gs pos="50000">
                <a:srgbClr val="6EB141"/>
              </a:gs>
              <a:gs pos="100000">
                <a:srgbClr val="5FA134"/>
              </a:gs>
            </a:gsLst>
            <a:lin ang="5400000" scaled="0"/>
          </a:gradFill>
          <a:ln>
            <a:noFill/>
          </a:ln>
          <a:effectLst>
            <a:outerShdw blurRad="57150" dist="19050" dir="5400000" algn="ctr" rotWithShape="0">
              <a:srgbClr val="000000">
                <a:alpha val="63137"/>
              </a:srgbClr>
            </a:outerShdw>
          </a:effectLst>
        </p:spPr>
        <p:txBody>
          <a:bodyPr spcFirstLastPara="1" wrap="square" lIns="68569" tIns="34275" rIns="68569" bIns="34275" anchor="ctr" anchorCtr="0">
            <a:noAutofit/>
          </a:bodyPr>
          <a:lstStyle/>
          <a:p>
            <a:pPr algn="ctr"/>
            <a:r>
              <a:rPr lang="en-US" dirty="0"/>
              <a:t>FIFA World Cup: South Africa 2010 saw authorities conduct mass roundups and forced relocations of homeless people and street vendors ahead of the tournament</a:t>
            </a:r>
            <a:r>
              <a:rPr lang="en-US" sz="1200" dirty="0"/>
              <a:t> </a:t>
            </a:r>
            <a:endParaRPr sz="1050" dirty="0"/>
          </a:p>
        </p:txBody>
      </p:sp>
      <p:sp>
        <p:nvSpPr>
          <p:cNvPr id="261" name="Google Shape;261;p17"/>
          <p:cNvSpPr/>
          <p:nvPr/>
        </p:nvSpPr>
        <p:spPr>
          <a:xfrm>
            <a:off x="123651" y="2622076"/>
            <a:ext cx="3151812" cy="2090385"/>
          </a:xfrm>
          <a:prstGeom prst="wedgeRoundRectCallout">
            <a:avLst>
              <a:gd name="adj1" fmla="val -15649"/>
              <a:gd name="adj2" fmla="val -88774"/>
              <a:gd name="adj3" fmla="val 16667"/>
            </a:avLst>
          </a:prstGeom>
          <a:gradFill>
            <a:gsLst>
              <a:gs pos="0">
                <a:srgbClr val="5F82CA"/>
              </a:gs>
              <a:gs pos="50000">
                <a:srgbClr val="3C70CA"/>
              </a:gs>
              <a:gs pos="100000">
                <a:srgbClr val="2E60B9"/>
              </a:gs>
            </a:gsLst>
            <a:lin ang="5400000" scaled="0"/>
          </a:gradFill>
          <a:ln>
            <a:noFill/>
          </a:ln>
          <a:effectLst>
            <a:outerShdw blurRad="57150" dist="19050" dir="5400000" algn="ctr" rotWithShape="0">
              <a:srgbClr val="000000">
                <a:alpha val="63137"/>
              </a:srgbClr>
            </a:outerShdw>
          </a:effectLst>
        </p:spPr>
        <p:txBody>
          <a:bodyPr spcFirstLastPara="1" wrap="square" lIns="68569" tIns="34275" rIns="68569" bIns="34275" anchor="ctr" anchorCtr="0">
            <a:noAutofit/>
          </a:bodyPr>
          <a:lstStyle/>
          <a:p>
            <a:pPr algn="ctr"/>
            <a:r>
              <a:rPr lang="en-US" dirty="0"/>
              <a:t>The 1978 FIFA World Cup in Argentina was hosted by a military dictatorship that used the event to distract international attention from its campaign of forced disappearances and torture</a:t>
            </a:r>
            <a:r>
              <a:rPr lang="en-US" sz="1200" dirty="0"/>
              <a:t> </a:t>
            </a:r>
          </a:p>
          <a:p>
            <a:pPr algn="ctr"/>
            <a:endParaRPr sz="1050" dirty="0"/>
          </a:p>
        </p:txBody>
      </p:sp>
      <p:sp>
        <p:nvSpPr>
          <p:cNvPr id="262" name="Google Shape;262;p17"/>
          <p:cNvSpPr/>
          <p:nvPr/>
        </p:nvSpPr>
        <p:spPr>
          <a:xfrm>
            <a:off x="3805133" y="2305337"/>
            <a:ext cx="2738114" cy="2380963"/>
          </a:xfrm>
          <a:prstGeom prst="wedgeRoundRectCallout">
            <a:avLst>
              <a:gd name="adj1" fmla="val -52759"/>
              <a:gd name="adj2" fmla="val -77883"/>
              <a:gd name="adj3" fmla="val 16667"/>
            </a:avLst>
          </a:prstGeom>
          <a:gradFill>
            <a:gsLst>
              <a:gs pos="0">
                <a:srgbClr val="70A5DA"/>
              </a:gs>
              <a:gs pos="50000">
                <a:srgbClr val="539BDB"/>
              </a:gs>
              <a:gs pos="100000">
                <a:srgbClr val="4288C8"/>
              </a:gs>
            </a:gsLst>
            <a:lin ang="5400000" scaled="0"/>
          </a:gradFill>
          <a:ln w="9525" cap="flat" cmpd="sng">
            <a:solidFill>
              <a:schemeClr val="accent5"/>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dirty="0"/>
              <a:t>Beijing Olympics 2022 drew condemnation for being hosted amid ongoing documented atrocities against the Uyghur population in Xinjiang</a:t>
            </a:r>
            <a:r>
              <a:rPr lang="en-US" sz="1200" dirty="0"/>
              <a:t> </a:t>
            </a:r>
            <a:endParaRPr sz="1050" dirty="0"/>
          </a:p>
        </p:txBody>
      </p:sp>
      <p:sp>
        <p:nvSpPr>
          <p:cNvPr id="263" name="Google Shape;263;p17"/>
          <p:cNvSpPr/>
          <p:nvPr/>
        </p:nvSpPr>
        <p:spPr>
          <a:xfrm>
            <a:off x="6376807" y="670165"/>
            <a:ext cx="2525442" cy="1769371"/>
          </a:xfrm>
          <a:prstGeom prst="wedgeRoundRectCallout">
            <a:avLst>
              <a:gd name="adj1" fmla="val -81032"/>
              <a:gd name="adj2" fmla="val -51289"/>
              <a:gd name="adj3" fmla="val 16667"/>
            </a:avLst>
          </a:prstGeom>
          <a:gradFill>
            <a:gsLst>
              <a:gs pos="0">
                <a:srgbClr val="70A5DA"/>
              </a:gs>
              <a:gs pos="50000">
                <a:srgbClr val="539BDB"/>
              </a:gs>
              <a:gs pos="100000">
                <a:srgbClr val="4288C8"/>
              </a:gs>
            </a:gsLst>
            <a:lin ang="5400000" scaled="0"/>
          </a:gradFill>
          <a:ln>
            <a:noFill/>
          </a:ln>
          <a:effectLst>
            <a:outerShdw blurRad="57150" dist="19050" dir="5400000" algn="ctr" rotWithShape="0">
              <a:srgbClr val="000000">
                <a:alpha val="63137"/>
              </a:srgbClr>
            </a:outerShdw>
          </a:effectLst>
        </p:spPr>
        <p:txBody>
          <a:bodyPr spcFirstLastPara="1" wrap="square" lIns="68569" tIns="34275" rIns="68569" bIns="34275" anchor="ctr" anchorCtr="0">
            <a:noAutofit/>
          </a:bodyPr>
          <a:lstStyle/>
          <a:p>
            <a:pPr algn="ctr"/>
            <a:r>
              <a:rPr lang="en-US" dirty="0"/>
              <a:t>Beijing Olympics 2008 involved the forced displacement of an estimated 1.5 million residents to make way for Olympic infrastructure</a:t>
            </a:r>
            <a:r>
              <a:rPr lang="en-US" sz="1200" dirty="0"/>
              <a:t> </a:t>
            </a:r>
            <a:endParaRPr sz="1050" dirty="0"/>
          </a:p>
        </p:txBody>
      </p:sp>
      <p:sp>
        <p:nvSpPr>
          <p:cNvPr id="264" name="Google Shape;264;p17"/>
          <p:cNvSpPr/>
          <p:nvPr/>
        </p:nvSpPr>
        <p:spPr>
          <a:xfrm>
            <a:off x="2018651" y="766689"/>
            <a:ext cx="2528248" cy="1948502"/>
          </a:xfrm>
          <a:prstGeom prst="wedgeRoundRectCallout">
            <a:avLst>
              <a:gd name="adj1" fmla="val 10886"/>
              <a:gd name="adj2" fmla="val -101554"/>
              <a:gd name="adj3" fmla="val 16667"/>
            </a:avLst>
          </a:prstGeom>
          <a:gradFill>
            <a:gsLst>
              <a:gs pos="0">
                <a:srgbClr val="FFC647"/>
              </a:gs>
              <a:gs pos="50000">
                <a:srgbClr val="FFC600"/>
              </a:gs>
              <a:gs pos="100000">
                <a:srgbClr val="E3B400"/>
              </a:gs>
            </a:gsLst>
            <a:lin ang="5400000" scaled="0"/>
          </a:gradFill>
          <a:ln>
            <a:noFill/>
          </a:ln>
          <a:effectLst>
            <a:outerShdw blurRad="57150" dist="19050" dir="5400000" algn="ctr" rotWithShape="0">
              <a:srgbClr val="000000">
                <a:alpha val="63137"/>
              </a:srgbClr>
            </a:outerShdw>
          </a:effectLst>
        </p:spPr>
        <p:txBody>
          <a:bodyPr spcFirstLastPara="1" wrap="square" lIns="68569" tIns="34275" rIns="68569" bIns="34275" anchor="ctr" anchorCtr="0">
            <a:noAutofit/>
          </a:bodyPr>
          <a:lstStyle/>
          <a:p>
            <a:pPr lvl="0"/>
            <a:r>
              <a:rPr lang="en-US" dirty="0"/>
              <a:t>FIFA World Cup: Brazil 2014 involved mass forced evictions of poor communities near stadium construction sites, displacing an estimated 250,000 people</a:t>
            </a:r>
          </a:p>
        </p:txBody>
      </p:sp>
      <p:sp>
        <p:nvSpPr>
          <p:cNvPr id="265" name="Google Shape;265;p17"/>
          <p:cNvSpPr/>
          <p:nvPr/>
        </p:nvSpPr>
        <p:spPr>
          <a:xfrm>
            <a:off x="6348006" y="2598269"/>
            <a:ext cx="2525441" cy="1907983"/>
          </a:xfrm>
          <a:prstGeom prst="wedgeRoundRectCallout">
            <a:avLst>
              <a:gd name="adj1" fmla="val -36731"/>
              <a:gd name="adj2" fmla="val 86063"/>
              <a:gd name="adj3" fmla="val 16667"/>
            </a:avLst>
          </a:prstGeom>
          <a:gradFill>
            <a:gsLst>
              <a:gs pos="0">
                <a:srgbClr val="FFC647"/>
              </a:gs>
              <a:gs pos="50000">
                <a:srgbClr val="FFC600"/>
              </a:gs>
              <a:gs pos="100000">
                <a:srgbClr val="E3B400"/>
              </a:gs>
            </a:gsLst>
            <a:lin ang="5400000" scaled="0"/>
          </a:gradFill>
          <a:ln>
            <a:noFill/>
          </a:ln>
          <a:effectLst>
            <a:outerShdw blurRad="57150" dist="19050" dir="5400000" algn="ctr" rotWithShape="0">
              <a:srgbClr val="000000">
                <a:alpha val="63137"/>
              </a:srgbClr>
            </a:outerShdw>
          </a:effectLst>
        </p:spPr>
        <p:txBody>
          <a:bodyPr spcFirstLastPara="1" wrap="square" lIns="68569" tIns="34275" rIns="68569" bIns="34275" anchor="ctr" anchorCtr="0">
            <a:noAutofit/>
          </a:bodyPr>
          <a:lstStyle/>
          <a:p>
            <a:pPr algn="ctr"/>
            <a:r>
              <a:rPr lang="en-US" dirty="0"/>
              <a:t>Sochi Olympics 2014 saw widespread suppression of LGBTQ+ rights alongside forced evictions and labor abuses during construction</a:t>
            </a:r>
            <a:r>
              <a:rPr lang="en-US" sz="1200" dirty="0"/>
              <a:t> </a:t>
            </a:r>
          </a:p>
          <a:p>
            <a:pPr algn="ctr"/>
            <a:endParaRPr sz="1050" dirty="0"/>
          </a:p>
        </p:txBody>
      </p:sp>
      <p:sp>
        <p:nvSpPr>
          <p:cNvPr id="266" name="Google Shape;266;p17"/>
          <p:cNvSpPr/>
          <p:nvPr/>
        </p:nvSpPr>
        <p:spPr>
          <a:xfrm>
            <a:off x="4255984" y="1272659"/>
            <a:ext cx="2955592" cy="1933998"/>
          </a:xfrm>
          <a:prstGeom prst="wedgeRoundRectCallout">
            <a:avLst>
              <a:gd name="adj1" fmla="val -38601"/>
              <a:gd name="adj2" fmla="val 94535"/>
              <a:gd name="adj3" fmla="val 16667"/>
            </a:avLst>
          </a:prstGeom>
          <a:gradFill>
            <a:gsLst>
              <a:gs pos="0">
                <a:srgbClr val="5F82CA"/>
              </a:gs>
              <a:gs pos="50000">
                <a:srgbClr val="3C70CA"/>
              </a:gs>
              <a:gs pos="100000">
                <a:srgbClr val="2E60B9"/>
              </a:gs>
            </a:gsLst>
            <a:lin ang="5400000" scaled="0"/>
          </a:gradFill>
          <a:ln>
            <a:noFill/>
          </a:ln>
          <a:effectLst>
            <a:outerShdw blurRad="57150" dist="19050" dir="5400000" algn="ctr" rotWithShape="0">
              <a:srgbClr val="000000">
                <a:alpha val="63137"/>
              </a:srgbClr>
            </a:outerShdw>
          </a:effectLst>
        </p:spPr>
        <p:txBody>
          <a:bodyPr spcFirstLastPara="1" wrap="square" lIns="68569" tIns="34275" rIns="68569" bIns="34275" anchor="ctr" anchorCtr="0">
            <a:noAutofit/>
          </a:bodyPr>
          <a:lstStyle/>
          <a:p>
            <a:pPr algn="ctr"/>
            <a:r>
              <a:rPr lang="en-US" dirty="0"/>
              <a:t>2016 Copa América in the United States raised concerns about the exploitation of undocumented stadium and hospitality workers with no labor protections</a:t>
            </a:r>
            <a:endParaRPr sz="1050" dirty="0"/>
          </a:p>
        </p:txBody>
      </p:sp>
      <p:sp>
        <p:nvSpPr>
          <p:cNvPr id="267" name="Google Shape;267;p17"/>
          <p:cNvSpPr/>
          <p:nvPr/>
        </p:nvSpPr>
        <p:spPr>
          <a:xfrm>
            <a:off x="2228849" y="2838163"/>
            <a:ext cx="2738115" cy="2019587"/>
          </a:xfrm>
          <a:prstGeom prst="wedgeRoundRectCallout">
            <a:avLst>
              <a:gd name="adj1" fmla="val -81892"/>
              <a:gd name="adj2" fmla="val -38293"/>
              <a:gd name="adj3" fmla="val 16667"/>
            </a:avLst>
          </a:prstGeom>
          <a:gradFill>
            <a:gsLst>
              <a:gs pos="0">
                <a:srgbClr val="AFAFAF"/>
              </a:gs>
              <a:gs pos="50000">
                <a:schemeClr val="accent3"/>
              </a:gs>
              <a:gs pos="100000">
                <a:srgbClr val="919191"/>
              </a:gs>
            </a:gsLst>
            <a:lin ang="5400000" scaled="0"/>
          </a:gradFill>
          <a:ln>
            <a:noFill/>
          </a:ln>
          <a:effectLst>
            <a:outerShdw blurRad="57150" dist="19050" dir="5400000" algn="ctr" rotWithShape="0">
              <a:srgbClr val="000000">
                <a:alpha val="63137"/>
              </a:srgbClr>
            </a:outerShdw>
          </a:effectLst>
        </p:spPr>
        <p:txBody>
          <a:bodyPr spcFirstLastPara="1" wrap="square" lIns="68569" tIns="34275" rIns="68569" bIns="34275" anchor="ctr" anchorCtr="0">
            <a:noAutofit/>
          </a:bodyPr>
          <a:lstStyle/>
          <a:p>
            <a:pPr algn="ctr"/>
            <a:r>
              <a:rPr lang="en-US" dirty="0"/>
              <a:t>Rio Olympics 2016 involved militarized police operations in favelas that resulted in killings, forced evictions, and the displacement of an estimated 77,000 residents</a:t>
            </a:r>
            <a:r>
              <a:rPr lang="en-US" sz="1200" dirty="0"/>
              <a:t> </a:t>
            </a:r>
            <a:endParaRPr sz="1050" dirty="0"/>
          </a:p>
        </p:txBody>
      </p:sp>
      <p:sp>
        <p:nvSpPr>
          <p:cNvPr id="268" name="Google Shape;268;p17"/>
          <p:cNvSpPr/>
          <p:nvPr/>
        </p:nvSpPr>
        <p:spPr>
          <a:xfrm>
            <a:off x="148542" y="82313"/>
            <a:ext cx="2368740" cy="1600200"/>
          </a:xfrm>
          <a:prstGeom prst="wedgeRoundRectCallout">
            <a:avLst>
              <a:gd name="adj1" fmla="val 35952"/>
              <a:gd name="adj2" fmla="val 95881"/>
              <a:gd name="adj3" fmla="val 16667"/>
            </a:avLst>
          </a:prstGeom>
          <a:gradFill>
            <a:gsLst>
              <a:gs pos="0">
                <a:srgbClr val="AFAFAF"/>
              </a:gs>
              <a:gs pos="50000">
                <a:schemeClr val="accent3"/>
              </a:gs>
              <a:gs pos="100000">
                <a:srgbClr val="919191"/>
              </a:gs>
            </a:gsLst>
            <a:lin ang="5400000" scaled="0"/>
          </a:gradFill>
          <a:ln>
            <a:noFill/>
          </a:ln>
          <a:effectLst>
            <a:outerShdw blurRad="57150" dist="19050" dir="5400000" algn="ctr" rotWithShape="0">
              <a:srgbClr val="000000">
                <a:alpha val="63137"/>
              </a:srgbClr>
            </a:outerShdw>
          </a:effectLst>
        </p:spPr>
        <p:txBody>
          <a:bodyPr spcFirstLastPara="1" wrap="square" lIns="68569" tIns="34275" rIns="68569" bIns="34275" anchor="ctr" anchorCtr="0">
            <a:noAutofit/>
          </a:bodyPr>
          <a:lstStyle/>
          <a:p>
            <a:pPr algn="ctr"/>
            <a:r>
              <a:rPr lang="en-US" dirty="0"/>
              <a:t>FIFA World Cup: Qatar 2022 saw thousands of migrant workers die during stadium construction under conditions of forced labor and wage theft</a:t>
            </a:r>
            <a:r>
              <a:rPr lang="en-US" sz="1200" dirty="0"/>
              <a:t> </a:t>
            </a:r>
            <a:endParaRPr sz="1050"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898"/>
    </mc:Choice>
    <mc:Fallback xmlns="">
      <p:transition spd="slow" advTm="58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blinds(horizontal)">
                                      <p:cBhvr>
                                        <p:cTn id="7" dur="500"/>
                                        <p:tgtEl>
                                          <p:spTgt spid="26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5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261"/>
                                        </p:tgtEl>
                                        <p:attrNameLst>
                                          <p:attrName>style.visibility</p:attrName>
                                        </p:attrNameLst>
                                      </p:cBhvr>
                                      <p:to>
                                        <p:strVal val="visible"/>
                                      </p:to>
                                    </p:set>
                                    <p:animEffect transition="in" filter="blinds(horizontal)">
                                      <p:cBhvr>
                                        <p:cTn id="16" dur="500"/>
                                        <p:tgtEl>
                                          <p:spTgt spid="261"/>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64"/>
                                        </p:tgtEl>
                                        <p:attrNameLst>
                                          <p:attrName>style.visibility</p:attrName>
                                        </p:attrNameLst>
                                      </p:cBhvr>
                                      <p:to>
                                        <p:strVal val="visible"/>
                                      </p:to>
                                    </p:set>
                                    <p:animEffect transition="in" filter="blinds(horizontal)">
                                      <p:cBhvr>
                                        <p:cTn id="21" dur="500"/>
                                        <p:tgtEl>
                                          <p:spTgt spid="264"/>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65"/>
                                        </p:tgtEl>
                                        <p:attrNameLst>
                                          <p:attrName>style.visibility</p:attrName>
                                        </p:attrNameLst>
                                      </p:cBhvr>
                                      <p:to>
                                        <p:strVal val="visible"/>
                                      </p:to>
                                    </p:set>
                                    <p:animEffect transition="in" filter="blinds(horizontal)">
                                      <p:cBhvr>
                                        <p:cTn id="26" dur="500"/>
                                        <p:tgtEl>
                                          <p:spTgt spid="26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63"/>
                                        </p:tgtEl>
                                        <p:attrNameLst>
                                          <p:attrName>style.visibility</p:attrName>
                                        </p:attrNameLst>
                                      </p:cBhvr>
                                      <p:to>
                                        <p:strVal val="visible"/>
                                      </p:to>
                                    </p:set>
                                    <p:animEffect transition="in" filter="blinds(horizontal)">
                                      <p:cBhvr>
                                        <p:cTn id="31" dur="500"/>
                                        <p:tgtEl>
                                          <p:spTgt spid="263"/>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67"/>
                                        </p:tgtEl>
                                        <p:attrNameLst>
                                          <p:attrName>style.visibility</p:attrName>
                                        </p:attrNameLst>
                                      </p:cBhvr>
                                      <p:to>
                                        <p:strVal val="visible"/>
                                      </p:to>
                                    </p:set>
                                    <p:animEffect transition="in" filter="blinds(horizontal)">
                                      <p:cBhvr>
                                        <p:cTn id="36" dur="500"/>
                                        <p:tgtEl>
                                          <p:spTgt spid="267"/>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68"/>
                                        </p:tgtEl>
                                        <p:attrNameLst>
                                          <p:attrName>style.visibility</p:attrName>
                                        </p:attrNameLst>
                                      </p:cBhvr>
                                      <p:to>
                                        <p:strVal val="visible"/>
                                      </p:to>
                                    </p:set>
                                    <p:animEffect transition="in" filter="blinds(horizontal)">
                                      <p:cBhvr>
                                        <p:cTn id="41" dur="500"/>
                                        <p:tgtEl>
                                          <p:spTgt spid="268"/>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66"/>
                                        </p:tgtEl>
                                        <p:attrNameLst>
                                          <p:attrName>style.visibility</p:attrName>
                                        </p:attrNameLst>
                                      </p:cBhvr>
                                      <p:to>
                                        <p:strVal val="visible"/>
                                      </p:to>
                                    </p:set>
                                    <p:animEffect transition="in" filter="blinds(horizontal)">
                                      <p:cBhvr>
                                        <p:cTn id="46" dur="5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animBg="1"/>
      <p:bldP spid="261" grpId="0" animBg="1"/>
      <p:bldP spid="262" grpId="0" animBg="1"/>
      <p:bldP spid="263" grpId="0" animBg="1"/>
      <p:bldP spid="264" grpId="0" animBg="1"/>
      <p:bldP spid="265" grpId="0" animBg="1"/>
      <p:bldP spid="266" grpId="0" animBg="1"/>
      <p:bldP spid="267" grpId="0" animBg="1"/>
      <p:bldP spid="26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71354A-05B8-B0A8-AF84-B6F2913D9143}"/>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0B857AE-4D81-876D-0F1B-C6C4724533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7598371-7032-E1DE-29C4-6773D60EB6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999963" y="-1999641"/>
            <a:ext cx="51435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ABBAA7B-A6E9-9B47-F7F7-B910C8AB23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514317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4FE7495-6070-2F01-4C52-0A3055631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37118" y="-1264380"/>
            <a:ext cx="3670923"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2C70E4DB-FEA1-7C8B-D255-CC5D5994CD1A}"/>
              </a:ext>
            </a:extLst>
          </p:cNvPr>
          <p:cNvSpPr txBox="1">
            <a:spLocks/>
          </p:cNvSpPr>
          <p:nvPr/>
        </p:nvSpPr>
        <p:spPr>
          <a:xfrm>
            <a:off x="311700" y="348203"/>
            <a:ext cx="8520600" cy="572700"/>
          </a:xfrm>
          <a:prstGeom prst="rect">
            <a:avLst/>
          </a:prstGeom>
        </p:spPr>
        <p:txBody>
          <a:bodyPr wrap="square"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US" sz="2800" b="1" dirty="0">
                <a:solidFill>
                  <a:schemeClr val="bg1"/>
                </a:solidFill>
              </a:rPr>
              <a:t>Forced Labor &amp; Modern Slavery in Construction</a:t>
            </a:r>
            <a:endParaRPr lang="en-US" sz="2800" dirty="0">
              <a:solidFill>
                <a:schemeClr val="bg1"/>
              </a:solidFill>
            </a:endParaRPr>
          </a:p>
        </p:txBody>
      </p:sp>
      <p:sp>
        <p:nvSpPr>
          <p:cNvPr id="4" name="Text Placeholder 3">
            <a:extLst>
              <a:ext uri="{FF2B5EF4-FFF2-40B4-BE49-F238E27FC236}">
                <a16:creationId xmlns:a16="http://schemas.microsoft.com/office/drawing/2014/main" id="{34769AC0-A00E-7DB4-B117-8CA35CBC6870}"/>
              </a:ext>
            </a:extLst>
          </p:cNvPr>
          <p:cNvSpPr txBox="1">
            <a:spLocks/>
          </p:cNvSpPr>
          <p:nvPr/>
        </p:nvSpPr>
        <p:spPr>
          <a:xfrm>
            <a:off x="3593054" y="3384438"/>
            <a:ext cx="5357852" cy="1744082"/>
          </a:xfrm>
          <a:prstGeom prst="rect">
            <a:avLst/>
          </a:prstGeom>
          <a:noFill/>
          <a:ln>
            <a:noFill/>
          </a:ln>
        </p:spPr>
        <p:txBody>
          <a:bodyPr spcFirstLastPara="1" wrap="square" lIns="68575" tIns="34275" rIns="68575" bIns="34275" numCol="2" anchor="t" anchorCtr="0">
            <a:normAutofit fontScale="92500" lnSpcReduction="20000"/>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9pPr>
          </a:lstStyle>
          <a:p>
            <a:pPr marL="114300" indent="0">
              <a:lnSpc>
                <a:spcPct val="105000"/>
              </a:lnSpc>
              <a:spcAft>
                <a:spcPts val="600"/>
              </a:spcAft>
              <a:buClr>
                <a:srgbClr val="000000"/>
              </a:buClr>
              <a:buFont typeface="Arial"/>
              <a:buNone/>
            </a:pPr>
            <a:r>
              <a:rPr lang="en-US" sz="1100" dirty="0">
                <a:solidFill>
                  <a:schemeClr val="bg1"/>
                </a:solidFill>
              </a:rPr>
              <a:t>1926 Slavery Convention/1953 Protocol — Article 1(1): employer control amounting to ownership</a:t>
            </a:r>
          </a:p>
          <a:p>
            <a:pPr marL="114300" indent="0">
              <a:lnSpc>
                <a:spcPct val="105000"/>
              </a:lnSpc>
              <a:spcAft>
                <a:spcPts val="600"/>
              </a:spcAft>
              <a:buClr>
                <a:srgbClr val="000000"/>
              </a:buClr>
              <a:buFont typeface="Arial"/>
              <a:buNone/>
            </a:pPr>
            <a:r>
              <a:rPr lang="en-US" sz="1100" dirty="0">
                <a:solidFill>
                  <a:schemeClr val="bg1"/>
                </a:solidFill>
              </a:rPr>
              <a:t>ILO Convention No. 105 — Article 1(b): forced labor as a means of economic development</a:t>
            </a:r>
          </a:p>
          <a:p>
            <a:pPr marL="114300" indent="0">
              <a:lnSpc>
                <a:spcPct val="105000"/>
              </a:lnSpc>
              <a:spcAft>
                <a:spcPts val="600"/>
              </a:spcAft>
              <a:buClr>
                <a:srgbClr val="000000"/>
              </a:buClr>
              <a:buFont typeface="Arial"/>
              <a:buNone/>
            </a:pPr>
            <a:r>
              <a:rPr lang="en-US" sz="1100" dirty="0">
                <a:solidFill>
                  <a:schemeClr val="bg1"/>
                </a:solidFill>
              </a:rPr>
              <a:t>ILO Convention No. 182 — Article 3(a): forced labor of workers under 18</a:t>
            </a:r>
          </a:p>
          <a:p>
            <a:pPr marL="114300" indent="0">
              <a:lnSpc>
                <a:spcPct val="105000"/>
              </a:lnSpc>
              <a:spcAft>
                <a:spcPts val="600"/>
              </a:spcAft>
              <a:buClr>
                <a:srgbClr val="000000"/>
              </a:buClr>
              <a:buFont typeface="Arial"/>
              <a:buNone/>
            </a:pPr>
            <a:r>
              <a:rPr lang="en-US" sz="1100" dirty="0">
                <a:solidFill>
                  <a:schemeClr val="bg1"/>
                </a:solidFill>
              </a:rPr>
              <a:t>ICCPR — Article 8: prohibition on forced labor and slavery</a:t>
            </a:r>
          </a:p>
          <a:p>
            <a:pPr marL="114300" indent="0">
              <a:lnSpc>
                <a:spcPct val="105000"/>
              </a:lnSpc>
              <a:spcAft>
                <a:spcPts val="600"/>
              </a:spcAft>
              <a:buClr>
                <a:srgbClr val="000000"/>
              </a:buClr>
              <a:buFont typeface="Arial"/>
              <a:buNone/>
            </a:pPr>
            <a:r>
              <a:rPr lang="en-US" sz="1100" dirty="0">
                <a:solidFill>
                  <a:schemeClr val="bg1"/>
                </a:solidFill>
              </a:rPr>
              <a:t>ICERD — Article 5(e)(</a:t>
            </a:r>
            <a:r>
              <a:rPr lang="en-US" sz="1100" dirty="0" err="1">
                <a:solidFill>
                  <a:schemeClr val="bg1"/>
                </a:solidFill>
              </a:rPr>
              <a:t>i</a:t>
            </a:r>
            <a:r>
              <a:rPr lang="en-US" sz="1100" dirty="0">
                <a:solidFill>
                  <a:schemeClr val="bg1"/>
                </a:solidFill>
              </a:rPr>
              <a:t>) and (ii): racial discrimination in labor and union rights</a:t>
            </a:r>
          </a:p>
          <a:p>
            <a:pPr marL="114300" indent="0">
              <a:lnSpc>
                <a:spcPct val="105000"/>
              </a:lnSpc>
              <a:spcAft>
                <a:spcPts val="600"/>
              </a:spcAft>
              <a:buClr>
                <a:srgbClr val="000000"/>
              </a:buClr>
              <a:buFont typeface="Arial"/>
              <a:buNone/>
            </a:pPr>
            <a:r>
              <a:rPr lang="en-US" sz="1100" dirty="0">
                <a:solidFill>
                  <a:schemeClr val="bg1"/>
                </a:solidFill>
              </a:rPr>
              <a:t>CAT — Article 16: cruel and degrading treatment in labor conditions</a:t>
            </a:r>
          </a:p>
          <a:p>
            <a:pPr marL="114300" indent="0">
              <a:lnSpc>
                <a:spcPct val="105000"/>
              </a:lnSpc>
              <a:spcAft>
                <a:spcPts val="600"/>
              </a:spcAft>
              <a:buClr>
                <a:srgbClr val="000000"/>
              </a:buClr>
              <a:buFont typeface="Arial"/>
              <a:buNone/>
            </a:pPr>
            <a:endParaRPr lang="en-US" sz="1100" dirty="0">
              <a:solidFill>
                <a:schemeClr val="bg1"/>
              </a:solidFill>
            </a:endParaRPr>
          </a:p>
        </p:txBody>
      </p:sp>
      <p:sp>
        <p:nvSpPr>
          <p:cNvPr id="5" name="Text Placeholder 2">
            <a:extLst>
              <a:ext uri="{FF2B5EF4-FFF2-40B4-BE49-F238E27FC236}">
                <a16:creationId xmlns:a16="http://schemas.microsoft.com/office/drawing/2014/main" id="{FCCA5CB2-163D-5B2F-3CC5-77D464023D9E}"/>
              </a:ext>
            </a:extLst>
          </p:cNvPr>
          <p:cNvSpPr txBox="1">
            <a:spLocks/>
          </p:cNvSpPr>
          <p:nvPr/>
        </p:nvSpPr>
        <p:spPr>
          <a:xfrm>
            <a:off x="279292" y="1356217"/>
            <a:ext cx="2861941" cy="3772303"/>
          </a:xfrm>
          <a:prstGeom prst="rect">
            <a:avLst/>
          </a:prstGeom>
          <a:noFill/>
          <a:ln>
            <a:noFill/>
          </a:ln>
        </p:spPr>
        <p:txBody>
          <a:bodyPr spcFirstLastPara="1" wrap="square" lIns="68575" tIns="34275" rIns="68575" bIns="34275" anchor="t" anchorCtr="0">
            <a:normAutofit fontScale="92500"/>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9pPr>
          </a:lstStyle>
          <a:p>
            <a:pPr marL="114300" indent="0">
              <a:spcAft>
                <a:spcPts val="600"/>
              </a:spcAft>
              <a:buClr>
                <a:srgbClr val="000000"/>
              </a:buClr>
              <a:buFont typeface="Arial"/>
              <a:buNone/>
            </a:pPr>
            <a:r>
              <a:rPr lang="en-US" dirty="0">
                <a:solidFill>
                  <a:schemeClr val="bg1"/>
                </a:solidFill>
              </a:rPr>
              <a:t>An estimated 6,500 migrant workers from South Asia died during the construction of stadiums and infrastructure for the Qatar 2022 FIFA World Cup under conditions of extreme heat, unsafe worksites, and near-total employer control.</a:t>
            </a:r>
          </a:p>
          <a:p>
            <a:pPr>
              <a:spcAft>
                <a:spcPts val="600"/>
              </a:spcAft>
              <a:buClr>
                <a:srgbClr val="000000"/>
              </a:buClr>
            </a:pPr>
            <a:endParaRPr lang="en-US" dirty="0">
              <a:solidFill>
                <a:schemeClr val="bg1"/>
              </a:solidFill>
            </a:endParaRPr>
          </a:p>
        </p:txBody>
      </p:sp>
      <p:pic>
        <p:nvPicPr>
          <p:cNvPr id="6" name="Google Shape;164;p7" descr="A group of people lying on the ground with white crosses&#10;&#10;Description automatically generated">
            <a:extLst>
              <a:ext uri="{FF2B5EF4-FFF2-40B4-BE49-F238E27FC236}">
                <a16:creationId xmlns:a16="http://schemas.microsoft.com/office/drawing/2014/main" id="{5B14AF11-5842-970B-752F-1E90DC035FC4}"/>
              </a:ext>
            </a:extLst>
          </p:cNvPr>
          <p:cNvPicPr/>
          <p:nvPr/>
        </p:nvPicPr>
        <p:blipFill rotWithShape="1">
          <a:blip r:embed="rId2">
            <a:alphaModFix/>
          </a:blip>
          <a:srcRect b="1334"/>
          <a:stretch/>
        </p:blipFill>
        <p:spPr>
          <a:xfrm>
            <a:off x="4572000" y="1071515"/>
            <a:ext cx="3131019" cy="2248348"/>
          </a:xfrm>
          <a:prstGeom prst="rect">
            <a:avLst/>
          </a:prstGeom>
          <a:noFill/>
          <a:ln>
            <a:noFill/>
          </a:ln>
        </p:spPr>
      </p:pic>
    </p:spTree>
    <p:extLst>
      <p:ext uri="{BB962C8B-B14F-4D97-AF65-F5344CB8AC3E}">
        <p14:creationId xmlns:p14="http://schemas.microsoft.com/office/powerpoint/2010/main" val="4079799334"/>
      </p:ext>
    </p:extLst>
  </p:cSld>
  <p:clrMapOvr>
    <a:masterClrMapping/>
  </p:clrMapOvr>
  <mc:AlternateContent xmlns:mc="http://schemas.openxmlformats.org/markup-compatibility/2006" xmlns:p14="http://schemas.microsoft.com/office/powerpoint/2010/main">
    <mc:Choice Requires="p14">
      <p:transition spd="slow" p14:dur="2000" advTm="83193"/>
    </mc:Choice>
    <mc:Fallback xmlns="">
      <p:transition spd="slow" advTm="8319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7">
          <a:extLst>
            <a:ext uri="{FF2B5EF4-FFF2-40B4-BE49-F238E27FC236}">
              <a16:creationId xmlns:a16="http://schemas.microsoft.com/office/drawing/2014/main" id="{74A23BA8-7587-4405-7B36-FB3341192C38}"/>
            </a:ext>
          </a:extLst>
        </p:cNvPr>
        <p:cNvGrpSpPr/>
        <p:nvPr/>
      </p:nvGrpSpPr>
      <p:grpSpPr>
        <a:xfrm>
          <a:off x="0" y="0"/>
          <a:ext cx="0" cy="0"/>
          <a:chOff x="0" y="0"/>
          <a:chExt cx="0" cy="0"/>
        </a:xfrm>
      </p:grpSpPr>
      <p:sp>
        <p:nvSpPr>
          <p:cNvPr id="438" name="Google Shape;438;g362cc453def_0_273">
            <a:extLst>
              <a:ext uri="{FF2B5EF4-FFF2-40B4-BE49-F238E27FC236}">
                <a16:creationId xmlns:a16="http://schemas.microsoft.com/office/drawing/2014/main" id="{677A2683-561C-C32A-6AD1-0994CD3D3503}"/>
              </a:ext>
            </a:extLst>
          </p:cNvPr>
          <p:cNvSpPr/>
          <p:nvPr/>
        </p:nvSpPr>
        <p:spPr>
          <a:xfrm>
            <a:off x="1050" y="0"/>
            <a:ext cx="9141900" cy="1370700"/>
          </a:xfrm>
          <a:prstGeom prst="rect">
            <a:avLst/>
          </a:prstGeom>
          <a:solidFill>
            <a:srgbClr val="1A295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ibre Franklin"/>
              <a:ea typeface="Libre Franklin"/>
              <a:cs typeface="Libre Franklin"/>
              <a:sym typeface="Libre Franklin"/>
            </a:endParaRPr>
          </a:p>
        </p:txBody>
      </p:sp>
      <p:sp>
        <p:nvSpPr>
          <p:cNvPr id="439" name="Google Shape;439;g362cc453def_0_273">
            <a:extLst>
              <a:ext uri="{FF2B5EF4-FFF2-40B4-BE49-F238E27FC236}">
                <a16:creationId xmlns:a16="http://schemas.microsoft.com/office/drawing/2014/main" id="{63E0E6FA-0A5C-F24F-D9D3-6CDF31B25F19}"/>
              </a:ext>
            </a:extLst>
          </p:cNvPr>
          <p:cNvSpPr txBox="1">
            <a:spLocks noGrp="1"/>
          </p:cNvSpPr>
          <p:nvPr>
            <p:ph type="title"/>
          </p:nvPr>
        </p:nvSpPr>
        <p:spPr>
          <a:xfrm>
            <a:off x="183750" y="383200"/>
            <a:ext cx="8486914" cy="810600"/>
          </a:xfrm>
          <a:prstGeom prst="rect">
            <a:avLst/>
          </a:prstGeom>
          <a:noFill/>
          <a:ln>
            <a:noFill/>
          </a:ln>
        </p:spPr>
        <p:txBody>
          <a:bodyPr spcFirstLastPara="1" wrap="square" lIns="68575" tIns="34275" rIns="68575" bIns="34275" anchor="ctr" anchorCtr="0">
            <a:noAutofit/>
          </a:bodyPr>
          <a:lstStyle/>
          <a:p>
            <a:pPr lvl="0">
              <a:lnSpc>
                <a:spcPct val="100000"/>
              </a:lnSpc>
              <a:buSzPts val="1100"/>
            </a:pPr>
            <a:r>
              <a:rPr lang="en-US" b="1" dirty="0">
                <a:solidFill>
                  <a:schemeClr val="bg1"/>
                </a:solidFill>
              </a:rPr>
              <a:t>Employer Sponsorship Systems</a:t>
            </a:r>
            <a:r>
              <a:rPr lang="en-US" dirty="0">
                <a:solidFill>
                  <a:schemeClr val="bg1"/>
                </a:solidFill>
              </a:rPr>
              <a:t> </a:t>
            </a:r>
            <a:endParaRPr b="1" dirty="0">
              <a:solidFill>
                <a:schemeClr val="bg1"/>
              </a:solidFill>
              <a:latin typeface="Nunito"/>
              <a:ea typeface="Nunito"/>
              <a:cs typeface="Nunito"/>
              <a:sym typeface="Nunito"/>
            </a:endParaRPr>
          </a:p>
        </p:txBody>
      </p:sp>
      <p:sp>
        <p:nvSpPr>
          <p:cNvPr id="440" name="Google Shape;440;g362cc453def_0_273">
            <a:extLst>
              <a:ext uri="{FF2B5EF4-FFF2-40B4-BE49-F238E27FC236}">
                <a16:creationId xmlns:a16="http://schemas.microsoft.com/office/drawing/2014/main" id="{B874DECA-31AE-16C8-6B9A-11FA7D1E126F}"/>
              </a:ext>
            </a:extLst>
          </p:cNvPr>
          <p:cNvSpPr/>
          <p:nvPr/>
        </p:nvSpPr>
        <p:spPr>
          <a:xfrm rot="10800000">
            <a:off x="4572000" y="5000700"/>
            <a:ext cx="4572000" cy="173700"/>
          </a:xfrm>
          <a:prstGeom prst="rect">
            <a:avLst/>
          </a:prstGeom>
          <a:solidFill>
            <a:srgbClr val="1A295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441" name="Google Shape;441;g362cc453def_0_273">
            <a:extLst>
              <a:ext uri="{FF2B5EF4-FFF2-40B4-BE49-F238E27FC236}">
                <a16:creationId xmlns:a16="http://schemas.microsoft.com/office/drawing/2014/main" id="{9E76EFBE-DC74-BC11-A1CE-A83C7CE873DD}"/>
              </a:ext>
            </a:extLst>
          </p:cNvPr>
          <p:cNvSpPr/>
          <p:nvPr/>
        </p:nvSpPr>
        <p:spPr>
          <a:xfrm rot="10800000">
            <a:off x="0" y="5000702"/>
            <a:ext cx="4572000" cy="173700"/>
          </a:xfrm>
          <a:prstGeom prst="rect">
            <a:avLst/>
          </a:prstGeom>
          <a:solidFill>
            <a:srgbClr val="0087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3" name="Text Placeholder 2">
            <a:extLst>
              <a:ext uri="{FF2B5EF4-FFF2-40B4-BE49-F238E27FC236}">
                <a16:creationId xmlns:a16="http://schemas.microsoft.com/office/drawing/2014/main" id="{6EFB18A4-F06E-7C38-DA45-2244E6BA1B8E}"/>
              </a:ext>
            </a:extLst>
          </p:cNvPr>
          <p:cNvSpPr>
            <a:spLocks noGrp="1"/>
          </p:cNvSpPr>
          <p:nvPr>
            <p:ph type="body" idx="1"/>
          </p:nvPr>
        </p:nvSpPr>
        <p:spPr>
          <a:xfrm>
            <a:off x="475688" y="1560402"/>
            <a:ext cx="3620621" cy="3263400"/>
          </a:xfrm>
        </p:spPr>
        <p:txBody>
          <a:bodyPr/>
          <a:lstStyle/>
          <a:p>
            <a:pPr marL="139700" indent="0">
              <a:buNone/>
            </a:pPr>
            <a:r>
              <a:rPr lang="en-US" dirty="0"/>
              <a:t>Migrant workers in Qatar building World Cup stadiums were legally bound to their employers under the employer sponsorship systems, meaning they could not change jobs, access legal remedies, or leave the country without employer permission, effectively giving employers ownership-like powers over their workers.</a:t>
            </a:r>
          </a:p>
          <a:p>
            <a:endParaRPr lang="en-US" dirty="0"/>
          </a:p>
        </p:txBody>
      </p:sp>
      <p:sp>
        <p:nvSpPr>
          <p:cNvPr id="2" name="Text Placeholder 2">
            <a:extLst>
              <a:ext uri="{FF2B5EF4-FFF2-40B4-BE49-F238E27FC236}">
                <a16:creationId xmlns:a16="http://schemas.microsoft.com/office/drawing/2014/main" id="{B211B3EA-8E4C-B7D9-0539-6FC174D1BF24}"/>
              </a:ext>
            </a:extLst>
          </p:cNvPr>
          <p:cNvSpPr txBox="1">
            <a:spLocks/>
          </p:cNvSpPr>
          <p:nvPr/>
        </p:nvSpPr>
        <p:spPr>
          <a:xfrm>
            <a:off x="4887808" y="1496900"/>
            <a:ext cx="3620621" cy="3263400"/>
          </a:xfrm>
          <a:prstGeom prst="rect">
            <a:avLst/>
          </a:prstGeom>
          <a:noFill/>
          <a:ln>
            <a:noFill/>
          </a:ln>
        </p:spPr>
        <p:txBody>
          <a:bodyPr spcFirstLastPara="1" wrap="square" lIns="68575" tIns="34275" rIns="68575" bIns="34275" anchor="t" anchorCtr="0">
            <a:normAutofit fontScale="85000" lnSpcReduction="20000"/>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9pPr>
          </a:lstStyle>
          <a:p>
            <a:pPr lvl="0"/>
            <a:r>
              <a:rPr lang="en-US" dirty="0"/>
              <a:t>1926 Slavery Convention/1953 Protocol — Article 1(1): conditions amounting to slavery</a:t>
            </a:r>
          </a:p>
          <a:p>
            <a:pPr lvl="0"/>
            <a:r>
              <a:rPr lang="en-US" dirty="0"/>
              <a:t>ILO Convention No. 105 — Article 1(c) and (e): labor discipline and discriminatory coercion</a:t>
            </a:r>
          </a:p>
          <a:p>
            <a:pPr lvl="0"/>
            <a:r>
              <a:rPr lang="en-US" dirty="0"/>
              <a:t>ICERD — Article 5(e)(</a:t>
            </a:r>
            <a:r>
              <a:rPr lang="en-US" dirty="0" err="1"/>
              <a:t>i</a:t>
            </a:r>
            <a:r>
              <a:rPr lang="en-US" dirty="0"/>
              <a:t>): equal right to work and free choice of employment</a:t>
            </a:r>
          </a:p>
          <a:p>
            <a:pPr lvl="0"/>
            <a:r>
              <a:rPr lang="en-US" dirty="0"/>
              <a:t>ICCPR — Article 2: non-discrimination in enjoyment of all rights</a:t>
            </a:r>
          </a:p>
          <a:p>
            <a:r>
              <a:rPr lang="en-US" dirty="0"/>
              <a:t>CAT — Article 16: degrading conditions of employment and accommodation </a:t>
            </a:r>
          </a:p>
        </p:txBody>
      </p:sp>
    </p:spTree>
    <p:extLst>
      <p:ext uri="{BB962C8B-B14F-4D97-AF65-F5344CB8AC3E}">
        <p14:creationId xmlns:p14="http://schemas.microsoft.com/office/powerpoint/2010/main" val="2539522274"/>
      </p:ext>
    </p:extLst>
  </p:cSld>
  <p:clrMapOvr>
    <a:masterClrMapping/>
  </p:clrMapOvr>
  <mc:AlternateContent xmlns:mc="http://schemas.openxmlformats.org/markup-compatibility/2006" xmlns:p14="http://schemas.microsoft.com/office/powerpoint/2010/main">
    <mc:Choice Requires="p14">
      <p:transition spd="slow" p14:dur="2000" advTm="37501"/>
    </mc:Choice>
    <mc:Fallback xmlns="">
      <p:transition spd="slow" advTm="37501"/>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103DD8-7AE4-E98F-3180-0A992EF0E234}"/>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EBC7BC23-60C1-D3B7-4C25-7147D603B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F804E3-EAE9-2549-D51A-072804145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999963" y="-1999641"/>
            <a:ext cx="51435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26F9D4B-57D1-8B3C-315D-3A0C0695F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514317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EAB039C-D9F6-66AC-4EED-DB1E8C551F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37118" y="-1264380"/>
            <a:ext cx="3670923"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C8FB2E78-73DB-5A40-AA65-0EE77148B2B8}"/>
              </a:ext>
            </a:extLst>
          </p:cNvPr>
          <p:cNvSpPr txBox="1">
            <a:spLocks/>
          </p:cNvSpPr>
          <p:nvPr/>
        </p:nvSpPr>
        <p:spPr>
          <a:xfrm>
            <a:off x="311700" y="348203"/>
            <a:ext cx="8520600" cy="572700"/>
          </a:xfrm>
          <a:prstGeom prst="rect">
            <a:avLst/>
          </a:prstGeom>
        </p:spPr>
        <p:txBody>
          <a:bodyPr wrap="square"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US" sz="2800" b="1" dirty="0">
                <a:solidFill>
                  <a:schemeClr val="bg1"/>
                </a:solidFill>
              </a:rPr>
              <a:t>Recruitment Fees and Debt Bondage</a:t>
            </a:r>
            <a:endParaRPr lang="en-US" sz="2800" dirty="0">
              <a:solidFill>
                <a:schemeClr val="bg1"/>
              </a:solidFill>
            </a:endParaRPr>
          </a:p>
        </p:txBody>
      </p:sp>
      <p:sp>
        <p:nvSpPr>
          <p:cNvPr id="5" name="Text Placeholder 2">
            <a:extLst>
              <a:ext uri="{FF2B5EF4-FFF2-40B4-BE49-F238E27FC236}">
                <a16:creationId xmlns:a16="http://schemas.microsoft.com/office/drawing/2014/main" id="{5806A4C0-E58A-AA44-0BDA-EB871CF4B96B}"/>
              </a:ext>
            </a:extLst>
          </p:cNvPr>
          <p:cNvSpPr txBox="1">
            <a:spLocks/>
          </p:cNvSpPr>
          <p:nvPr/>
        </p:nvSpPr>
        <p:spPr>
          <a:xfrm>
            <a:off x="279292" y="1356217"/>
            <a:ext cx="3442854" cy="3772303"/>
          </a:xfrm>
          <a:prstGeom prst="rect">
            <a:avLst/>
          </a:prstGeom>
          <a:noFill/>
          <a:ln>
            <a:noFill/>
          </a:ln>
        </p:spPr>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9pPr>
          </a:lstStyle>
          <a:p>
            <a:pPr marL="114300" indent="0">
              <a:spcAft>
                <a:spcPts val="600"/>
              </a:spcAft>
              <a:buClr>
                <a:srgbClr val="000000"/>
              </a:buClr>
              <a:buFont typeface="Arial"/>
              <a:buNone/>
            </a:pPr>
            <a:r>
              <a:rPr lang="en-US" dirty="0">
                <a:solidFill>
                  <a:schemeClr val="bg1"/>
                </a:solidFill>
              </a:rPr>
              <a:t>Nepalese and Bangladeshi workers recruited to build Qatar 2022 World Cup infrastructure paid brokers fees of up to $4,000 USD to secure employment, creating debt bondage arrangements that trapped them in exploitative conditions they could not afford to leave.</a:t>
            </a:r>
          </a:p>
        </p:txBody>
      </p:sp>
      <p:pic>
        <p:nvPicPr>
          <p:cNvPr id="10" name="Picture 9">
            <a:extLst>
              <a:ext uri="{FF2B5EF4-FFF2-40B4-BE49-F238E27FC236}">
                <a16:creationId xmlns:a16="http://schemas.microsoft.com/office/drawing/2014/main" id="{54288276-1E33-A812-D1F4-9807AE43E645}"/>
              </a:ext>
            </a:extLst>
          </p:cNvPr>
          <p:cNvPicPr>
            <a:picLocks noChangeAspect="1"/>
          </p:cNvPicPr>
          <p:nvPr/>
        </p:nvPicPr>
        <p:blipFill>
          <a:blip r:embed="rId3"/>
          <a:stretch>
            <a:fillRect/>
          </a:stretch>
        </p:blipFill>
        <p:spPr>
          <a:xfrm>
            <a:off x="4829208" y="1037103"/>
            <a:ext cx="2642428" cy="2078175"/>
          </a:xfrm>
          <a:prstGeom prst="rect">
            <a:avLst/>
          </a:prstGeom>
        </p:spPr>
      </p:pic>
      <p:graphicFrame>
        <p:nvGraphicFramePr>
          <p:cNvPr id="15" name="Text Placeholder 3">
            <a:extLst>
              <a:ext uri="{FF2B5EF4-FFF2-40B4-BE49-F238E27FC236}">
                <a16:creationId xmlns:a16="http://schemas.microsoft.com/office/drawing/2014/main" id="{497180BE-6B3E-94B5-97D0-131793C1894B}"/>
              </a:ext>
            </a:extLst>
          </p:cNvPr>
          <p:cNvGraphicFramePr/>
          <p:nvPr>
            <p:extLst>
              <p:ext uri="{D42A27DB-BD31-4B8C-83A1-F6EECF244321}">
                <p14:modId xmlns:p14="http://schemas.microsoft.com/office/powerpoint/2010/main" val="4141108244"/>
              </p:ext>
            </p:extLst>
          </p:nvPr>
        </p:nvGraphicFramePr>
        <p:xfrm>
          <a:off x="3399833" y="3257348"/>
          <a:ext cx="5669824" cy="17440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93773098"/>
      </p:ext>
    </p:extLst>
  </p:cSld>
  <p:clrMapOvr>
    <a:masterClrMapping/>
  </p:clrMapOvr>
  <mc:AlternateContent xmlns:mc="http://schemas.openxmlformats.org/markup-compatibility/2006" xmlns:p14="http://schemas.microsoft.com/office/powerpoint/2010/main">
    <mc:Choice Requires="p14">
      <p:transition spd="slow" p14:dur="2000" advTm="47367"/>
    </mc:Choice>
    <mc:Fallback xmlns="">
      <p:transition spd="slow" advTm="47367"/>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7">
          <a:extLst>
            <a:ext uri="{FF2B5EF4-FFF2-40B4-BE49-F238E27FC236}">
              <a16:creationId xmlns:a16="http://schemas.microsoft.com/office/drawing/2014/main" id="{0FE0BE50-2D56-2E5A-718E-788A33273E28}"/>
            </a:ext>
          </a:extLst>
        </p:cNvPr>
        <p:cNvGrpSpPr/>
        <p:nvPr/>
      </p:nvGrpSpPr>
      <p:grpSpPr>
        <a:xfrm>
          <a:off x="0" y="0"/>
          <a:ext cx="0" cy="0"/>
          <a:chOff x="0" y="0"/>
          <a:chExt cx="0" cy="0"/>
        </a:xfrm>
      </p:grpSpPr>
      <p:sp>
        <p:nvSpPr>
          <p:cNvPr id="438" name="Google Shape;438;g362cc453def_0_273">
            <a:extLst>
              <a:ext uri="{FF2B5EF4-FFF2-40B4-BE49-F238E27FC236}">
                <a16:creationId xmlns:a16="http://schemas.microsoft.com/office/drawing/2014/main" id="{94AF3C33-3320-034D-8DF0-8A8A2A81CCFF}"/>
              </a:ext>
            </a:extLst>
          </p:cNvPr>
          <p:cNvSpPr/>
          <p:nvPr/>
        </p:nvSpPr>
        <p:spPr>
          <a:xfrm>
            <a:off x="1050" y="0"/>
            <a:ext cx="9141900" cy="1370700"/>
          </a:xfrm>
          <a:prstGeom prst="rect">
            <a:avLst/>
          </a:prstGeom>
          <a:solidFill>
            <a:srgbClr val="1A295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ibre Franklin"/>
              <a:ea typeface="Libre Franklin"/>
              <a:cs typeface="Libre Franklin"/>
              <a:sym typeface="Libre Franklin"/>
            </a:endParaRPr>
          </a:p>
        </p:txBody>
      </p:sp>
      <p:sp>
        <p:nvSpPr>
          <p:cNvPr id="439" name="Google Shape;439;g362cc453def_0_273">
            <a:extLst>
              <a:ext uri="{FF2B5EF4-FFF2-40B4-BE49-F238E27FC236}">
                <a16:creationId xmlns:a16="http://schemas.microsoft.com/office/drawing/2014/main" id="{4FF17310-90EB-0563-067E-8DC2AD97B963}"/>
              </a:ext>
            </a:extLst>
          </p:cNvPr>
          <p:cNvSpPr txBox="1">
            <a:spLocks noGrp="1"/>
          </p:cNvSpPr>
          <p:nvPr>
            <p:ph type="title"/>
          </p:nvPr>
        </p:nvSpPr>
        <p:spPr>
          <a:xfrm>
            <a:off x="183750" y="383200"/>
            <a:ext cx="8486914" cy="810600"/>
          </a:xfrm>
          <a:prstGeom prst="rect">
            <a:avLst/>
          </a:prstGeom>
          <a:noFill/>
          <a:ln>
            <a:noFill/>
          </a:ln>
        </p:spPr>
        <p:txBody>
          <a:bodyPr spcFirstLastPara="1" wrap="square" lIns="68575" tIns="34275" rIns="68575" bIns="34275" anchor="ctr" anchorCtr="0">
            <a:noAutofit/>
          </a:bodyPr>
          <a:lstStyle/>
          <a:p>
            <a:pPr lvl="0">
              <a:lnSpc>
                <a:spcPct val="100000"/>
              </a:lnSpc>
              <a:buSzPts val="1100"/>
            </a:pPr>
            <a:r>
              <a:rPr lang="en-US" b="1" dirty="0">
                <a:solidFill>
                  <a:schemeClr val="bg1"/>
                </a:solidFill>
              </a:rPr>
              <a:t>Child Labor in Event Supply Chains</a:t>
            </a:r>
            <a:endParaRPr b="1" dirty="0">
              <a:solidFill>
                <a:schemeClr val="bg1"/>
              </a:solidFill>
              <a:latin typeface="Nunito"/>
              <a:ea typeface="Nunito"/>
              <a:cs typeface="Nunito"/>
              <a:sym typeface="Nunito"/>
            </a:endParaRPr>
          </a:p>
        </p:txBody>
      </p:sp>
      <p:sp>
        <p:nvSpPr>
          <p:cNvPr id="440" name="Google Shape;440;g362cc453def_0_273">
            <a:extLst>
              <a:ext uri="{FF2B5EF4-FFF2-40B4-BE49-F238E27FC236}">
                <a16:creationId xmlns:a16="http://schemas.microsoft.com/office/drawing/2014/main" id="{0EAF7972-98E1-3D76-E1FF-DD58D334A7AF}"/>
              </a:ext>
            </a:extLst>
          </p:cNvPr>
          <p:cNvSpPr/>
          <p:nvPr/>
        </p:nvSpPr>
        <p:spPr>
          <a:xfrm rot="10800000">
            <a:off x="4572000" y="5000700"/>
            <a:ext cx="4572000" cy="173700"/>
          </a:xfrm>
          <a:prstGeom prst="rect">
            <a:avLst/>
          </a:prstGeom>
          <a:solidFill>
            <a:srgbClr val="1A295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441" name="Google Shape;441;g362cc453def_0_273">
            <a:extLst>
              <a:ext uri="{FF2B5EF4-FFF2-40B4-BE49-F238E27FC236}">
                <a16:creationId xmlns:a16="http://schemas.microsoft.com/office/drawing/2014/main" id="{E7256477-6CC2-ECE0-3B24-F01CFF552190}"/>
              </a:ext>
            </a:extLst>
          </p:cNvPr>
          <p:cNvSpPr/>
          <p:nvPr/>
        </p:nvSpPr>
        <p:spPr>
          <a:xfrm rot="10800000">
            <a:off x="0" y="5000702"/>
            <a:ext cx="4572000" cy="173700"/>
          </a:xfrm>
          <a:prstGeom prst="rect">
            <a:avLst/>
          </a:prstGeom>
          <a:solidFill>
            <a:srgbClr val="0087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3" name="Text Placeholder 2">
            <a:extLst>
              <a:ext uri="{FF2B5EF4-FFF2-40B4-BE49-F238E27FC236}">
                <a16:creationId xmlns:a16="http://schemas.microsoft.com/office/drawing/2014/main" id="{0418F92C-C6D2-0A1C-B247-53E5FA774FAD}"/>
              </a:ext>
            </a:extLst>
          </p:cNvPr>
          <p:cNvSpPr>
            <a:spLocks noGrp="1"/>
          </p:cNvSpPr>
          <p:nvPr>
            <p:ph type="body" idx="1"/>
          </p:nvPr>
        </p:nvSpPr>
        <p:spPr>
          <a:xfrm>
            <a:off x="0" y="1560402"/>
            <a:ext cx="4887808" cy="3263400"/>
          </a:xfrm>
        </p:spPr>
        <p:txBody>
          <a:bodyPr>
            <a:normAutofit fontScale="92500" lnSpcReduction="20000"/>
          </a:bodyPr>
          <a:lstStyle/>
          <a:p>
            <a:r>
              <a:rPr lang="en-US" dirty="0"/>
              <a:t>Global textile &amp; garment industry is one of the highest risk industries for forced and child </a:t>
            </a:r>
            <a:r>
              <a:rPr lang="en-US" dirty="0" err="1"/>
              <a:t>labour</a:t>
            </a:r>
            <a:r>
              <a:rPr lang="en-US" dirty="0"/>
              <a:t>.</a:t>
            </a:r>
          </a:p>
          <a:p>
            <a:r>
              <a:rPr lang="en-US" dirty="0"/>
              <a:t>Difficult to ensure apparel and merchandise are ethically sourced and not tainted by modern slavery in the early tiers of the supply chain.</a:t>
            </a:r>
          </a:p>
          <a:p>
            <a:r>
              <a:rPr lang="en-US" dirty="0"/>
              <a:t>Raw materials used for producing garments and merchandise, such as cotton, and the processing and manufacturing of those products are inherently high risk for modern slavery. </a:t>
            </a:r>
          </a:p>
          <a:p>
            <a:pPr lvl="1"/>
            <a:r>
              <a:rPr lang="en-US" dirty="0"/>
              <a:t>O</a:t>
            </a:r>
            <a:r>
              <a:rPr lang="en-US" dirty="0">
                <a:hlinkClick r:id="rId3"/>
              </a:rPr>
              <a:t>ver 80% of China's cotton export</a:t>
            </a:r>
            <a:r>
              <a:rPr lang="en-US" dirty="0"/>
              <a:t> is sourced from Xinjiang and there are now extensive and credible reports of significant use of forced </a:t>
            </a:r>
            <a:r>
              <a:rPr lang="en-US" dirty="0" err="1"/>
              <a:t>labour</a:t>
            </a:r>
            <a:r>
              <a:rPr lang="en-US" dirty="0"/>
              <a:t> in the region. </a:t>
            </a:r>
          </a:p>
        </p:txBody>
      </p:sp>
      <p:sp>
        <p:nvSpPr>
          <p:cNvPr id="2" name="Text Placeholder 2">
            <a:extLst>
              <a:ext uri="{FF2B5EF4-FFF2-40B4-BE49-F238E27FC236}">
                <a16:creationId xmlns:a16="http://schemas.microsoft.com/office/drawing/2014/main" id="{15D56C56-92D7-BD4C-04F6-E88BD61436F0}"/>
              </a:ext>
            </a:extLst>
          </p:cNvPr>
          <p:cNvSpPr txBox="1">
            <a:spLocks/>
          </p:cNvSpPr>
          <p:nvPr/>
        </p:nvSpPr>
        <p:spPr>
          <a:xfrm>
            <a:off x="4887808" y="1496900"/>
            <a:ext cx="3620621" cy="3263400"/>
          </a:xfrm>
          <a:prstGeom prst="rect">
            <a:avLst/>
          </a:prstGeom>
          <a:noFill/>
          <a:ln>
            <a:noFill/>
          </a:ln>
        </p:spPr>
        <p:txBody>
          <a:bodyPr spcFirstLastPara="1" wrap="square" lIns="68575" tIns="34275" rIns="68575" bIns="34275" anchor="t" anchorCtr="0">
            <a:normAutofit fontScale="85000" lnSpcReduction="10000"/>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9pPr>
          </a:lstStyle>
          <a:p>
            <a:pPr lvl="0"/>
            <a:r>
              <a:rPr lang="en-US" dirty="0"/>
              <a:t>ILO Convention No. 182 — Articles 3(d), 4, and 7: hazardous child labor and supply chain obligations</a:t>
            </a:r>
          </a:p>
          <a:p>
            <a:pPr lvl="0"/>
            <a:r>
              <a:rPr lang="en-US" dirty="0"/>
              <a:t>1926 Slavery Convention/1953 Protocol — Article 1(1): child labor amounting to slavery</a:t>
            </a:r>
          </a:p>
          <a:p>
            <a:pPr lvl="0"/>
            <a:r>
              <a:rPr lang="en-US" dirty="0"/>
              <a:t>ICERD — Article 5(e)(</a:t>
            </a:r>
            <a:r>
              <a:rPr lang="en-US" dirty="0" err="1"/>
              <a:t>i</a:t>
            </a:r>
            <a:r>
              <a:rPr lang="en-US" dirty="0"/>
              <a:t>): discriminatory labor practices affecting children of minority communities</a:t>
            </a:r>
          </a:p>
          <a:p>
            <a:pPr lvl="0"/>
            <a:r>
              <a:rPr lang="en-US" dirty="0"/>
              <a:t>ICCPR — Article 24: special protections for children</a:t>
            </a:r>
          </a:p>
          <a:p>
            <a:pPr lvl="0"/>
            <a:r>
              <a:rPr lang="en-US" dirty="0"/>
              <a:t>CAT — Article 16: degrading conditions of child labor</a:t>
            </a:r>
          </a:p>
        </p:txBody>
      </p:sp>
    </p:spTree>
    <p:extLst>
      <p:ext uri="{BB962C8B-B14F-4D97-AF65-F5344CB8AC3E}">
        <p14:creationId xmlns:p14="http://schemas.microsoft.com/office/powerpoint/2010/main" val="858495338"/>
      </p:ext>
    </p:extLst>
  </p:cSld>
  <p:clrMapOvr>
    <a:masterClrMapping/>
  </p:clrMapOvr>
  <mc:AlternateContent xmlns:mc="http://schemas.openxmlformats.org/markup-compatibility/2006" xmlns:p14="http://schemas.microsoft.com/office/powerpoint/2010/main">
    <mc:Choice Requires="p14">
      <p:transition spd="slow" p14:dur="2000" advTm="39241"/>
    </mc:Choice>
    <mc:Fallback xmlns="">
      <p:transition spd="slow" advTm="39241"/>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74C6A29-87AC-4D97-7150-1F39B460D1D3}"/>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4ACDD0C-DB00-8A4F-D5E8-75B1F7C00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117AE5A-C5C0-AA28-7F1F-21FC3D1BA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999963" y="-1999641"/>
            <a:ext cx="51435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0D90637-294B-80D8-ECB4-CF23AC2EF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514317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6A86E36-1824-20F1-AB69-CDA9A022D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37118" y="-1264380"/>
            <a:ext cx="3670923"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9F794FF5-1B96-ED3D-8C4B-4A44AE510761}"/>
              </a:ext>
            </a:extLst>
          </p:cNvPr>
          <p:cNvSpPr txBox="1">
            <a:spLocks/>
          </p:cNvSpPr>
          <p:nvPr/>
        </p:nvSpPr>
        <p:spPr>
          <a:xfrm>
            <a:off x="311700" y="348203"/>
            <a:ext cx="8520600" cy="572700"/>
          </a:xfrm>
          <a:prstGeom prst="rect">
            <a:avLst/>
          </a:prstGeom>
        </p:spPr>
        <p:txBody>
          <a:bodyPr wrap="square" anchor="ctr">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US" sz="2800" b="1" dirty="0">
                <a:solidFill>
                  <a:schemeClr val="bg1"/>
                </a:solidFill>
              </a:rPr>
              <a:t>Child Sex Trafficking and Commercial Sexual Exploitation</a:t>
            </a:r>
            <a:endParaRPr lang="en-US" sz="2800" dirty="0">
              <a:solidFill>
                <a:schemeClr val="bg1"/>
              </a:solidFill>
            </a:endParaRPr>
          </a:p>
        </p:txBody>
      </p:sp>
      <p:sp>
        <p:nvSpPr>
          <p:cNvPr id="5" name="Text Placeholder 2">
            <a:extLst>
              <a:ext uri="{FF2B5EF4-FFF2-40B4-BE49-F238E27FC236}">
                <a16:creationId xmlns:a16="http://schemas.microsoft.com/office/drawing/2014/main" id="{8ED4B79F-0EDD-4479-0879-78656B8C03DF}"/>
              </a:ext>
            </a:extLst>
          </p:cNvPr>
          <p:cNvSpPr txBox="1">
            <a:spLocks/>
          </p:cNvSpPr>
          <p:nvPr/>
        </p:nvSpPr>
        <p:spPr>
          <a:xfrm>
            <a:off x="279292" y="1356217"/>
            <a:ext cx="3442854" cy="3772303"/>
          </a:xfrm>
          <a:prstGeom prst="rect">
            <a:avLst/>
          </a:prstGeom>
          <a:noFill/>
          <a:ln>
            <a:noFill/>
          </a:ln>
        </p:spPr>
        <p:txBody>
          <a:bodyPr spcFirstLastPara="1" wrap="square" lIns="68575" tIns="34275" rIns="68575" bIns="34275" anchor="t" anchorCtr="0">
            <a:normAutofit lnSpcReduction="10000"/>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9pPr>
          </a:lstStyle>
          <a:p>
            <a:pPr marL="114300" indent="0">
              <a:spcAft>
                <a:spcPts val="600"/>
              </a:spcAft>
              <a:buClr>
                <a:srgbClr val="000000"/>
              </a:buClr>
              <a:buFont typeface="Arial"/>
              <a:buNone/>
            </a:pPr>
            <a:r>
              <a:rPr lang="en-US" dirty="0">
                <a:solidFill>
                  <a:schemeClr val="bg1"/>
                </a:solidFill>
              </a:rPr>
              <a:t>In the lead-up to the 2026 Super Bowl at Levi's Stadium in Santa Clara, the Santa Clara County District Attorney's Human Trafficking Task Force arrested 29 traffickers and recovered 73 sex trafficking victims, including 10 minors, one of whom was a 12-year-old being trafficked in Oakland. </a:t>
            </a:r>
          </a:p>
        </p:txBody>
      </p:sp>
      <p:graphicFrame>
        <p:nvGraphicFramePr>
          <p:cNvPr id="15" name="Text Placeholder 3">
            <a:extLst>
              <a:ext uri="{FF2B5EF4-FFF2-40B4-BE49-F238E27FC236}">
                <a16:creationId xmlns:a16="http://schemas.microsoft.com/office/drawing/2014/main" id="{38F8539F-1340-3825-9CEB-A3477B7D672B}"/>
              </a:ext>
            </a:extLst>
          </p:cNvPr>
          <p:cNvGraphicFramePr/>
          <p:nvPr>
            <p:extLst>
              <p:ext uri="{D42A27DB-BD31-4B8C-83A1-F6EECF244321}">
                <p14:modId xmlns:p14="http://schemas.microsoft.com/office/powerpoint/2010/main" val="3324150727"/>
              </p:ext>
            </p:extLst>
          </p:nvPr>
        </p:nvGraphicFramePr>
        <p:xfrm>
          <a:off x="3399833" y="3257348"/>
          <a:ext cx="5669824" cy="17440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 Placeholder 3">
            <a:extLst>
              <a:ext uri="{FF2B5EF4-FFF2-40B4-BE49-F238E27FC236}">
                <a16:creationId xmlns:a16="http://schemas.microsoft.com/office/drawing/2014/main" id="{FC62264C-D9E5-FFCB-A2A9-469A86C41D4B}"/>
              </a:ext>
            </a:extLst>
          </p:cNvPr>
          <p:cNvSpPr txBox="1">
            <a:spLocks/>
          </p:cNvSpPr>
          <p:nvPr/>
        </p:nvSpPr>
        <p:spPr>
          <a:xfrm>
            <a:off x="3593054" y="3404058"/>
            <a:ext cx="5357852" cy="1444756"/>
          </a:xfrm>
          <a:prstGeom prst="rect">
            <a:avLst/>
          </a:prstGeom>
          <a:noFill/>
          <a:ln>
            <a:noFill/>
          </a:ln>
        </p:spPr>
        <p:txBody>
          <a:bodyPr spcFirstLastPara="1" wrap="square" lIns="68575" tIns="34275" rIns="68575" bIns="34275" numCol="2" anchor="t" anchorCtr="0">
            <a:no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9pPr>
          </a:lstStyle>
          <a:p>
            <a:pPr marL="114300" indent="0">
              <a:lnSpc>
                <a:spcPct val="105000"/>
              </a:lnSpc>
              <a:spcAft>
                <a:spcPts val="600"/>
              </a:spcAft>
              <a:buClr>
                <a:srgbClr val="000000"/>
              </a:buClr>
              <a:buFont typeface="Arial"/>
              <a:buNone/>
            </a:pPr>
            <a:r>
              <a:rPr lang="en-US" sz="1000" dirty="0">
                <a:solidFill>
                  <a:schemeClr val="bg1"/>
                </a:solidFill>
                <a:latin typeface="Arial" panose="020B0604020202020204" pitchFamily="34" charset="0"/>
                <a:cs typeface="Arial" panose="020B0604020202020204" pitchFamily="34" charset="0"/>
              </a:rPr>
              <a:t>ILO Convention No. 182 — Article 3(b): use of children for prostitution and pornography</a:t>
            </a:r>
          </a:p>
          <a:p>
            <a:pPr marL="114300" indent="0">
              <a:lnSpc>
                <a:spcPct val="105000"/>
              </a:lnSpc>
              <a:spcAft>
                <a:spcPts val="600"/>
              </a:spcAft>
              <a:buClr>
                <a:srgbClr val="000000"/>
              </a:buClr>
              <a:buFont typeface="Arial"/>
              <a:buNone/>
            </a:pPr>
            <a:r>
              <a:rPr lang="en-US" sz="1000" dirty="0">
                <a:solidFill>
                  <a:schemeClr val="bg1"/>
                </a:solidFill>
                <a:latin typeface="Arial" panose="020B0604020202020204" pitchFamily="34" charset="0"/>
                <a:cs typeface="Arial" panose="020B0604020202020204" pitchFamily="34" charset="0"/>
              </a:rPr>
              <a:t>1926 Slavery Convention/1953 Protocol — Art. 1(1) , 2(a): trafficking into sexual slavery</a:t>
            </a:r>
          </a:p>
          <a:p>
            <a:pPr marL="114300" indent="0">
              <a:lnSpc>
                <a:spcPct val="105000"/>
              </a:lnSpc>
              <a:spcAft>
                <a:spcPts val="600"/>
              </a:spcAft>
              <a:buClr>
                <a:srgbClr val="000000"/>
              </a:buClr>
              <a:buFont typeface="Arial"/>
              <a:buNone/>
            </a:pPr>
            <a:r>
              <a:rPr lang="en-US" sz="1000" dirty="0">
                <a:solidFill>
                  <a:schemeClr val="bg1"/>
                </a:solidFill>
                <a:latin typeface="Arial" panose="020B0604020202020204" pitchFamily="34" charset="0"/>
                <a:cs typeface="Arial" panose="020B0604020202020204" pitchFamily="34" charset="0"/>
              </a:rPr>
              <a:t>ILO Convention No. 105 — Article 1(a) and (e): coercion and discriminatory exploitation</a:t>
            </a:r>
          </a:p>
          <a:p>
            <a:pPr marL="114300" indent="0">
              <a:lnSpc>
                <a:spcPct val="105000"/>
              </a:lnSpc>
              <a:spcAft>
                <a:spcPts val="600"/>
              </a:spcAft>
              <a:buClr>
                <a:srgbClr val="000000"/>
              </a:buClr>
              <a:buFont typeface="Arial"/>
              <a:buNone/>
            </a:pPr>
            <a:r>
              <a:rPr lang="en-US" sz="1000" dirty="0">
                <a:solidFill>
                  <a:schemeClr val="bg1"/>
                </a:solidFill>
                <a:latin typeface="Arial" panose="020B0604020202020204" pitchFamily="34" charset="0"/>
                <a:cs typeface="Arial" panose="020B0604020202020204" pitchFamily="34" charset="0"/>
              </a:rPr>
              <a:t>ICCPR — Articles 8 and 24: prohibition on slavery and special protections for children</a:t>
            </a:r>
          </a:p>
          <a:p>
            <a:pPr marL="114300" indent="0">
              <a:lnSpc>
                <a:spcPct val="105000"/>
              </a:lnSpc>
              <a:spcAft>
                <a:spcPts val="600"/>
              </a:spcAft>
              <a:buClr>
                <a:srgbClr val="000000"/>
              </a:buClr>
              <a:buFont typeface="Arial"/>
              <a:buNone/>
            </a:pPr>
            <a:r>
              <a:rPr lang="en-US" sz="1000" dirty="0">
                <a:solidFill>
                  <a:schemeClr val="bg1"/>
                </a:solidFill>
                <a:latin typeface="Arial" panose="020B0604020202020204" pitchFamily="34" charset="0"/>
                <a:cs typeface="Arial" panose="020B0604020202020204" pitchFamily="34" charset="0"/>
              </a:rPr>
              <a:t>CAT — Art. 2, 16: prevention of cruel and degrading treatment of trafficking victims</a:t>
            </a:r>
          </a:p>
          <a:p>
            <a:pPr marL="114300" indent="0">
              <a:lnSpc>
                <a:spcPct val="105000"/>
              </a:lnSpc>
              <a:spcAft>
                <a:spcPts val="600"/>
              </a:spcAft>
              <a:buClr>
                <a:srgbClr val="000000"/>
              </a:buClr>
              <a:buFont typeface="Arial"/>
              <a:buNone/>
            </a:pPr>
            <a:r>
              <a:rPr lang="en-US" sz="1000" dirty="0">
                <a:solidFill>
                  <a:schemeClr val="bg1"/>
                </a:solidFill>
                <a:latin typeface="Arial" panose="020B0604020202020204" pitchFamily="34" charset="0"/>
                <a:cs typeface="Arial" panose="020B0604020202020204" pitchFamily="34" charset="0"/>
              </a:rPr>
              <a:t>ICERD — Article 5(b): equal protection against violence for minority and migrant victims</a:t>
            </a:r>
          </a:p>
        </p:txBody>
      </p:sp>
      <p:pic>
        <p:nvPicPr>
          <p:cNvPr id="8" name="Picture 7">
            <a:extLst>
              <a:ext uri="{FF2B5EF4-FFF2-40B4-BE49-F238E27FC236}">
                <a16:creationId xmlns:a16="http://schemas.microsoft.com/office/drawing/2014/main" id="{CE7FF8BB-0E09-1F20-B932-D128650059AC}"/>
              </a:ext>
            </a:extLst>
          </p:cNvPr>
          <p:cNvPicPr>
            <a:picLocks noChangeAspect="1"/>
          </p:cNvPicPr>
          <p:nvPr/>
        </p:nvPicPr>
        <p:blipFill>
          <a:blip r:embed="rId7"/>
          <a:stretch>
            <a:fillRect/>
          </a:stretch>
        </p:blipFill>
        <p:spPr>
          <a:xfrm>
            <a:off x="4873216" y="980102"/>
            <a:ext cx="2850775" cy="2279668"/>
          </a:xfrm>
          <a:prstGeom prst="rect">
            <a:avLst/>
          </a:prstGeom>
        </p:spPr>
      </p:pic>
    </p:spTree>
    <p:extLst>
      <p:ext uri="{BB962C8B-B14F-4D97-AF65-F5344CB8AC3E}">
        <p14:creationId xmlns:p14="http://schemas.microsoft.com/office/powerpoint/2010/main" val="3572769696"/>
      </p:ext>
    </p:extLst>
  </p:cSld>
  <p:clrMapOvr>
    <a:masterClrMapping/>
  </p:clrMapOvr>
  <mc:AlternateContent xmlns:mc="http://schemas.openxmlformats.org/markup-compatibility/2006" xmlns:p14="http://schemas.microsoft.com/office/powerpoint/2010/main">
    <mc:Choice Requires="p14">
      <p:transition spd="slow" p14:dur="2000" advTm="41661"/>
    </mc:Choice>
    <mc:Fallback xmlns="">
      <p:transition spd="slow" advTm="41661"/>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7">
          <a:extLst>
            <a:ext uri="{FF2B5EF4-FFF2-40B4-BE49-F238E27FC236}">
              <a16:creationId xmlns:a16="http://schemas.microsoft.com/office/drawing/2014/main" id="{EF541752-D751-E755-1A29-A4C661D961AF}"/>
            </a:ext>
          </a:extLst>
        </p:cNvPr>
        <p:cNvGrpSpPr/>
        <p:nvPr/>
      </p:nvGrpSpPr>
      <p:grpSpPr>
        <a:xfrm>
          <a:off x="0" y="0"/>
          <a:ext cx="0" cy="0"/>
          <a:chOff x="0" y="0"/>
          <a:chExt cx="0" cy="0"/>
        </a:xfrm>
      </p:grpSpPr>
      <p:sp>
        <p:nvSpPr>
          <p:cNvPr id="438" name="Google Shape;438;g362cc453def_0_273">
            <a:extLst>
              <a:ext uri="{FF2B5EF4-FFF2-40B4-BE49-F238E27FC236}">
                <a16:creationId xmlns:a16="http://schemas.microsoft.com/office/drawing/2014/main" id="{0D88F820-2099-4C19-0990-E65AA5E7BF1A}"/>
              </a:ext>
            </a:extLst>
          </p:cNvPr>
          <p:cNvSpPr/>
          <p:nvPr/>
        </p:nvSpPr>
        <p:spPr>
          <a:xfrm>
            <a:off x="1050" y="0"/>
            <a:ext cx="9141900" cy="1370700"/>
          </a:xfrm>
          <a:prstGeom prst="rect">
            <a:avLst/>
          </a:prstGeom>
          <a:solidFill>
            <a:srgbClr val="1A295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ibre Franklin"/>
              <a:ea typeface="Libre Franklin"/>
              <a:cs typeface="Libre Franklin"/>
              <a:sym typeface="Libre Franklin"/>
            </a:endParaRPr>
          </a:p>
        </p:txBody>
      </p:sp>
      <p:sp>
        <p:nvSpPr>
          <p:cNvPr id="439" name="Google Shape;439;g362cc453def_0_273">
            <a:extLst>
              <a:ext uri="{FF2B5EF4-FFF2-40B4-BE49-F238E27FC236}">
                <a16:creationId xmlns:a16="http://schemas.microsoft.com/office/drawing/2014/main" id="{9C7A6317-7F3C-8154-4550-8B26F06CE9B7}"/>
              </a:ext>
            </a:extLst>
          </p:cNvPr>
          <p:cNvSpPr txBox="1">
            <a:spLocks noGrp="1"/>
          </p:cNvSpPr>
          <p:nvPr>
            <p:ph type="title"/>
          </p:nvPr>
        </p:nvSpPr>
        <p:spPr>
          <a:xfrm>
            <a:off x="183749" y="383200"/>
            <a:ext cx="8691309" cy="810600"/>
          </a:xfrm>
          <a:prstGeom prst="rect">
            <a:avLst/>
          </a:prstGeom>
          <a:noFill/>
          <a:ln>
            <a:noFill/>
          </a:ln>
        </p:spPr>
        <p:txBody>
          <a:bodyPr spcFirstLastPara="1" wrap="square" lIns="68575" tIns="34275" rIns="68575" bIns="34275" anchor="ctr" anchorCtr="0">
            <a:noAutofit/>
          </a:bodyPr>
          <a:lstStyle/>
          <a:p>
            <a:pPr lvl="0">
              <a:lnSpc>
                <a:spcPct val="100000"/>
              </a:lnSpc>
              <a:buSzPts val="1100"/>
            </a:pPr>
            <a:r>
              <a:rPr lang="en-US" b="1" dirty="0">
                <a:solidFill>
                  <a:schemeClr val="bg1"/>
                </a:solidFill>
                <a:latin typeface="Nunito"/>
                <a:ea typeface="Nunito"/>
                <a:cs typeface="Nunito"/>
                <a:sym typeface="Nunito"/>
              </a:rPr>
              <a:t>Forced Evictions and Displacement of Communities</a:t>
            </a:r>
            <a:endParaRPr b="1" dirty="0">
              <a:solidFill>
                <a:schemeClr val="bg1"/>
              </a:solidFill>
              <a:latin typeface="Nunito"/>
              <a:ea typeface="Nunito"/>
              <a:cs typeface="Nunito"/>
              <a:sym typeface="Nunito"/>
            </a:endParaRPr>
          </a:p>
        </p:txBody>
      </p:sp>
      <p:sp>
        <p:nvSpPr>
          <p:cNvPr id="440" name="Google Shape;440;g362cc453def_0_273">
            <a:extLst>
              <a:ext uri="{FF2B5EF4-FFF2-40B4-BE49-F238E27FC236}">
                <a16:creationId xmlns:a16="http://schemas.microsoft.com/office/drawing/2014/main" id="{47130692-78B3-A9B2-7813-285E34A677EC}"/>
              </a:ext>
            </a:extLst>
          </p:cNvPr>
          <p:cNvSpPr/>
          <p:nvPr/>
        </p:nvSpPr>
        <p:spPr>
          <a:xfrm rot="10800000">
            <a:off x="4572000" y="5000700"/>
            <a:ext cx="4572000" cy="173700"/>
          </a:xfrm>
          <a:prstGeom prst="rect">
            <a:avLst/>
          </a:prstGeom>
          <a:solidFill>
            <a:srgbClr val="1A295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441" name="Google Shape;441;g362cc453def_0_273">
            <a:extLst>
              <a:ext uri="{FF2B5EF4-FFF2-40B4-BE49-F238E27FC236}">
                <a16:creationId xmlns:a16="http://schemas.microsoft.com/office/drawing/2014/main" id="{8ED21405-67FE-F5F0-F357-EABC03C6FDD0}"/>
              </a:ext>
            </a:extLst>
          </p:cNvPr>
          <p:cNvSpPr/>
          <p:nvPr/>
        </p:nvSpPr>
        <p:spPr>
          <a:xfrm rot="10800000">
            <a:off x="0" y="5000702"/>
            <a:ext cx="4572000" cy="173700"/>
          </a:xfrm>
          <a:prstGeom prst="rect">
            <a:avLst/>
          </a:prstGeom>
          <a:solidFill>
            <a:srgbClr val="0087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3" name="Text Placeholder 2">
            <a:extLst>
              <a:ext uri="{FF2B5EF4-FFF2-40B4-BE49-F238E27FC236}">
                <a16:creationId xmlns:a16="http://schemas.microsoft.com/office/drawing/2014/main" id="{0F420819-7B94-E778-012A-62F440BEE57B}"/>
              </a:ext>
            </a:extLst>
          </p:cNvPr>
          <p:cNvSpPr>
            <a:spLocks noGrp="1"/>
          </p:cNvSpPr>
          <p:nvPr>
            <p:ph type="body" idx="1"/>
          </p:nvPr>
        </p:nvSpPr>
        <p:spPr>
          <a:xfrm>
            <a:off x="183750" y="1524799"/>
            <a:ext cx="2802503" cy="3263400"/>
          </a:xfrm>
        </p:spPr>
        <p:txBody>
          <a:bodyPr/>
          <a:lstStyle/>
          <a:p>
            <a:pPr marL="139700" indent="0">
              <a:buNone/>
            </a:pPr>
            <a:r>
              <a:rPr lang="en-US" dirty="0"/>
              <a:t>An estimated 1.5 million residents of Beijing were displaced from their homes to make way for Olympic venues, infrastructure, and urban beautification projects in the lead-up to the 2008 Summer Olympics.</a:t>
            </a:r>
          </a:p>
        </p:txBody>
      </p:sp>
      <p:sp>
        <p:nvSpPr>
          <p:cNvPr id="2" name="Text Placeholder 2">
            <a:extLst>
              <a:ext uri="{FF2B5EF4-FFF2-40B4-BE49-F238E27FC236}">
                <a16:creationId xmlns:a16="http://schemas.microsoft.com/office/drawing/2014/main" id="{9DCD9B16-5051-80CE-55C9-004576D8C4AC}"/>
              </a:ext>
            </a:extLst>
          </p:cNvPr>
          <p:cNvSpPr txBox="1">
            <a:spLocks/>
          </p:cNvSpPr>
          <p:nvPr/>
        </p:nvSpPr>
        <p:spPr>
          <a:xfrm>
            <a:off x="6157746" y="1496900"/>
            <a:ext cx="2717313" cy="3263400"/>
          </a:xfrm>
          <a:prstGeom prst="rect">
            <a:avLst/>
          </a:prstGeom>
          <a:noFill/>
          <a:ln>
            <a:noFill/>
          </a:ln>
        </p:spPr>
        <p:txBody>
          <a:bodyPr spcFirstLastPara="1" wrap="square" lIns="68575" tIns="34275" rIns="68575" bIns="34275" anchor="t" anchorCtr="0">
            <a:normAutofit fontScale="62500" lnSpcReduction="20000"/>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9pPr>
          </a:lstStyle>
          <a:p>
            <a:pPr lvl="0"/>
            <a:r>
              <a:rPr lang="en-US" dirty="0"/>
              <a:t>ICCPR — Article 17: prohibition on arbitrary interference with home</a:t>
            </a:r>
          </a:p>
          <a:p>
            <a:pPr lvl="0"/>
            <a:endParaRPr lang="en-US" dirty="0"/>
          </a:p>
          <a:p>
            <a:pPr lvl="0"/>
            <a:r>
              <a:rPr lang="en-US" dirty="0"/>
              <a:t>ICERD — Article 5(e)(iii): equal right to housing without racial discrimination</a:t>
            </a:r>
          </a:p>
          <a:p>
            <a:pPr lvl="0"/>
            <a:endParaRPr lang="en-US" dirty="0"/>
          </a:p>
          <a:p>
            <a:pPr lvl="0"/>
            <a:r>
              <a:rPr lang="en-US" dirty="0"/>
              <a:t>CAT — Article 16: cruel and degrading treatment through forced displacement</a:t>
            </a:r>
          </a:p>
          <a:p>
            <a:pPr lvl="0"/>
            <a:endParaRPr lang="en-US" dirty="0"/>
          </a:p>
          <a:p>
            <a:pPr lvl="0"/>
            <a:r>
              <a:rPr lang="en-US" dirty="0"/>
              <a:t>ILO Convention No. 105 — Article 1(b): displacement as a means of economic development</a:t>
            </a:r>
          </a:p>
          <a:p>
            <a:pPr lvl="0"/>
            <a:endParaRPr lang="en-US" dirty="0"/>
          </a:p>
          <a:p>
            <a:pPr lvl="0"/>
            <a:r>
              <a:rPr lang="en-US" dirty="0"/>
              <a:t>ICCPR — Article 26: equal protection against discriminatory displacement policies</a:t>
            </a:r>
          </a:p>
          <a:p>
            <a:pPr lvl="0"/>
            <a:endParaRPr lang="en-US" dirty="0"/>
          </a:p>
          <a:p>
            <a:pPr lvl="0"/>
            <a:endParaRPr lang="en-US" dirty="0"/>
          </a:p>
        </p:txBody>
      </p:sp>
      <p:pic>
        <p:nvPicPr>
          <p:cNvPr id="5" name="Picture 4">
            <a:extLst>
              <a:ext uri="{FF2B5EF4-FFF2-40B4-BE49-F238E27FC236}">
                <a16:creationId xmlns:a16="http://schemas.microsoft.com/office/drawing/2014/main" id="{4D09AD38-2282-2499-AEF6-2F9DD9B04C05}"/>
              </a:ext>
            </a:extLst>
          </p:cNvPr>
          <p:cNvPicPr>
            <a:picLocks noChangeAspect="1"/>
          </p:cNvPicPr>
          <p:nvPr/>
        </p:nvPicPr>
        <p:blipFill>
          <a:blip r:embed="rId3"/>
          <a:stretch>
            <a:fillRect/>
          </a:stretch>
        </p:blipFill>
        <p:spPr>
          <a:xfrm>
            <a:off x="3170748" y="1577000"/>
            <a:ext cx="2802503" cy="3151991"/>
          </a:xfrm>
          <a:prstGeom prst="rect">
            <a:avLst/>
          </a:prstGeom>
        </p:spPr>
      </p:pic>
    </p:spTree>
    <p:extLst>
      <p:ext uri="{BB962C8B-B14F-4D97-AF65-F5344CB8AC3E}">
        <p14:creationId xmlns:p14="http://schemas.microsoft.com/office/powerpoint/2010/main" val="2348488626"/>
      </p:ext>
    </p:extLst>
  </p:cSld>
  <p:clrMapOvr>
    <a:masterClrMapping/>
  </p:clrMapOvr>
  <mc:AlternateContent xmlns:mc="http://schemas.openxmlformats.org/markup-compatibility/2006" xmlns:p14="http://schemas.microsoft.com/office/powerpoint/2010/main">
    <mc:Choice Requires="p14">
      <p:transition spd="slow" p14:dur="2000" advTm="55210"/>
    </mc:Choice>
    <mc:Fallback xmlns="">
      <p:transition spd="slow" advTm="5521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32AEB7-84CA-9605-39A4-8DBD5CA6C0FE}"/>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3C833A3-5299-AEE4-AD21-390F8E8A6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27878C2-CA3D-D0CD-0241-1C9AD599F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999963" y="-1999641"/>
            <a:ext cx="51435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748DDA2-ED53-58EB-6CB7-0857F6653F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514317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506368-98C0-A2B8-EF46-0054220AB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37118" y="-1264380"/>
            <a:ext cx="3670923"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21B7DF0B-2FE7-5349-86D7-942A83368CAA}"/>
              </a:ext>
            </a:extLst>
          </p:cNvPr>
          <p:cNvSpPr txBox="1">
            <a:spLocks/>
          </p:cNvSpPr>
          <p:nvPr/>
        </p:nvSpPr>
        <p:spPr>
          <a:xfrm>
            <a:off x="311700" y="348203"/>
            <a:ext cx="8520600" cy="572700"/>
          </a:xfrm>
          <a:prstGeom prst="rect">
            <a:avLst/>
          </a:prstGeom>
        </p:spPr>
        <p:txBody>
          <a:bodyPr wrap="square" anchor="ctr">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US" sz="2800" b="1" dirty="0">
                <a:solidFill>
                  <a:schemeClr val="bg1"/>
                </a:solidFill>
              </a:rPr>
              <a:t>Forced Evictions and Displacement of Communities</a:t>
            </a:r>
            <a:endParaRPr lang="en-US" sz="2800" dirty="0">
              <a:solidFill>
                <a:schemeClr val="bg1"/>
              </a:solidFill>
            </a:endParaRPr>
          </a:p>
        </p:txBody>
      </p:sp>
      <p:sp>
        <p:nvSpPr>
          <p:cNvPr id="5" name="Text Placeholder 2">
            <a:extLst>
              <a:ext uri="{FF2B5EF4-FFF2-40B4-BE49-F238E27FC236}">
                <a16:creationId xmlns:a16="http://schemas.microsoft.com/office/drawing/2014/main" id="{EEC3012D-E0DB-05B3-6AEC-7C3E5159E789}"/>
              </a:ext>
            </a:extLst>
          </p:cNvPr>
          <p:cNvSpPr txBox="1">
            <a:spLocks/>
          </p:cNvSpPr>
          <p:nvPr/>
        </p:nvSpPr>
        <p:spPr>
          <a:xfrm>
            <a:off x="279292" y="1084237"/>
            <a:ext cx="3442854" cy="4044283"/>
          </a:xfrm>
          <a:prstGeom prst="rect">
            <a:avLst/>
          </a:prstGeom>
          <a:noFill/>
          <a:ln>
            <a:noFill/>
          </a:ln>
        </p:spPr>
        <p:txBody>
          <a:bodyPr spcFirstLastPara="1" wrap="square" lIns="68575" tIns="34275" rIns="68575" bIns="34275" anchor="t" anchorCtr="0">
            <a:normAutofit fontScale="92500"/>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9pPr>
          </a:lstStyle>
          <a:p>
            <a:pPr marL="114300" indent="0">
              <a:spcAft>
                <a:spcPts val="600"/>
              </a:spcAft>
              <a:buClr>
                <a:srgbClr val="000000"/>
              </a:buClr>
              <a:buFont typeface="Arial"/>
              <a:buNone/>
            </a:pPr>
            <a:r>
              <a:rPr lang="en-US" sz="1400" dirty="0">
                <a:solidFill>
                  <a:schemeClr val="bg1"/>
                </a:solidFill>
              </a:rPr>
              <a:t>Rio 2016: Approx. 77,206 people displaced between 2009 and 2015 as a result of Olympic-related infrastructure projects. Real estate speculation drove property values up dramatically in affected neighborhoods. Police conducted intensified raids in favelas that disproportionately targeted Black youth, with Amnesty International documenting that security policies mirrored those that had already resulted in 2,500 police killings in the city since 2009. </a:t>
            </a:r>
          </a:p>
          <a:p>
            <a:pPr marL="114300" indent="0">
              <a:spcAft>
                <a:spcPts val="600"/>
              </a:spcAft>
              <a:buClr>
                <a:srgbClr val="000000"/>
              </a:buClr>
              <a:buFont typeface="Arial"/>
              <a:buNone/>
            </a:pPr>
            <a:r>
              <a:rPr lang="en-US" sz="1400" dirty="0">
                <a:solidFill>
                  <a:schemeClr val="bg1"/>
                </a:solidFill>
              </a:rPr>
              <a:t>Critics described the preparations as a policy of "social sanitization" — using the Olympics to justify the displacement of poor communities, the criminalization of street vendors, and the militarization of working class neighborhoods, while infrastructure investments benefited wealthy areas at the expense of the poor.</a:t>
            </a:r>
          </a:p>
        </p:txBody>
      </p:sp>
      <p:graphicFrame>
        <p:nvGraphicFramePr>
          <p:cNvPr id="15" name="Text Placeholder 3">
            <a:extLst>
              <a:ext uri="{FF2B5EF4-FFF2-40B4-BE49-F238E27FC236}">
                <a16:creationId xmlns:a16="http://schemas.microsoft.com/office/drawing/2014/main" id="{BF7F3D86-3FA8-9E7D-0A9A-0F68D833F3EE}"/>
              </a:ext>
            </a:extLst>
          </p:cNvPr>
          <p:cNvGraphicFramePr/>
          <p:nvPr/>
        </p:nvGraphicFramePr>
        <p:xfrm>
          <a:off x="3399833" y="3257348"/>
          <a:ext cx="5669824" cy="17440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 Placeholder 3">
            <a:extLst>
              <a:ext uri="{FF2B5EF4-FFF2-40B4-BE49-F238E27FC236}">
                <a16:creationId xmlns:a16="http://schemas.microsoft.com/office/drawing/2014/main" id="{A65DCFCD-F30B-89BB-1E7A-370872C92749}"/>
              </a:ext>
            </a:extLst>
          </p:cNvPr>
          <p:cNvSpPr txBox="1">
            <a:spLocks/>
          </p:cNvSpPr>
          <p:nvPr/>
        </p:nvSpPr>
        <p:spPr>
          <a:xfrm>
            <a:off x="3679118" y="3404058"/>
            <a:ext cx="5357852" cy="1444756"/>
          </a:xfrm>
          <a:prstGeom prst="rect">
            <a:avLst/>
          </a:prstGeom>
          <a:noFill/>
          <a:ln>
            <a:noFill/>
          </a:ln>
        </p:spPr>
        <p:txBody>
          <a:bodyPr spcFirstLastPara="1" wrap="square" lIns="68575" tIns="34275" rIns="68575" bIns="34275" numCol="2" anchor="t" anchorCtr="0">
            <a:no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9pPr>
          </a:lstStyle>
          <a:p>
            <a:pPr marL="114300" indent="0">
              <a:lnSpc>
                <a:spcPct val="105000"/>
              </a:lnSpc>
              <a:spcAft>
                <a:spcPts val="600"/>
              </a:spcAft>
              <a:buClr>
                <a:srgbClr val="000000"/>
              </a:buClr>
              <a:buFont typeface="Arial"/>
              <a:buNone/>
            </a:pPr>
            <a:r>
              <a:rPr lang="en-US" sz="1000" dirty="0">
                <a:solidFill>
                  <a:schemeClr val="bg1"/>
                </a:solidFill>
                <a:latin typeface="Arial" panose="020B0604020202020204" pitchFamily="34" charset="0"/>
                <a:cs typeface="Arial" panose="020B0604020202020204" pitchFamily="34" charset="0"/>
              </a:rPr>
              <a:t>ILO Convention No. 182 — Article 3(b): use of children for prostitution and pornography</a:t>
            </a:r>
          </a:p>
          <a:p>
            <a:pPr marL="114300" indent="0">
              <a:lnSpc>
                <a:spcPct val="105000"/>
              </a:lnSpc>
              <a:spcAft>
                <a:spcPts val="600"/>
              </a:spcAft>
              <a:buClr>
                <a:srgbClr val="000000"/>
              </a:buClr>
              <a:buFont typeface="Arial"/>
              <a:buNone/>
            </a:pPr>
            <a:r>
              <a:rPr lang="en-US" sz="1000" dirty="0">
                <a:solidFill>
                  <a:schemeClr val="bg1"/>
                </a:solidFill>
                <a:latin typeface="Arial" panose="020B0604020202020204" pitchFamily="34" charset="0"/>
                <a:cs typeface="Arial" panose="020B0604020202020204" pitchFamily="34" charset="0"/>
              </a:rPr>
              <a:t>1926 Slavery Convention/1953 Protocol — Art. 1(1) , 2(a): trafficking into sexual slavery</a:t>
            </a:r>
          </a:p>
          <a:p>
            <a:pPr marL="114300" indent="0">
              <a:lnSpc>
                <a:spcPct val="105000"/>
              </a:lnSpc>
              <a:spcAft>
                <a:spcPts val="600"/>
              </a:spcAft>
              <a:buClr>
                <a:srgbClr val="000000"/>
              </a:buClr>
              <a:buFont typeface="Arial"/>
              <a:buNone/>
            </a:pPr>
            <a:r>
              <a:rPr lang="en-US" sz="1000" dirty="0">
                <a:solidFill>
                  <a:schemeClr val="bg1"/>
                </a:solidFill>
                <a:latin typeface="Arial" panose="020B0604020202020204" pitchFamily="34" charset="0"/>
                <a:cs typeface="Arial" panose="020B0604020202020204" pitchFamily="34" charset="0"/>
              </a:rPr>
              <a:t>ILO Convention No. 105 — Article 1(a) and (e): coercion and discriminatory exploitation</a:t>
            </a:r>
          </a:p>
          <a:p>
            <a:pPr marL="114300" indent="0">
              <a:lnSpc>
                <a:spcPct val="105000"/>
              </a:lnSpc>
              <a:spcAft>
                <a:spcPts val="600"/>
              </a:spcAft>
              <a:buClr>
                <a:srgbClr val="000000"/>
              </a:buClr>
              <a:buFont typeface="Arial"/>
              <a:buNone/>
            </a:pPr>
            <a:r>
              <a:rPr lang="en-US" sz="1000" dirty="0">
                <a:solidFill>
                  <a:schemeClr val="bg1"/>
                </a:solidFill>
                <a:latin typeface="Arial" panose="020B0604020202020204" pitchFamily="34" charset="0"/>
                <a:cs typeface="Arial" panose="020B0604020202020204" pitchFamily="34" charset="0"/>
              </a:rPr>
              <a:t>ICCPR — Articles 8 and 24: prohibition on slavery and special protections for children</a:t>
            </a:r>
          </a:p>
          <a:p>
            <a:pPr marL="114300" indent="0">
              <a:lnSpc>
                <a:spcPct val="105000"/>
              </a:lnSpc>
              <a:spcAft>
                <a:spcPts val="600"/>
              </a:spcAft>
              <a:buClr>
                <a:srgbClr val="000000"/>
              </a:buClr>
              <a:buFont typeface="Arial"/>
              <a:buNone/>
            </a:pPr>
            <a:r>
              <a:rPr lang="en-US" sz="1000" dirty="0">
                <a:solidFill>
                  <a:schemeClr val="bg1"/>
                </a:solidFill>
                <a:latin typeface="Arial" panose="020B0604020202020204" pitchFamily="34" charset="0"/>
                <a:cs typeface="Arial" panose="020B0604020202020204" pitchFamily="34" charset="0"/>
              </a:rPr>
              <a:t>CAT — Art. 2, 16: prevention of cruel and degrading treatment of trafficking victims</a:t>
            </a:r>
          </a:p>
          <a:p>
            <a:pPr marL="114300" indent="0">
              <a:lnSpc>
                <a:spcPct val="105000"/>
              </a:lnSpc>
              <a:spcAft>
                <a:spcPts val="600"/>
              </a:spcAft>
              <a:buClr>
                <a:srgbClr val="000000"/>
              </a:buClr>
              <a:buFont typeface="Arial"/>
              <a:buNone/>
            </a:pPr>
            <a:r>
              <a:rPr lang="en-US" sz="1000" dirty="0">
                <a:solidFill>
                  <a:schemeClr val="bg1"/>
                </a:solidFill>
                <a:latin typeface="Arial" panose="020B0604020202020204" pitchFamily="34" charset="0"/>
                <a:cs typeface="Arial" panose="020B0604020202020204" pitchFamily="34" charset="0"/>
              </a:rPr>
              <a:t>ICERD — Article 5(b): equal protection against violence for minority and migrant victims</a:t>
            </a:r>
          </a:p>
        </p:txBody>
      </p:sp>
      <p:pic>
        <p:nvPicPr>
          <p:cNvPr id="4" name="Google Shape;169;p8">
            <a:extLst>
              <a:ext uri="{FF2B5EF4-FFF2-40B4-BE49-F238E27FC236}">
                <a16:creationId xmlns:a16="http://schemas.microsoft.com/office/drawing/2014/main" id="{17EEA5C4-C358-1A90-AAA3-4B38D4058A88}"/>
              </a:ext>
            </a:extLst>
          </p:cNvPr>
          <p:cNvPicPr/>
          <p:nvPr/>
        </p:nvPicPr>
        <p:blipFill rotWithShape="1">
          <a:blip r:embed="rId8">
            <a:alphaModFix/>
          </a:blip>
          <a:srcRect/>
          <a:stretch/>
        </p:blipFill>
        <p:spPr>
          <a:xfrm>
            <a:off x="4572002" y="1084237"/>
            <a:ext cx="3658597" cy="2167205"/>
          </a:xfrm>
          <a:prstGeom prst="rect">
            <a:avLst/>
          </a:prstGeom>
          <a:noFill/>
          <a:ln>
            <a:noFill/>
          </a:ln>
        </p:spPr>
      </p:pic>
    </p:spTree>
    <p:extLst>
      <p:ext uri="{BB962C8B-B14F-4D97-AF65-F5344CB8AC3E}">
        <p14:creationId xmlns:p14="http://schemas.microsoft.com/office/powerpoint/2010/main" val="1929821973"/>
      </p:ext>
    </p:extLst>
  </p:cSld>
  <p:clrMapOvr>
    <a:masterClrMapping/>
  </p:clrMapOvr>
  <mc:AlternateContent xmlns:mc="http://schemas.openxmlformats.org/markup-compatibility/2006" xmlns:p14="http://schemas.microsoft.com/office/powerpoint/2010/main">
    <mc:Choice Requires="p14">
      <p:transition spd="slow" p14:dur="2000" advTm="43561"/>
    </mc:Choice>
    <mc:Fallback xmlns="">
      <p:transition spd="slow" advTm="43561"/>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7">
          <a:extLst>
            <a:ext uri="{FF2B5EF4-FFF2-40B4-BE49-F238E27FC236}">
              <a16:creationId xmlns:a16="http://schemas.microsoft.com/office/drawing/2014/main" id="{081514D9-02FC-2542-66AA-23BE3CBF4810}"/>
            </a:ext>
          </a:extLst>
        </p:cNvPr>
        <p:cNvGrpSpPr/>
        <p:nvPr/>
      </p:nvGrpSpPr>
      <p:grpSpPr>
        <a:xfrm>
          <a:off x="0" y="0"/>
          <a:ext cx="0" cy="0"/>
          <a:chOff x="0" y="0"/>
          <a:chExt cx="0" cy="0"/>
        </a:xfrm>
      </p:grpSpPr>
      <p:sp>
        <p:nvSpPr>
          <p:cNvPr id="438" name="Google Shape;438;g362cc453def_0_273">
            <a:extLst>
              <a:ext uri="{FF2B5EF4-FFF2-40B4-BE49-F238E27FC236}">
                <a16:creationId xmlns:a16="http://schemas.microsoft.com/office/drawing/2014/main" id="{00BBAD41-5EA0-37CE-9D53-4945CF504BF7}"/>
              </a:ext>
            </a:extLst>
          </p:cNvPr>
          <p:cNvSpPr/>
          <p:nvPr/>
        </p:nvSpPr>
        <p:spPr>
          <a:xfrm>
            <a:off x="1050" y="0"/>
            <a:ext cx="9141900" cy="1370700"/>
          </a:xfrm>
          <a:prstGeom prst="rect">
            <a:avLst/>
          </a:prstGeom>
          <a:solidFill>
            <a:srgbClr val="1A295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ibre Franklin"/>
              <a:ea typeface="Libre Franklin"/>
              <a:cs typeface="Libre Franklin"/>
              <a:sym typeface="Libre Franklin"/>
            </a:endParaRPr>
          </a:p>
        </p:txBody>
      </p:sp>
      <p:sp>
        <p:nvSpPr>
          <p:cNvPr id="439" name="Google Shape;439;g362cc453def_0_273">
            <a:extLst>
              <a:ext uri="{FF2B5EF4-FFF2-40B4-BE49-F238E27FC236}">
                <a16:creationId xmlns:a16="http://schemas.microsoft.com/office/drawing/2014/main" id="{0DB6D723-5226-0621-390C-D95AFBBFE60A}"/>
              </a:ext>
            </a:extLst>
          </p:cNvPr>
          <p:cNvSpPr txBox="1">
            <a:spLocks noGrp="1"/>
          </p:cNvSpPr>
          <p:nvPr>
            <p:ph type="title"/>
          </p:nvPr>
        </p:nvSpPr>
        <p:spPr>
          <a:xfrm>
            <a:off x="183749" y="383200"/>
            <a:ext cx="8691309" cy="810600"/>
          </a:xfrm>
          <a:prstGeom prst="rect">
            <a:avLst/>
          </a:prstGeom>
          <a:noFill/>
          <a:ln>
            <a:noFill/>
          </a:ln>
        </p:spPr>
        <p:txBody>
          <a:bodyPr spcFirstLastPara="1" wrap="square" lIns="68575" tIns="34275" rIns="68575" bIns="34275" anchor="ctr" anchorCtr="0">
            <a:noAutofit/>
          </a:bodyPr>
          <a:lstStyle/>
          <a:p>
            <a:pPr lvl="0">
              <a:lnSpc>
                <a:spcPct val="100000"/>
              </a:lnSpc>
              <a:buSzPts val="1100"/>
            </a:pPr>
            <a:r>
              <a:rPr lang="en-US" b="1" dirty="0">
                <a:solidFill>
                  <a:schemeClr val="bg1"/>
                </a:solidFill>
                <a:latin typeface="Nunito"/>
                <a:ea typeface="Nunito"/>
                <a:cs typeface="Nunito"/>
                <a:sym typeface="Nunito"/>
              </a:rPr>
              <a:t>Racial Profiling by Security/Law Enforcement</a:t>
            </a:r>
            <a:endParaRPr b="1" dirty="0">
              <a:solidFill>
                <a:schemeClr val="bg1"/>
              </a:solidFill>
              <a:latin typeface="Nunito"/>
              <a:ea typeface="Nunito"/>
              <a:cs typeface="Nunito"/>
              <a:sym typeface="Nunito"/>
            </a:endParaRPr>
          </a:p>
        </p:txBody>
      </p:sp>
      <p:sp>
        <p:nvSpPr>
          <p:cNvPr id="440" name="Google Shape;440;g362cc453def_0_273">
            <a:extLst>
              <a:ext uri="{FF2B5EF4-FFF2-40B4-BE49-F238E27FC236}">
                <a16:creationId xmlns:a16="http://schemas.microsoft.com/office/drawing/2014/main" id="{8D77D5F1-7397-CED6-2D9B-2228C460497B}"/>
              </a:ext>
            </a:extLst>
          </p:cNvPr>
          <p:cNvSpPr/>
          <p:nvPr/>
        </p:nvSpPr>
        <p:spPr>
          <a:xfrm rot="10800000">
            <a:off x="4572000" y="5000700"/>
            <a:ext cx="4572000" cy="173700"/>
          </a:xfrm>
          <a:prstGeom prst="rect">
            <a:avLst/>
          </a:prstGeom>
          <a:solidFill>
            <a:srgbClr val="1A295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441" name="Google Shape;441;g362cc453def_0_273">
            <a:extLst>
              <a:ext uri="{FF2B5EF4-FFF2-40B4-BE49-F238E27FC236}">
                <a16:creationId xmlns:a16="http://schemas.microsoft.com/office/drawing/2014/main" id="{50D10F7F-2093-E107-D5CB-CACB08A00F49}"/>
              </a:ext>
            </a:extLst>
          </p:cNvPr>
          <p:cNvSpPr/>
          <p:nvPr/>
        </p:nvSpPr>
        <p:spPr>
          <a:xfrm rot="10800000">
            <a:off x="0" y="5000702"/>
            <a:ext cx="4572000" cy="173700"/>
          </a:xfrm>
          <a:prstGeom prst="rect">
            <a:avLst/>
          </a:prstGeom>
          <a:solidFill>
            <a:srgbClr val="0087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3" name="Text Placeholder 2">
            <a:extLst>
              <a:ext uri="{FF2B5EF4-FFF2-40B4-BE49-F238E27FC236}">
                <a16:creationId xmlns:a16="http://schemas.microsoft.com/office/drawing/2014/main" id="{F7C850F0-7BBA-69BC-D905-8183A4359C2F}"/>
              </a:ext>
            </a:extLst>
          </p:cNvPr>
          <p:cNvSpPr>
            <a:spLocks noGrp="1"/>
          </p:cNvSpPr>
          <p:nvPr>
            <p:ph type="body" idx="1"/>
          </p:nvPr>
        </p:nvSpPr>
        <p:spPr>
          <a:xfrm>
            <a:off x="183750" y="1524799"/>
            <a:ext cx="2802503" cy="3263400"/>
          </a:xfrm>
        </p:spPr>
        <p:txBody>
          <a:bodyPr>
            <a:normAutofit lnSpcReduction="10000"/>
          </a:bodyPr>
          <a:lstStyle/>
          <a:p>
            <a:pPr marL="139700" indent="0">
              <a:buNone/>
            </a:pPr>
            <a:r>
              <a:rPr lang="en-US" dirty="0"/>
              <a:t>During the 2014 FIFA World Cup in Brazil, security forces and military police disproportionately stopped, searched, and detained Black and mixed-race Brazilians in and around fan zones and venues in Rio de Janeiro and São Paulo, reflecting longstanding patterns of racially discriminatory policing. </a:t>
            </a:r>
          </a:p>
        </p:txBody>
      </p:sp>
      <p:sp>
        <p:nvSpPr>
          <p:cNvPr id="2" name="Text Placeholder 2">
            <a:extLst>
              <a:ext uri="{FF2B5EF4-FFF2-40B4-BE49-F238E27FC236}">
                <a16:creationId xmlns:a16="http://schemas.microsoft.com/office/drawing/2014/main" id="{8E98DD1E-C815-3B3F-EF4B-4DD40AA3805B}"/>
              </a:ext>
            </a:extLst>
          </p:cNvPr>
          <p:cNvSpPr txBox="1">
            <a:spLocks/>
          </p:cNvSpPr>
          <p:nvPr/>
        </p:nvSpPr>
        <p:spPr>
          <a:xfrm>
            <a:off x="6157746" y="1496900"/>
            <a:ext cx="2717313" cy="3263400"/>
          </a:xfrm>
          <a:prstGeom prst="rect">
            <a:avLst/>
          </a:prstGeom>
          <a:noFill/>
          <a:ln>
            <a:noFill/>
          </a:ln>
        </p:spPr>
        <p:txBody>
          <a:bodyPr spcFirstLastPara="1" wrap="square" lIns="68575" tIns="34275" rIns="68575" bIns="34275" anchor="t" anchorCtr="0">
            <a:normAutofit fontScale="77500" lnSpcReduction="20000"/>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9pPr>
          </a:lstStyle>
          <a:p>
            <a:pPr lvl="0"/>
            <a:r>
              <a:rPr lang="en-US" dirty="0"/>
              <a:t>ICERD — Articles 2 and 5(b): prohibition on racial discrimination and equal protection of security</a:t>
            </a:r>
          </a:p>
          <a:p>
            <a:pPr lvl="0"/>
            <a:r>
              <a:rPr lang="en-US" dirty="0"/>
              <a:t>ICCPR — Articles 2, 9, and 26: non-discrimination, prohibition on arbitrary detention, and equal protection</a:t>
            </a:r>
          </a:p>
          <a:p>
            <a:pPr lvl="0"/>
            <a:r>
              <a:rPr lang="en-US" dirty="0"/>
              <a:t>CAT — Articles 2 and 16: prevention of cruel and degrading treatment by security forces</a:t>
            </a:r>
          </a:p>
          <a:p>
            <a:pPr lvl="0"/>
            <a:r>
              <a:rPr lang="en-US" dirty="0"/>
              <a:t>ILO Convention No. 105 — Article 1(e): racially discriminatory coercion by public authorities</a:t>
            </a:r>
          </a:p>
        </p:txBody>
      </p:sp>
      <p:pic>
        <p:nvPicPr>
          <p:cNvPr id="6" name="Picture 5">
            <a:extLst>
              <a:ext uri="{FF2B5EF4-FFF2-40B4-BE49-F238E27FC236}">
                <a16:creationId xmlns:a16="http://schemas.microsoft.com/office/drawing/2014/main" id="{E48CFBF6-051E-D133-7EF7-72DFBF638B37}"/>
              </a:ext>
            </a:extLst>
          </p:cNvPr>
          <p:cNvPicPr>
            <a:picLocks noChangeAspect="1"/>
          </p:cNvPicPr>
          <p:nvPr/>
        </p:nvPicPr>
        <p:blipFill>
          <a:blip r:embed="rId3"/>
          <a:stretch>
            <a:fillRect/>
          </a:stretch>
        </p:blipFill>
        <p:spPr>
          <a:xfrm>
            <a:off x="3035947" y="1551033"/>
            <a:ext cx="2986911" cy="3017301"/>
          </a:xfrm>
          <a:prstGeom prst="rect">
            <a:avLst/>
          </a:prstGeom>
        </p:spPr>
      </p:pic>
    </p:spTree>
    <p:extLst>
      <p:ext uri="{BB962C8B-B14F-4D97-AF65-F5344CB8AC3E}">
        <p14:creationId xmlns:p14="http://schemas.microsoft.com/office/powerpoint/2010/main" val="1276576292"/>
      </p:ext>
    </p:extLst>
  </p:cSld>
  <p:clrMapOvr>
    <a:masterClrMapping/>
  </p:clrMapOvr>
  <mc:AlternateContent xmlns:mc="http://schemas.openxmlformats.org/markup-compatibility/2006" xmlns:p14="http://schemas.microsoft.com/office/powerpoint/2010/main">
    <mc:Choice Requires="p14">
      <p:transition spd="slow" p14:dur="2000" advTm="28277"/>
    </mc:Choice>
    <mc:Fallback xmlns="">
      <p:transition spd="slow" advTm="28277"/>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A5424A-1AB2-F453-EE80-0A8BC7E38B34}"/>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E6CF9227-02E3-1CDB-0CED-1C100CD3F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2108F08-5234-9036-0FAF-2FCF2E185E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999963" y="-1999641"/>
            <a:ext cx="51435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5225D2C-99CF-8522-AF1E-950A0C7EE9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514317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BB1CCED-9E70-B0F3-C2CE-FCD38DEA6D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37118" y="-1264380"/>
            <a:ext cx="3670923"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9D6090F5-79AB-324C-7AB2-229594403356}"/>
              </a:ext>
            </a:extLst>
          </p:cNvPr>
          <p:cNvSpPr txBox="1">
            <a:spLocks/>
          </p:cNvSpPr>
          <p:nvPr/>
        </p:nvSpPr>
        <p:spPr>
          <a:xfrm>
            <a:off x="343840" y="446348"/>
            <a:ext cx="8520600" cy="572700"/>
          </a:xfrm>
          <a:prstGeom prst="rect">
            <a:avLst/>
          </a:prstGeom>
        </p:spPr>
        <p:txBody>
          <a:bodyPr wrap="square" anchor="ctr">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US" sz="2800" b="1" dirty="0">
                <a:solidFill>
                  <a:schemeClr val="bg1"/>
                </a:solidFill>
              </a:rPr>
              <a:t>Discrimination Against LGBTQ+ Fans, Workers, and Athletes </a:t>
            </a:r>
          </a:p>
        </p:txBody>
      </p:sp>
      <p:sp>
        <p:nvSpPr>
          <p:cNvPr id="5" name="Text Placeholder 2">
            <a:extLst>
              <a:ext uri="{FF2B5EF4-FFF2-40B4-BE49-F238E27FC236}">
                <a16:creationId xmlns:a16="http://schemas.microsoft.com/office/drawing/2014/main" id="{0F4D1FA7-2C5E-C710-0CC2-15A50BB13857}"/>
              </a:ext>
            </a:extLst>
          </p:cNvPr>
          <p:cNvSpPr txBox="1">
            <a:spLocks/>
          </p:cNvSpPr>
          <p:nvPr/>
        </p:nvSpPr>
        <p:spPr>
          <a:xfrm>
            <a:off x="279291" y="1191818"/>
            <a:ext cx="6016297" cy="2107919"/>
          </a:xfrm>
          <a:prstGeom prst="rect">
            <a:avLst/>
          </a:prstGeom>
          <a:noFill/>
          <a:ln>
            <a:noFill/>
          </a:ln>
        </p:spPr>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9pPr>
          </a:lstStyle>
          <a:p>
            <a:pPr marL="114300" indent="0">
              <a:spcAft>
                <a:spcPts val="600"/>
              </a:spcAft>
              <a:buClr>
                <a:srgbClr val="000000"/>
              </a:buClr>
              <a:buNone/>
            </a:pPr>
            <a:r>
              <a:rPr lang="en-US" sz="1600" dirty="0">
                <a:solidFill>
                  <a:schemeClr val="bg1"/>
                </a:solidFill>
              </a:rPr>
              <a:t>Russia's anti-gay propaganda law — which penalizes ”LGBT advocacy” and created a dangerous climate of stigma and violence — remained in force during the 2018 World Cup, with anti-gay violence increasing so much that FARE, an organization that works to counter discrimination in soccer, warned fans attending the World Cup with their same-sex partners not to hold hands in public. </a:t>
            </a:r>
          </a:p>
        </p:txBody>
      </p:sp>
      <p:graphicFrame>
        <p:nvGraphicFramePr>
          <p:cNvPr id="15" name="Text Placeholder 3">
            <a:extLst>
              <a:ext uri="{FF2B5EF4-FFF2-40B4-BE49-F238E27FC236}">
                <a16:creationId xmlns:a16="http://schemas.microsoft.com/office/drawing/2014/main" id="{A8F68005-42A6-6B67-C9BA-CFBB031FE3A6}"/>
              </a:ext>
            </a:extLst>
          </p:cNvPr>
          <p:cNvGraphicFramePr/>
          <p:nvPr/>
        </p:nvGraphicFramePr>
        <p:xfrm>
          <a:off x="3399833" y="3257348"/>
          <a:ext cx="5669824" cy="17440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 Placeholder 3">
            <a:extLst>
              <a:ext uri="{FF2B5EF4-FFF2-40B4-BE49-F238E27FC236}">
                <a16:creationId xmlns:a16="http://schemas.microsoft.com/office/drawing/2014/main" id="{FACD4D12-BB49-412C-5FC3-31E58686FD8C}"/>
              </a:ext>
            </a:extLst>
          </p:cNvPr>
          <p:cNvSpPr txBox="1">
            <a:spLocks/>
          </p:cNvSpPr>
          <p:nvPr/>
        </p:nvSpPr>
        <p:spPr>
          <a:xfrm>
            <a:off x="279291" y="3550024"/>
            <a:ext cx="5922578" cy="1514208"/>
          </a:xfrm>
          <a:prstGeom prst="rect">
            <a:avLst/>
          </a:prstGeom>
          <a:noFill/>
          <a:ln>
            <a:noFill/>
          </a:ln>
        </p:spPr>
        <p:txBody>
          <a:bodyPr spcFirstLastPara="1" wrap="square" lIns="68575" tIns="34275" rIns="68575" bIns="34275" numCol="2" anchor="t" anchorCtr="0">
            <a:no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9pPr>
          </a:lstStyle>
          <a:p>
            <a:pPr lvl="0"/>
            <a:r>
              <a:rPr lang="en-US" sz="1100" dirty="0">
                <a:solidFill>
                  <a:schemeClr val="bg1"/>
                </a:solidFill>
              </a:rPr>
              <a:t>ICCPR — Articles 2, 17, and 26: non-discrimination, privacy, and equal protection</a:t>
            </a:r>
          </a:p>
          <a:p>
            <a:pPr lvl="0"/>
            <a:r>
              <a:rPr lang="en-US" sz="1100" dirty="0">
                <a:solidFill>
                  <a:schemeClr val="bg1"/>
                </a:solidFill>
              </a:rPr>
              <a:t>ICERD — Article 5: equal enjoyment of all rights, broadly interpreted to include sexual orientation and gender identity discrimination</a:t>
            </a:r>
          </a:p>
          <a:p>
            <a:pPr lvl="0"/>
            <a:r>
              <a:rPr lang="en-US" sz="1100" dirty="0">
                <a:solidFill>
                  <a:schemeClr val="bg1"/>
                </a:solidFill>
              </a:rPr>
              <a:t>CAT — Articles 2 and 16: prevention of cruel and degrading treatment of LGBTQ+ persons by police and security forces</a:t>
            </a:r>
          </a:p>
          <a:p>
            <a:pPr lvl="0"/>
            <a:r>
              <a:rPr lang="en-US" sz="1100" dirty="0">
                <a:solidFill>
                  <a:schemeClr val="bg1"/>
                </a:solidFill>
              </a:rPr>
              <a:t>ILO Convention No. 105 — Article 1(e): discriminatory coercion on social grounds</a:t>
            </a:r>
          </a:p>
        </p:txBody>
      </p:sp>
      <p:pic>
        <p:nvPicPr>
          <p:cNvPr id="8" name="Picture 7">
            <a:extLst>
              <a:ext uri="{FF2B5EF4-FFF2-40B4-BE49-F238E27FC236}">
                <a16:creationId xmlns:a16="http://schemas.microsoft.com/office/drawing/2014/main" id="{2E465766-321C-BDA4-766C-F15CCAE99926}"/>
              </a:ext>
            </a:extLst>
          </p:cNvPr>
          <p:cNvPicPr>
            <a:picLocks noChangeAspect="1"/>
          </p:cNvPicPr>
          <p:nvPr/>
        </p:nvPicPr>
        <p:blipFill>
          <a:blip r:embed="rId7"/>
          <a:stretch>
            <a:fillRect/>
          </a:stretch>
        </p:blipFill>
        <p:spPr>
          <a:xfrm>
            <a:off x="6574879" y="1472578"/>
            <a:ext cx="2206596" cy="2678654"/>
          </a:xfrm>
          <a:prstGeom prst="rect">
            <a:avLst/>
          </a:prstGeom>
        </p:spPr>
      </p:pic>
    </p:spTree>
    <p:extLst>
      <p:ext uri="{BB962C8B-B14F-4D97-AF65-F5344CB8AC3E}">
        <p14:creationId xmlns:p14="http://schemas.microsoft.com/office/powerpoint/2010/main" val="2114356386"/>
      </p:ext>
    </p:extLst>
  </p:cSld>
  <p:clrMapOvr>
    <a:masterClrMapping/>
  </p:clrMapOvr>
  <mc:AlternateContent xmlns:mc="http://schemas.openxmlformats.org/markup-compatibility/2006" xmlns:p14="http://schemas.microsoft.com/office/powerpoint/2010/main">
    <mc:Choice Requires="p14">
      <p:transition spd="slow" p14:dur="2000" advTm="66453"/>
    </mc:Choice>
    <mc:Fallback xmlns="">
      <p:transition spd="slow" advTm="6645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g3555ba7e783_0_165"/>
          <p:cNvSpPr/>
          <p:nvPr/>
        </p:nvSpPr>
        <p:spPr>
          <a:xfrm>
            <a:off x="1050" y="0"/>
            <a:ext cx="9141900" cy="1370700"/>
          </a:xfrm>
          <a:prstGeom prst="rect">
            <a:avLst/>
          </a:prstGeom>
          <a:solidFill>
            <a:srgbClr val="1A295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ibre Franklin"/>
              <a:ea typeface="Libre Franklin"/>
              <a:cs typeface="Libre Franklin"/>
              <a:sym typeface="Libre Franklin"/>
            </a:endParaRPr>
          </a:p>
        </p:txBody>
      </p:sp>
      <p:sp>
        <p:nvSpPr>
          <p:cNvPr id="365" name="Google Shape;365;g3555ba7e783_0_165"/>
          <p:cNvSpPr txBox="1">
            <a:spLocks noGrp="1"/>
          </p:cNvSpPr>
          <p:nvPr>
            <p:ph type="title"/>
          </p:nvPr>
        </p:nvSpPr>
        <p:spPr>
          <a:xfrm>
            <a:off x="450275" y="355025"/>
            <a:ext cx="8200200" cy="719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SzPts val="3111"/>
              <a:buFont typeface="Arial"/>
              <a:buNone/>
            </a:pPr>
            <a:r>
              <a:rPr lang="en" b="1" dirty="0">
                <a:solidFill>
                  <a:schemeClr val="lt1"/>
                </a:solidFill>
                <a:latin typeface="Franklin Gothic Medium" panose="020B0603020102020204" pitchFamily="34" charset="0"/>
                <a:ea typeface="Nunito"/>
                <a:cs typeface="Nunito"/>
                <a:sym typeface="Nunito"/>
              </a:rPr>
              <a:t>What are Human Rights?</a:t>
            </a:r>
            <a:endParaRPr b="1" dirty="0">
              <a:solidFill>
                <a:schemeClr val="lt1"/>
              </a:solidFill>
              <a:latin typeface="Franklin Gothic Medium" panose="020B0603020102020204" pitchFamily="34" charset="0"/>
              <a:ea typeface="Nunito"/>
              <a:cs typeface="Nunito"/>
              <a:sym typeface="Nunito"/>
            </a:endParaRPr>
          </a:p>
        </p:txBody>
      </p:sp>
      <p:sp>
        <p:nvSpPr>
          <p:cNvPr id="366" name="Google Shape;366;g3555ba7e783_0_165"/>
          <p:cNvSpPr/>
          <p:nvPr/>
        </p:nvSpPr>
        <p:spPr>
          <a:xfrm rot="10800000">
            <a:off x="4572000" y="5000700"/>
            <a:ext cx="4572000" cy="173700"/>
          </a:xfrm>
          <a:prstGeom prst="rect">
            <a:avLst/>
          </a:prstGeom>
          <a:solidFill>
            <a:srgbClr val="1A295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367" name="Google Shape;367;g3555ba7e783_0_165"/>
          <p:cNvSpPr/>
          <p:nvPr/>
        </p:nvSpPr>
        <p:spPr>
          <a:xfrm rot="10800000">
            <a:off x="0" y="5000702"/>
            <a:ext cx="4572000" cy="173700"/>
          </a:xfrm>
          <a:prstGeom prst="rect">
            <a:avLst/>
          </a:prstGeom>
          <a:solidFill>
            <a:srgbClr val="0087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368" name="Google Shape;368;g3555ba7e783_0_165"/>
          <p:cNvSpPr txBox="1">
            <a:spLocks noGrp="1"/>
          </p:cNvSpPr>
          <p:nvPr>
            <p:ph type="body" idx="1"/>
          </p:nvPr>
        </p:nvSpPr>
        <p:spPr>
          <a:xfrm>
            <a:off x="178724" y="1643428"/>
            <a:ext cx="5124796" cy="297899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b="1" dirty="0">
                <a:solidFill>
                  <a:schemeClr val="dk1"/>
                </a:solidFill>
                <a:latin typeface="Franklin Gothic Medium" panose="020B0603020102020204" pitchFamily="34" charset="0"/>
                <a:ea typeface="Nunito"/>
                <a:cs typeface="Nunito"/>
                <a:sym typeface="Nunito"/>
              </a:rPr>
              <a:t>Human rights: </a:t>
            </a:r>
            <a:r>
              <a:rPr lang="en" sz="1400" dirty="0">
                <a:solidFill>
                  <a:schemeClr val="dk1"/>
                </a:solidFill>
                <a:latin typeface="Franklin Gothic Medium" panose="020B0603020102020204" pitchFamily="34" charset="0"/>
                <a:ea typeface="Nunito"/>
                <a:cs typeface="Nunito"/>
                <a:sym typeface="Nunito"/>
              </a:rPr>
              <a:t>a set of principles concerned with equality and fairness. </a:t>
            </a:r>
            <a:endParaRPr sz="1400" dirty="0">
              <a:solidFill>
                <a:schemeClr val="dk1"/>
              </a:solidFill>
              <a:latin typeface="Franklin Gothic Medium" panose="020B0603020102020204" pitchFamily="34" charset="0"/>
              <a:ea typeface="Nunito"/>
              <a:cs typeface="Nunito"/>
              <a:sym typeface="Nunito"/>
            </a:endParaRPr>
          </a:p>
          <a:p>
            <a:pPr marL="457200" lvl="0" indent="0" algn="l" rtl="0">
              <a:lnSpc>
                <a:spcPct val="100000"/>
              </a:lnSpc>
              <a:spcBef>
                <a:spcPts val="0"/>
              </a:spcBef>
              <a:spcAft>
                <a:spcPts val="0"/>
              </a:spcAft>
              <a:buNone/>
            </a:pPr>
            <a:endParaRPr sz="1400" dirty="0">
              <a:solidFill>
                <a:schemeClr val="dk1"/>
              </a:solidFill>
              <a:latin typeface="Franklin Gothic Medium" panose="020B0603020102020204" pitchFamily="34" charset="0"/>
              <a:ea typeface="Nunito"/>
              <a:cs typeface="Nunito"/>
              <a:sym typeface="Nunito"/>
            </a:endParaRPr>
          </a:p>
          <a:p>
            <a:pPr marL="457200" lvl="0" indent="-317500" algn="l" rtl="0">
              <a:lnSpc>
                <a:spcPct val="100000"/>
              </a:lnSpc>
              <a:spcBef>
                <a:spcPts val="0"/>
              </a:spcBef>
              <a:spcAft>
                <a:spcPts val="0"/>
              </a:spcAft>
              <a:buClr>
                <a:schemeClr val="dk1"/>
              </a:buClr>
              <a:buSzPts val="1400"/>
              <a:buFont typeface="Nunito"/>
              <a:buChar char="•"/>
            </a:pPr>
            <a:r>
              <a:rPr lang="en" sz="1400" dirty="0">
                <a:solidFill>
                  <a:schemeClr val="dk1"/>
                </a:solidFill>
                <a:latin typeface="Franklin Gothic Medium" panose="020B0603020102020204" pitchFamily="34" charset="0"/>
                <a:ea typeface="Nunito"/>
                <a:cs typeface="Nunito"/>
                <a:sym typeface="Nunito"/>
              </a:rPr>
              <a:t>Every person has dignity and value.  </a:t>
            </a:r>
            <a:endParaRPr sz="1400" dirty="0">
              <a:solidFill>
                <a:schemeClr val="dk1"/>
              </a:solidFill>
              <a:latin typeface="Franklin Gothic Medium" panose="020B0603020102020204" pitchFamily="34" charset="0"/>
              <a:ea typeface="Nunito"/>
              <a:cs typeface="Nunito"/>
              <a:sym typeface="Nunito"/>
            </a:endParaRPr>
          </a:p>
          <a:p>
            <a:pPr marL="457200" lvl="0" indent="-317500" algn="l" rtl="0">
              <a:lnSpc>
                <a:spcPct val="100000"/>
              </a:lnSpc>
              <a:spcBef>
                <a:spcPts val="0"/>
              </a:spcBef>
              <a:spcAft>
                <a:spcPts val="0"/>
              </a:spcAft>
              <a:buClr>
                <a:schemeClr val="dk1"/>
              </a:buClr>
              <a:buSzPts val="1400"/>
              <a:buFont typeface="Nunito"/>
              <a:buChar char="•"/>
            </a:pPr>
            <a:r>
              <a:rPr lang="en" sz="1400" dirty="0">
                <a:solidFill>
                  <a:schemeClr val="dk1"/>
                </a:solidFill>
                <a:latin typeface="Franklin Gothic Medium" panose="020B0603020102020204" pitchFamily="34" charset="0"/>
                <a:ea typeface="Nunito"/>
                <a:cs typeface="Nunito"/>
                <a:sym typeface="Nunito"/>
              </a:rPr>
              <a:t>Acknowledging and respecting human rights is a way to recognize the fundamental worth of every person.</a:t>
            </a:r>
            <a:endParaRPr sz="1400" dirty="0">
              <a:solidFill>
                <a:schemeClr val="dk1"/>
              </a:solidFill>
              <a:latin typeface="Franklin Gothic Medium" panose="020B0603020102020204" pitchFamily="34" charset="0"/>
              <a:ea typeface="Nunito"/>
              <a:cs typeface="Nunito"/>
              <a:sym typeface="Nunito"/>
            </a:endParaRPr>
          </a:p>
          <a:p>
            <a:pPr marL="457200" lvl="0" indent="-317500" algn="l" rtl="0">
              <a:lnSpc>
                <a:spcPct val="100000"/>
              </a:lnSpc>
              <a:spcBef>
                <a:spcPts val="0"/>
              </a:spcBef>
              <a:spcAft>
                <a:spcPts val="0"/>
              </a:spcAft>
              <a:buClr>
                <a:schemeClr val="dk1"/>
              </a:buClr>
              <a:buSzPts val="1400"/>
              <a:buFont typeface="Nunito"/>
              <a:buChar char="•"/>
            </a:pPr>
            <a:r>
              <a:rPr lang="en" sz="1400" dirty="0">
                <a:solidFill>
                  <a:schemeClr val="dk1"/>
                </a:solidFill>
                <a:latin typeface="Franklin Gothic Medium" panose="020B0603020102020204" pitchFamily="34" charset="0"/>
                <a:ea typeface="Nunito"/>
                <a:cs typeface="Nunito"/>
                <a:sym typeface="Nunito"/>
              </a:rPr>
              <a:t>Recognize our freedom to make choices about our lives and to develop our potential as human beings.</a:t>
            </a:r>
            <a:endParaRPr sz="1400" dirty="0">
              <a:solidFill>
                <a:schemeClr val="dk1"/>
              </a:solidFill>
              <a:latin typeface="Franklin Gothic Medium" panose="020B0603020102020204" pitchFamily="34" charset="0"/>
              <a:ea typeface="Nunito"/>
              <a:cs typeface="Nunito"/>
              <a:sym typeface="Nunito"/>
            </a:endParaRPr>
          </a:p>
          <a:p>
            <a:pPr marL="457200" lvl="0" indent="-317500" algn="l" rtl="0">
              <a:lnSpc>
                <a:spcPct val="100000"/>
              </a:lnSpc>
              <a:spcBef>
                <a:spcPts val="0"/>
              </a:spcBef>
              <a:spcAft>
                <a:spcPts val="0"/>
              </a:spcAft>
              <a:buClr>
                <a:schemeClr val="dk1"/>
              </a:buClr>
              <a:buSzPts val="1400"/>
              <a:buFont typeface="Nunito"/>
              <a:buChar char="•"/>
            </a:pPr>
            <a:r>
              <a:rPr lang="en" sz="1400" dirty="0">
                <a:solidFill>
                  <a:schemeClr val="dk1"/>
                </a:solidFill>
                <a:latin typeface="Franklin Gothic Medium" panose="020B0603020102020204" pitchFamily="34" charset="0"/>
                <a:ea typeface="Nunito"/>
                <a:cs typeface="Nunito"/>
                <a:sym typeface="Nunito"/>
              </a:rPr>
              <a:t>About living a life free from fear, harassment, or discrimination.</a:t>
            </a:r>
            <a:endParaRPr sz="1400" dirty="0">
              <a:solidFill>
                <a:schemeClr val="dk1"/>
              </a:solidFill>
              <a:latin typeface="Franklin Gothic Medium" panose="020B0603020102020204" pitchFamily="34" charset="0"/>
              <a:ea typeface="Nunito"/>
              <a:cs typeface="Nunito"/>
              <a:sym typeface="Nunito"/>
            </a:endParaRPr>
          </a:p>
          <a:p>
            <a:pPr marL="457200" lvl="0" indent="0" algn="l" rtl="0">
              <a:lnSpc>
                <a:spcPct val="100000"/>
              </a:lnSpc>
              <a:spcBef>
                <a:spcPts val="0"/>
              </a:spcBef>
              <a:spcAft>
                <a:spcPts val="0"/>
              </a:spcAft>
              <a:buNone/>
            </a:pPr>
            <a:endParaRPr sz="1400" dirty="0">
              <a:solidFill>
                <a:schemeClr val="dk1"/>
              </a:solidFill>
              <a:latin typeface="Franklin Gothic Medium" panose="020B0603020102020204" pitchFamily="34" charset="0"/>
              <a:ea typeface="Nunito"/>
              <a:cs typeface="Nunito"/>
              <a:sym typeface="Nunito"/>
            </a:endParaRPr>
          </a:p>
          <a:p>
            <a:pPr marL="0" lvl="0" indent="0" algn="l" rtl="0">
              <a:lnSpc>
                <a:spcPct val="100000"/>
              </a:lnSpc>
              <a:spcBef>
                <a:spcPts val="0"/>
              </a:spcBef>
              <a:spcAft>
                <a:spcPts val="0"/>
              </a:spcAft>
              <a:buNone/>
            </a:pPr>
            <a:endParaRPr sz="1400" dirty="0">
              <a:solidFill>
                <a:schemeClr val="dk1"/>
              </a:solidFill>
              <a:latin typeface="Franklin Gothic Medium" panose="020B0603020102020204" pitchFamily="34" charset="0"/>
              <a:ea typeface="Nunito"/>
              <a:cs typeface="Nunito"/>
              <a:sym typeface="Nunito"/>
            </a:endParaRPr>
          </a:p>
          <a:p>
            <a:pPr marL="0" lvl="0" indent="0" algn="l" rtl="0">
              <a:lnSpc>
                <a:spcPct val="100000"/>
              </a:lnSpc>
              <a:spcBef>
                <a:spcPts val="0"/>
              </a:spcBef>
              <a:spcAft>
                <a:spcPts val="0"/>
              </a:spcAft>
              <a:buNone/>
            </a:pPr>
            <a:r>
              <a:rPr lang="en" sz="1400" dirty="0">
                <a:solidFill>
                  <a:schemeClr val="dk1"/>
                </a:solidFill>
                <a:latin typeface="Franklin Gothic Medium" panose="020B0603020102020204" pitchFamily="34" charset="0"/>
                <a:ea typeface="Nunito"/>
                <a:cs typeface="Nunito"/>
                <a:sym typeface="Nunito"/>
              </a:rPr>
              <a:t>Human rights are the same for all people everywhere. </a:t>
            </a:r>
            <a:r>
              <a:rPr lang="en" sz="1400" b="1" dirty="0">
                <a:solidFill>
                  <a:schemeClr val="dk1"/>
                </a:solidFill>
                <a:latin typeface="Franklin Gothic Medium" panose="020B0603020102020204" pitchFamily="34" charset="0"/>
                <a:ea typeface="Nunito"/>
                <a:cs typeface="Nunito"/>
                <a:sym typeface="Nunito"/>
              </a:rPr>
              <a:t>Human rights are UNIVERSAL.</a:t>
            </a:r>
            <a:endParaRPr sz="1400" dirty="0">
              <a:solidFill>
                <a:schemeClr val="dk1"/>
              </a:solidFill>
              <a:latin typeface="Franklin Gothic Medium" panose="020B0603020102020204" pitchFamily="34" charset="0"/>
              <a:ea typeface="Nunito"/>
              <a:cs typeface="Nunito"/>
              <a:sym typeface="Nunito"/>
            </a:endParaRPr>
          </a:p>
        </p:txBody>
      </p:sp>
      <p:pic>
        <p:nvPicPr>
          <p:cNvPr id="3" name="Picture 2">
            <a:extLst>
              <a:ext uri="{FF2B5EF4-FFF2-40B4-BE49-F238E27FC236}">
                <a16:creationId xmlns:a16="http://schemas.microsoft.com/office/drawing/2014/main" id="{03BC6105-C77F-64A9-EC92-EC087D90BE4E}"/>
              </a:ext>
            </a:extLst>
          </p:cNvPr>
          <p:cNvPicPr>
            <a:picLocks noChangeAspect="1"/>
          </p:cNvPicPr>
          <p:nvPr/>
        </p:nvPicPr>
        <p:blipFill>
          <a:blip r:embed="rId3"/>
          <a:stretch>
            <a:fillRect/>
          </a:stretch>
        </p:blipFill>
        <p:spPr>
          <a:xfrm>
            <a:off x="5462432" y="1989771"/>
            <a:ext cx="3393115" cy="19086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602"/>
    </mc:Choice>
    <mc:Fallback xmlns="">
      <p:transition spd="slow" advTm="47602"/>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612065-A28E-4B17-554F-C6C36EAE395D}"/>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3907F39-02EE-0F58-F770-D7410FFBA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5B36064-B501-834E-3ACB-62D7922505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999963" y="-1999641"/>
            <a:ext cx="51435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299B738-24D4-A4F6-5CC7-EEA0CA989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514317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1BE57BC-2D26-355B-E6EE-0A5525652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37118" y="-1264380"/>
            <a:ext cx="3670923"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A3CEE251-6C23-33AA-634A-7D27417D9079}"/>
              </a:ext>
            </a:extLst>
          </p:cNvPr>
          <p:cNvSpPr txBox="1">
            <a:spLocks/>
          </p:cNvSpPr>
          <p:nvPr/>
        </p:nvSpPr>
        <p:spPr>
          <a:xfrm>
            <a:off x="343840" y="240868"/>
            <a:ext cx="8520600" cy="572700"/>
          </a:xfrm>
          <a:prstGeom prst="rect">
            <a:avLst/>
          </a:prstGeom>
        </p:spPr>
        <p:txBody>
          <a:bodyPr wrap="square"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US" sz="2800" b="1" dirty="0">
                <a:solidFill>
                  <a:schemeClr val="bg1"/>
                </a:solidFill>
              </a:rPr>
              <a:t>Abuse of surveillance technology</a:t>
            </a:r>
          </a:p>
        </p:txBody>
      </p:sp>
      <p:sp>
        <p:nvSpPr>
          <p:cNvPr id="5" name="Text Placeholder 2">
            <a:extLst>
              <a:ext uri="{FF2B5EF4-FFF2-40B4-BE49-F238E27FC236}">
                <a16:creationId xmlns:a16="http://schemas.microsoft.com/office/drawing/2014/main" id="{15395878-2532-09A7-E3D7-BDFD07C47854}"/>
              </a:ext>
            </a:extLst>
          </p:cNvPr>
          <p:cNvSpPr txBox="1">
            <a:spLocks/>
          </p:cNvSpPr>
          <p:nvPr/>
        </p:nvSpPr>
        <p:spPr>
          <a:xfrm>
            <a:off x="279291" y="937641"/>
            <a:ext cx="5412591" cy="1953213"/>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9pPr>
          </a:lstStyle>
          <a:p>
            <a:pPr marL="95250" indent="0">
              <a:buNone/>
            </a:pPr>
            <a:r>
              <a:rPr lang="en-US" sz="1600" i="1" dirty="0">
                <a:solidFill>
                  <a:schemeClr val="bg1"/>
                </a:solidFill>
              </a:rPr>
              <a:t> Russia 2018 FIFA World Cup</a:t>
            </a:r>
            <a:endParaRPr lang="en-US" sz="1600" dirty="0">
              <a:solidFill>
                <a:schemeClr val="bg1"/>
              </a:solidFill>
            </a:endParaRPr>
          </a:p>
          <a:p>
            <a:pPr marL="95250" indent="0">
              <a:buNone/>
            </a:pPr>
            <a:r>
              <a:rPr lang="en-US" sz="1600" dirty="0">
                <a:solidFill>
                  <a:schemeClr val="bg1"/>
                </a:solidFill>
              </a:rPr>
              <a:t>Deployment of facial rec cameras in Moscow metro and at train stations near World Cup venues: around 160,000.</a:t>
            </a:r>
          </a:p>
          <a:p>
            <a:pPr marL="95250" indent="0">
              <a:buNone/>
            </a:pPr>
            <a:r>
              <a:rPr lang="en-US" sz="1600" dirty="0">
                <a:solidFill>
                  <a:schemeClr val="bg1"/>
                </a:solidFill>
              </a:rPr>
              <a:t>The cameras could identifying 20 faces per second, with pilot tests at a major Moscow airport reporting a 90% accuracy rate.</a:t>
            </a:r>
          </a:p>
        </p:txBody>
      </p:sp>
      <p:graphicFrame>
        <p:nvGraphicFramePr>
          <p:cNvPr id="15" name="Text Placeholder 3">
            <a:extLst>
              <a:ext uri="{FF2B5EF4-FFF2-40B4-BE49-F238E27FC236}">
                <a16:creationId xmlns:a16="http://schemas.microsoft.com/office/drawing/2014/main" id="{74A690C6-9213-C1F1-9F12-87B8D8E2C788}"/>
              </a:ext>
            </a:extLst>
          </p:cNvPr>
          <p:cNvGraphicFramePr/>
          <p:nvPr/>
        </p:nvGraphicFramePr>
        <p:xfrm>
          <a:off x="3399833" y="3257348"/>
          <a:ext cx="5669824" cy="17440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 Placeholder 3">
            <a:extLst>
              <a:ext uri="{FF2B5EF4-FFF2-40B4-BE49-F238E27FC236}">
                <a16:creationId xmlns:a16="http://schemas.microsoft.com/office/drawing/2014/main" id="{7A8B3A0C-0D61-7AE0-B021-4A03C2F3E54F}"/>
              </a:ext>
            </a:extLst>
          </p:cNvPr>
          <p:cNvSpPr txBox="1">
            <a:spLocks/>
          </p:cNvSpPr>
          <p:nvPr/>
        </p:nvSpPr>
        <p:spPr>
          <a:xfrm>
            <a:off x="180981" y="2690672"/>
            <a:ext cx="5922578" cy="2310758"/>
          </a:xfrm>
          <a:prstGeom prst="rect">
            <a:avLst/>
          </a:prstGeom>
          <a:noFill/>
          <a:ln>
            <a:noFill/>
          </a:ln>
        </p:spPr>
        <p:txBody>
          <a:bodyPr spcFirstLastPara="1" wrap="square" lIns="68575" tIns="34275" rIns="68575" bIns="34275" numCol="2" anchor="t" anchorCtr="0">
            <a:no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9pPr>
          </a:lstStyle>
          <a:p>
            <a:pPr marL="95250" indent="0">
              <a:buNone/>
            </a:pPr>
            <a:r>
              <a:rPr lang="en-US" sz="1100" b="1" dirty="0">
                <a:solidFill>
                  <a:schemeClr val="bg1"/>
                </a:solidFill>
              </a:rPr>
              <a:t>ICCPR</a:t>
            </a:r>
            <a:br>
              <a:rPr lang="en-US" sz="1100" dirty="0">
                <a:solidFill>
                  <a:schemeClr val="bg1"/>
                </a:solidFill>
              </a:rPr>
            </a:br>
            <a:endParaRPr lang="en-US" sz="1100" dirty="0">
              <a:solidFill>
                <a:schemeClr val="bg1"/>
              </a:solidFill>
            </a:endParaRPr>
          </a:p>
          <a:p>
            <a:pPr marL="95250" indent="0">
              <a:buNone/>
            </a:pPr>
            <a:r>
              <a:rPr lang="en-US" sz="1100" dirty="0">
                <a:solidFill>
                  <a:schemeClr val="bg1"/>
                </a:solidFill>
              </a:rPr>
              <a:t>Art. 17 — Protection against arbitrary or unlawful interference with privacy</a:t>
            </a:r>
          </a:p>
          <a:p>
            <a:pPr marL="95250" indent="0">
              <a:buNone/>
            </a:pPr>
            <a:r>
              <a:rPr lang="en-US" sz="1100" dirty="0">
                <a:solidFill>
                  <a:schemeClr val="bg1"/>
                </a:solidFill>
              </a:rPr>
              <a:t>Art. 12 — Liberty of movement and freedom to choose residence</a:t>
            </a:r>
          </a:p>
          <a:p>
            <a:pPr marL="95250" indent="0">
              <a:buNone/>
            </a:pPr>
            <a:r>
              <a:rPr lang="en-US" sz="1100" dirty="0">
                <a:solidFill>
                  <a:schemeClr val="bg1"/>
                </a:solidFill>
              </a:rPr>
              <a:t>Art. 19 — Freedom of expression</a:t>
            </a:r>
          </a:p>
          <a:p>
            <a:pPr marL="95250" indent="0">
              <a:buNone/>
            </a:pPr>
            <a:r>
              <a:rPr lang="en-US" sz="1100" dirty="0">
                <a:solidFill>
                  <a:schemeClr val="bg1"/>
                </a:solidFill>
              </a:rPr>
              <a:t>Art. 21 — Right of peaceful assembly</a:t>
            </a:r>
          </a:p>
          <a:p>
            <a:pPr marL="95250" indent="0">
              <a:buNone/>
            </a:pPr>
            <a:r>
              <a:rPr lang="en-US" sz="1100" dirty="0">
                <a:solidFill>
                  <a:schemeClr val="bg1"/>
                </a:solidFill>
              </a:rPr>
              <a:t>Art. 26 — Equal protection of the law without discrimination (algorithmic bias)</a:t>
            </a:r>
          </a:p>
          <a:p>
            <a:pPr marL="95250" indent="0">
              <a:buNone/>
            </a:pPr>
            <a:r>
              <a:rPr lang="en-US" sz="1100" b="1" dirty="0">
                <a:solidFill>
                  <a:schemeClr val="bg1"/>
                </a:solidFill>
              </a:rPr>
              <a:t>ICERD</a:t>
            </a:r>
            <a:endParaRPr lang="en-US" sz="1100" dirty="0">
              <a:solidFill>
                <a:schemeClr val="bg1"/>
              </a:solidFill>
            </a:endParaRPr>
          </a:p>
          <a:p>
            <a:pPr marL="95250" indent="0">
              <a:buNone/>
            </a:pPr>
            <a:r>
              <a:rPr lang="en-US" sz="1100" dirty="0">
                <a:solidFill>
                  <a:schemeClr val="bg1"/>
                </a:solidFill>
              </a:rPr>
              <a:t>Art. 5(b) — Right to security of person and protection against violence, without racial discrimination</a:t>
            </a:r>
          </a:p>
          <a:p>
            <a:pPr marL="95250" indent="0">
              <a:buNone/>
            </a:pPr>
            <a:r>
              <a:rPr lang="en-US" sz="1100" dirty="0">
                <a:solidFill>
                  <a:schemeClr val="bg1"/>
                </a:solidFill>
              </a:rPr>
              <a:t>Art. 5(d)(</a:t>
            </a:r>
            <a:r>
              <a:rPr lang="en-US" sz="1100" dirty="0" err="1">
                <a:solidFill>
                  <a:schemeClr val="bg1"/>
                </a:solidFill>
              </a:rPr>
              <a:t>i</a:t>
            </a:r>
            <a:r>
              <a:rPr lang="en-US" sz="1100" dirty="0">
                <a:solidFill>
                  <a:schemeClr val="bg1"/>
                </a:solidFill>
              </a:rPr>
              <a:t>) — Freedom of movement without discrimination</a:t>
            </a:r>
          </a:p>
          <a:p>
            <a:pPr marL="95250" indent="0">
              <a:buNone/>
            </a:pPr>
            <a:r>
              <a:rPr lang="en-US" sz="1100" dirty="0">
                <a:solidFill>
                  <a:schemeClr val="bg1"/>
                </a:solidFill>
              </a:rPr>
              <a:t>Art. 2 — Obligation to prohibit and eliminate racial discrimination in all its forms (facial recognition systems are documented to have higher error rates for people of color)</a:t>
            </a:r>
          </a:p>
        </p:txBody>
      </p:sp>
      <p:pic>
        <p:nvPicPr>
          <p:cNvPr id="6" name="Picture 5">
            <a:extLst>
              <a:ext uri="{FF2B5EF4-FFF2-40B4-BE49-F238E27FC236}">
                <a16:creationId xmlns:a16="http://schemas.microsoft.com/office/drawing/2014/main" id="{35B173F1-63F4-369C-56F9-DD21FDE7941C}"/>
              </a:ext>
            </a:extLst>
          </p:cNvPr>
          <p:cNvPicPr>
            <a:picLocks noChangeAspect="1"/>
          </p:cNvPicPr>
          <p:nvPr/>
        </p:nvPicPr>
        <p:blipFill>
          <a:blip r:embed="rId8"/>
          <a:stretch>
            <a:fillRect/>
          </a:stretch>
        </p:blipFill>
        <p:spPr>
          <a:xfrm>
            <a:off x="6103559" y="937642"/>
            <a:ext cx="2751524" cy="2908409"/>
          </a:xfrm>
          <a:prstGeom prst="rect">
            <a:avLst/>
          </a:prstGeom>
        </p:spPr>
      </p:pic>
    </p:spTree>
    <p:extLst>
      <p:ext uri="{BB962C8B-B14F-4D97-AF65-F5344CB8AC3E}">
        <p14:creationId xmlns:p14="http://schemas.microsoft.com/office/powerpoint/2010/main" val="3405684814"/>
      </p:ext>
    </p:extLst>
  </p:cSld>
  <p:clrMapOvr>
    <a:masterClrMapping/>
  </p:clrMapOvr>
  <mc:AlternateContent xmlns:mc="http://schemas.openxmlformats.org/markup-compatibility/2006" xmlns:p14="http://schemas.microsoft.com/office/powerpoint/2010/main">
    <mc:Choice Requires="p14">
      <p:transition spd="slow" p14:dur="2000" advTm="66453"/>
    </mc:Choice>
    <mc:Fallback xmlns="">
      <p:transition spd="slow" advTm="66453"/>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7">
          <a:extLst>
            <a:ext uri="{FF2B5EF4-FFF2-40B4-BE49-F238E27FC236}">
              <a16:creationId xmlns:a16="http://schemas.microsoft.com/office/drawing/2014/main" id="{3FC7010B-C058-865A-24A8-976F7D794E67}"/>
            </a:ext>
          </a:extLst>
        </p:cNvPr>
        <p:cNvGrpSpPr/>
        <p:nvPr/>
      </p:nvGrpSpPr>
      <p:grpSpPr>
        <a:xfrm>
          <a:off x="0" y="0"/>
          <a:ext cx="0" cy="0"/>
          <a:chOff x="0" y="0"/>
          <a:chExt cx="0" cy="0"/>
        </a:xfrm>
      </p:grpSpPr>
      <p:sp>
        <p:nvSpPr>
          <p:cNvPr id="438" name="Google Shape;438;g362cc453def_0_273">
            <a:extLst>
              <a:ext uri="{FF2B5EF4-FFF2-40B4-BE49-F238E27FC236}">
                <a16:creationId xmlns:a16="http://schemas.microsoft.com/office/drawing/2014/main" id="{DDD1EA86-64E6-ADE4-11B1-7DC281F6434B}"/>
              </a:ext>
            </a:extLst>
          </p:cNvPr>
          <p:cNvSpPr/>
          <p:nvPr/>
        </p:nvSpPr>
        <p:spPr>
          <a:xfrm>
            <a:off x="1050" y="0"/>
            <a:ext cx="9141900" cy="1370700"/>
          </a:xfrm>
          <a:prstGeom prst="rect">
            <a:avLst/>
          </a:prstGeom>
          <a:solidFill>
            <a:srgbClr val="1A295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ibre Franklin"/>
              <a:ea typeface="Libre Franklin"/>
              <a:cs typeface="Libre Franklin"/>
              <a:sym typeface="Libre Franklin"/>
            </a:endParaRPr>
          </a:p>
        </p:txBody>
      </p:sp>
      <p:sp>
        <p:nvSpPr>
          <p:cNvPr id="439" name="Google Shape;439;g362cc453def_0_273">
            <a:extLst>
              <a:ext uri="{FF2B5EF4-FFF2-40B4-BE49-F238E27FC236}">
                <a16:creationId xmlns:a16="http://schemas.microsoft.com/office/drawing/2014/main" id="{69D57D4C-0C45-316D-19AE-47765EBECAF5}"/>
              </a:ext>
            </a:extLst>
          </p:cNvPr>
          <p:cNvSpPr txBox="1">
            <a:spLocks noGrp="1"/>
          </p:cNvSpPr>
          <p:nvPr>
            <p:ph type="title"/>
          </p:nvPr>
        </p:nvSpPr>
        <p:spPr>
          <a:xfrm>
            <a:off x="183749" y="383200"/>
            <a:ext cx="8691309" cy="810600"/>
          </a:xfrm>
          <a:prstGeom prst="rect">
            <a:avLst/>
          </a:prstGeom>
          <a:noFill/>
          <a:ln>
            <a:noFill/>
          </a:ln>
        </p:spPr>
        <p:txBody>
          <a:bodyPr spcFirstLastPara="1" wrap="square" lIns="68575" tIns="34275" rIns="68575" bIns="34275" anchor="ctr" anchorCtr="0">
            <a:noAutofit/>
          </a:bodyPr>
          <a:lstStyle/>
          <a:p>
            <a:pPr lvl="0">
              <a:lnSpc>
                <a:spcPct val="100000"/>
              </a:lnSpc>
              <a:buSzPts val="1100"/>
            </a:pPr>
            <a:r>
              <a:rPr lang="en-US" b="1" dirty="0">
                <a:solidFill>
                  <a:schemeClr val="bg1"/>
                </a:solidFill>
                <a:latin typeface="Nunito"/>
                <a:ea typeface="Nunito"/>
                <a:cs typeface="Nunito"/>
                <a:sym typeface="Nunito"/>
              </a:rPr>
              <a:t>Racist Chanting and Fan Behavior at Venues</a:t>
            </a:r>
            <a:endParaRPr b="1" dirty="0">
              <a:solidFill>
                <a:schemeClr val="bg1"/>
              </a:solidFill>
              <a:latin typeface="Nunito"/>
              <a:ea typeface="Nunito"/>
              <a:cs typeface="Nunito"/>
              <a:sym typeface="Nunito"/>
            </a:endParaRPr>
          </a:p>
        </p:txBody>
      </p:sp>
      <p:sp>
        <p:nvSpPr>
          <p:cNvPr id="440" name="Google Shape;440;g362cc453def_0_273">
            <a:extLst>
              <a:ext uri="{FF2B5EF4-FFF2-40B4-BE49-F238E27FC236}">
                <a16:creationId xmlns:a16="http://schemas.microsoft.com/office/drawing/2014/main" id="{4C4DBF70-E635-1AC1-E666-89D546F30ED3}"/>
              </a:ext>
            </a:extLst>
          </p:cNvPr>
          <p:cNvSpPr/>
          <p:nvPr/>
        </p:nvSpPr>
        <p:spPr>
          <a:xfrm rot="10800000">
            <a:off x="4572000" y="5000700"/>
            <a:ext cx="4572000" cy="173700"/>
          </a:xfrm>
          <a:prstGeom prst="rect">
            <a:avLst/>
          </a:prstGeom>
          <a:solidFill>
            <a:srgbClr val="1A295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441" name="Google Shape;441;g362cc453def_0_273">
            <a:extLst>
              <a:ext uri="{FF2B5EF4-FFF2-40B4-BE49-F238E27FC236}">
                <a16:creationId xmlns:a16="http://schemas.microsoft.com/office/drawing/2014/main" id="{8EC82439-9448-DEA6-E3CF-9CBA6EEED27B}"/>
              </a:ext>
            </a:extLst>
          </p:cNvPr>
          <p:cNvSpPr/>
          <p:nvPr/>
        </p:nvSpPr>
        <p:spPr>
          <a:xfrm rot="10800000">
            <a:off x="0" y="5000702"/>
            <a:ext cx="4572000" cy="173700"/>
          </a:xfrm>
          <a:prstGeom prst="rect">
            <a:avLst/>
          </a:prstGeom>
          <a:solidFill>
            <a:srgbClr val="0087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3" name="Text Placeholder 2">
            <a:extLst>
              <a:ext uri="{FF2B5EF4-FFF2-40B4-BE49-F238E27FC236}">
                <a16:creationId xmlns:a16="http://schemas.microsoft.com/office/drawing/2014/main" id="{9E1AA24D-E996-F44F-737E-3AFB184CFECC}"/>
              </a:ext>
            </a:extLst>
          </p:cNvPr>
          <p:cNvSpPr>
            <a:spLocks noGrp="1"/>
          </p:cNvSpPr>
          <p:nvPr>
            <p:ph type="body" idx="1"/>
          </p:nvPr>
        </p:nvSpPr>
        <p:spPr>
          <a:xfrm>
            <a:off x="183750" y="1492525"/>
            <a:ext cx="3344758" cy="3263400"/>
          </a:xfrm>
        </p:spPr>
        <p:txBody>
          <a:bodyPr>
            <a:noAutofit/>
          </a:bodyPr>
          <a:lstStyle/>
          <a:p>
            <a:pPr marL="139700" indent="0">
              <a:buNone/>
            </a:pPr>
            <a:r>
              <a:rPr lang="en-US" sz="1300" dirty="0"/>
              <a:t>Fans at a France vs. Russia friendly in St. Petersburg directed monkey chants at Black French players including on March 27, 2018, just months before Russia hosted the World Cup — prompting FIFA to open disciplinary proceedings against the Russian Football Union. RFU fined only $22,000. </a:t>
            </a:r>
          </a:p>
          <a:p>
            <a:pPr marL="139700" indent="0">
              <a:buNone/>
            </a:pPr>
            <a:r>
              <a:rPr lang="en-US" sz="1300" dirty="0"/>
              <a:t>The antiracism group Kick It Out said FIFA's "lack of effective action will likely result in the further abuse of Black players in matches involving Russia" and stated it had "little confidence that FIFA can effectively deal with potential incidents of racism during this summer’s [2018] World Cup."</a:t>
            </a:r>
          </a:p>
          <a:p>
            <a:pPr marL="139700" indent="0">
              <a:buNone/>
            </a:pPr>
            <a:endParaRPr lang="en-US" sz="1300" dirty="0"/>
          </a:p>
        </p:txBody>
      </p:sp>
      <p:sp>
        <p:nvSpPr>
          <p:cNvPr id="2" name="Text Placeholder 2">
            <a:extLst>
              <a:ext uri="{FF2B5EF4-FFF2-40B4-BE49-F238E27FC236}">
                <a16:creationId xmlns:a16="http://schemas.microsoft.com/office/drawing/2014/main" id="{B31440F5-CA89-6C23-363B-9D9CB913A68C}"/>
              </a:ext>
            </a:extLst>
          </p:cNvPr>
          <p:cNvSpPr txBox="1">
            <a:spLocks/>
          </p:cNvSpPr>
          <p:nvPr/>
        </p:nvSpPr>
        <p:spPr>
          <a:xfrm>
            <a:off x="6526736" y="1496900"/>
            <a:ext cx="2348323" cy="3263400"/>
          </a:xfrm>
          <a:prstGeom prst="rect">
            <a:avLst/>
          </a:prstGeom>
          <a:noFill/>
          <a:ln>
            <a:noFill/>
          </a:ln>
        </p:spPr>
        <p:txBody>
          <a:bodyPr spcFirstLastPara="1" wrap="square" lIns="68575" tIns="34275" rIns="68575" bIns="34275" anchor="t" anchorCtr="0">
            <a:normAutofit fontScale="62500" lnSpcReduction="20000"/>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9pPr>
          </a:lstStyle>
          <a:p>
            <a:pPr lvl="0"/>
            <a:r>
              <a:rPr lang="en-US" dirty="0"/>
              <a:t>ICERD — Article 4: obligation to condemn and criminalize racist propaganda and organizations promoting racial superiority</a:t>
            </a:r>
          </a:p>
          <a:p>
            <a:pPr lvl="0"/>
            <a:r>
              <a:rPr lang="en-US" dirty="0"/>
              <a:t>ICCPR — Article 20(2): prohibition on advocacy of national, racial, or religious hatred constituting incitement to discrimination or violence</a:t>
            </a:r>
          </a:p>
          <a:p>
            <a:pPr lvl="0"/>
            <a:r>
              <a:rPr lang="en-US" dirty="0"/>
              <a:t>ICERD — Article 2: obligation to ensure public authorities including police and event security respond effectively to racist incidents</a:t>
            </a:r>
          </a:p>
          <a:p>
            <a:pPr lvl="0"/>
            <a:r>
              <a:rPr lang="en-US" dirty="0"/>
              <a:t>CAT — Article 16: state responsibility for failing to prevent degrading treatment by non-state actors</a:t>
            </a:r>
          </a:p>
        </p:txBody>
      </p:sp>
      <p:pic>
        <p:nvPicPr>
          <p:cNvPr id="5" name="Picture 4">
            <a:extLst>
              <a:ext uri="{FF2B5EF4-FFF2-40B4-BE49-F238E27FC236}">
                <a16:creationId xmlns:a16="http://schemas.microsoft.com/office/drawing/2014/main" id="{152A6189-C05F-CD46-F15F-5BC447C32E67}"/>
              </a:ext>
            </a:extLst>
          </p:cNvPr>
          <p:cNvPicPr>
            <a:picLocks noChangeAspect="1"/>
          </p:cNvPicPr>
          <p:nvPr/>
        </p:nvPicPr>
        <p:blipFill>
          <a:blip r:embed="rId3"/>
          <a:stretch>
            <a:fillRect/>
          </a:stretch>
        </p:blipFill>
        <p:spPr>
          <a:xfrm>
            <a:off x="3724233" y="1522333"/>
            <a:ext cx="2802503" cy="3265866"/>
          </a:xfrm>
          <a:prstGeom prst="rect">
            <a:avLst/>
          </a:prstGeom>
        </p:spPr>
      </p:pic>
    </p:spTree>
    <p:extLst>
      <p:ext uri="{BB962C8B-B14F-4D97-AF65-F5344CB8AC3E}">
        <p14:creationId xmlns:p14="http://schemas.microsoft.com/office/powerpoint/2010/main" val="3391944493"/>
      </p:ext>
    </p:extLst>
  </p:cSld>
  <p:clrMapOvr>
    <a:masterClrMapping/>
  </p:clrMapOvr>
  <mc:AlternateContent xmlns:mc="http://schemas.openxmlformats.org/markup-compatibility/2006" xmlns:p14="http://schemas.microsoft.com/office/powerpoint/2010/main">
    <mc:Choice Requires="p14">
      <p:transition spd="slow" p14:dur="2000" advTm="53044"/>
    </mc:Choice>
    <mc:Fallback xmlns="">
      <p:transition spd="slow" advTm="53044"/>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F03A27-8D17-1E6B-43A6-71CD097BAA7A}"/>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D6AE8B1-837B-46A7-9156-8D672EA98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279F162-E8BB-7C93-2A84-B9C8DC350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999963" y="-1999641"/>
            <a:ext cx="51435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8F79F74-AEB9-B27B-30B8-D0D572C61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514317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3170F3B-CF93-4A1A-2FAE-B9493E83D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37118" y="-1264380"/>
            <a:ext cx="3670923"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73A6DC8D-FB68-195E-D49A-2ED356BB28A4}"/>
              </a:ext>
            </a:extLst>
          </p:cNvPr>
          <p:cNvSpPr txBox="1">
            <a:spLocks/>
          </p:cNvSpPr>
          <p:nvPr/>
        </p:nvSpPr>
        <p:spPr>
          <a:xfrm>
            <a:off x="343840" y="272924"/>
            <a:ext cx="8520600" cy="572700"/>
          </a:xfrm>
          <a:prstGeom prst="rect">
            <a:avLst/>
          </a:prstGeom>
        </p:spPr>
        <p:txBody>
          <a:bodyPr wrap="square"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US" sz="2800" b="1" dirty="0">
                <a:solidFill>
                  <a:schemeClr val="bg1"/>
                </a:solidFill>
              </a:rPr>
              <a:t>Immigration Enforcement and Deportation</a:t>
            </a:r>
          </a:p>
        </p:txBody>
      </p:sp>
      <p:sp>
        <p:nvSpPr>
          <p:cNvPr id="5" name="Text Placeholder 2">
            <a:extLst>
              <a:ext uri="{FF2B5EF4-FFF2-40B4-BE49-F238E27FC236}">
                <a16:creationId xmlns:a16="http://schemas.microsoft.com/office/drawing/2014/main" id="{530AACCC-7526-380C-77AF-DC52BB0321B7}"/>
              </a:ext>
            </a:extLst>
          </p:cNvPr>
          <p:cNvSpPr txBox="1">
            <a:spLocks/>
          </p:cNvSpPr>
          <p:nvPr/>
        </p:nvSpPr>
        <p:spPr>
          <a:xfrm>
            <a:off x="299956" y="917172"/>
            <a:ext cx="5706308" cy="2503942"/>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9pPr>
          </a:lstStyle>
          <a:p>
            <a:pPr marL="95250" indent="0">
              <a:buNone/>
            </a:pPr>
            <a:r>
              <a:rPr lang="en-US" sz="1300" dirty="0">
                <a:solidFill>
                  <a:schemeClr val="bg1"/>
                </a:solidFill>
              </a:rPr>
              <a:t>HRW: arrest &amp; deportation of </a:t>
            </a:r>
            <a:r>
              <a:rPr lang="en-US" sz="1300" b="1" dirty="0">
                <a:solidFill>
                  <a:schemeClr val="bg1"/>
                </a:solidFill>
              </a:rPr>
              <a:t>asylum seeker </a:t>
            </a:r>
            <a:r>
              <a:rPr lang="en-US" sz="1300" dirty="0">
                <a:solidFill>
                  <a:schemeClr val="bg1"/>
                </a:solidFill>
              </a:rPr>
              <a:t>who took his children to the Club World Cup final on July 13, 2025. -&gt; serious concerns about safety of noncitizens attending 2026 World Cup. </a:t>
            </a:r>
          </a:p>
          <a:p>
            <a:pPr marL="95250" indent="0">
              <a:buNone/>
            </a:pPr>
            <a:r>
              <a:rPr lang="en-US" sz="1300" dirty="0">
                <a:solidFill>
                  <a:schemeClr val="bg1"/>
                </a:solidFill>
              </a:rPr>
              <a:t>Jan. 20-Oct. 15, 2025: ICE arrested at least 92,392 people in &amp; around cities where World Cup games will be played. 65.1% with no criminal convictions.</a:t>
            </a:r>
          </a:p>
          <a:p>
            <a:pPr marL="95250" indent="0">
              <a:buNone/>
            </a:pPr>
            <a:r>
              <a:rPr lang="en-US" sz="1300" dirty="0">
                <a:solidFill>
                  <a:schemeClr val="bg1"/>
                </a:solidFill>
              </a:rPr>
              <a:t>A coalition including Human Rights Watch, Amnesty International, the ACLU, the NAACP, and the AFL-CIO called on FIFA to secure public commitments to refrain from immigration enforcement operations at all World Cup events and venues, warning that U.S. visa bans and mass deportation raids were keeping immigrants, workers, journalists, communities, and fans away from the tournament.</a:t>
            </a:r>
          </a:p>
        </p:txBody>
      </p:sp>
      <p:graphicFrame>
        <p:nvGraphicFramePr>
          <p:cNvPr id="15" name="Text Placeholder 3">
            <a:extLst>
              <a:ext uri="{FF2B5EF4-FFF2-40B4-BE49-F238E27FC236}">
                <a16:creationId xmlns:a16="http://schemas.microsoft.com/office/drawing/2014/main" id="{C04E5580-B9A3-E6F1-FBDC-B61379697620}"/>
              </a:ext>
            </a:extLst>
          </p:cNvPr>
          <p:cNvGraphicFramePr/>
          <p:nvPr/>
        </p:nvGraphicFramePr>
        <p:xfrm>
          <a:off x="3399833" y="3257348"/>
          <a:ext cx="5669824" cy="17440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 Placeholder 3">
            <a:extLst>
              <a:ext uri="{FF2B5EF4-FFF2-40B4-BE49-F238E27FC236}">
                <a16:creationId xmlns:a16="http://schemas.microsoft.com/office/drawing/2014/main" id="{9A0321C6-A7A6-E6FA-5B26-85800E2299AF}"/>
              </a:ext>
            </a:extLst>
          </p:cNvPr>
          <p:cNvSpPr txBox="1">
            <a:spLocks/>
          </p:cNvSpPr>
          <p:nvPr/>
        </p:nvSpPr>
        <p:spPr>
          <a:xfrm>
            <a:off x="74344" y="3594037"/>
            <a:ext cx="8995314" cy="1308336"/>
          </a:xfrm>
          <a:prstGeom prst="rect">
            <a:avLst/>
          </a:prstGeom>
          <a:noFill/>
          <a:ln>
            <a:solidFill>
              <a:schemeClr val="bg1"/>
            </a:solidFill>
          </a:ln>
        </p:spPr>
        <p:txBody>
          <a:bodyPr spcFirstLastPara="1" wrap="square" lIns="68575" tIns="34275" rIns="68575" bIns="34275" numCol="2" anchor="t" anchorCtr="0">
            <a:no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9pPr>
          </a:lstStyle>
          <a:p>
            <a:pPr marL="95250" lvl="0" indent="0">
              <a:buNone/>
            </a:pPr>
            <a:r>
              <a:rPr lang="en-US" sz="1000" dirty="0">
                <a:solidFill>
                  <a:schemeClr val="bg1"/>
                </a:solidFill>
              </a:rPr>
              <a:t>ICCPR 9 : prohibition on arbitrary detention, protection against arbitrary expulsion</a:t>
            </a:r>
          </a:p>
          <a:p>
            <a:pPr marL="95250" indent="0">
              <a:buNone/>
            </a:pPr>
            <a:r>
              <a:rPr lang="en-US" sz="1000" dirty="0">
                <a:solidFill>
                  <a:schemeClr val="bg1"/>
                </a:solidFill>
              </a:rPr>
              <a:t>ICCPR 13: “An alien lawfully in the territory of a State Party to the present Covenant may be expelled therefrom only in pursuance of a decision reached in accordance with law and shall, except where compelling reasons of national security otherwise require, be allowed to submit the reasons against his expulsion and to have his case reviewed by, and be represented for the purpose before, the competent authority or a person or persons especially designated by the competent authority.</a:t>
            </a:r>
          </a:p>
          <a:p>
            <a:pPr marL="95250" lvl="0" indent="0">
              <a:buNone/>
            </a:pPr>
            <a:r>
              <a:rPr lang="en-US" sz="1000" dirty="0">
                <a:solidFill>
                  <a:schemeClr val="bg1"/>
                </a:solidFill>
              </a:rPr>
              <a:t>ICERD 2 &amp; 5(d)(</a:t>
            </a:r>
            <a:r>
              <a:rPr lang="en-US" sz="1000" dirty="0" err="1">
                <a:solidFill>
                  <a:schemeClr val="bg1"/>
                </a:solidFill>
              </a:rPr>
              <a:t>i</a:t>
            </a:r>
            <a:r>
              <a:rPr lang="en-US" sz="1000" dirty="0">
                <a:solidFill>
                  <a:schemeClr val="bg1"/>
                </a:solidFill>
              </a:rPr>
              <a:t>) and (ii): racial discrimination in enforcement of movement and travel rights</a:t>
            </a:r>
          </a:p>
          <a:p>
            <a:pPr marL="95250" lvl="0" indent="0">
              <a:buNone/>
            </a:pPr>
            <a:r>
              <a:rPr lang="en-US" sz="1000" dirty="0">
                <a:solidFill>
                  <a:schemeClr val="bg1"/>
                </a:solidFill>
              </a:rPr>
              <a:t>CAT 3: prohibition on return of any person to a country where they face a substantial risk of torture</a:t>
            </a:r>
          </a:p>
          <a:p>
            <a:pPr marL="95250" lvl="0" indent="0">
              <a:buNone/>
            </a:pPr>
            <a:r>
              <a:rPr lang="en-US" sz="1000" dirty="0">
                <a:solidFill>
                  <a:schemeClr val="bg1"/>
                </a:solidFill>
              </a:rPr>
              <a:t>ILO 105, 1(e): nationally and racially discriminatory enforcement measures</a:t>
            </a:r>
          </a:p>
        </p:txBody>
      </p:sp>
      <p:pic>
        <p:nvPicPr>
          <p:cNvPr id="6" name="Picture 5">
            <a:extLst>
              <a:ext uri="{FF2B5EF4-FFF2-40B4-BE49-F238E27FC236}">
                <a16:creationId xmlns:a16="http://schemas.microsoft.com/office/drawing/2014/main" id="{BD2D198E-988F-FDC6-DE40-53249B4B6C4E}"/>
              </a:ext>
            </a:extLst>
          </p:cNvPr>
          <p:cNvPicPr>
            <a:picLocks noChangeAspect="1"/>
          </p:cNvPicPr>
          <p:nvPr/>
        </p:nvPicPr>
        <p:blipFill>
          <a:blip r:embed="rId8"/>
          <a:stretch>
            <a:fillRect/>
          </a:stretch>
        </p:blipFill>
        <p:spPr>
          <a:xfrm>
            <a:off x="6006264" y="987516"/>
            <a:ext cx="2625577" cy="1979407"/>
          </a:xfrm>
          <a:prstGeom prst="rect">
            <a:avLst/>
          </a:prstGeom>
        </p:spPr>
      </p:pic>
    </p:spTree>
    <p:extLst>
      <p:ext uri="{BB962C8B-B14F-4D97-AF65-F5344CB8AC3E}">
        <p14:creationId xmlns:p14="http://schemas.microsoft.com/office/powerpoint/2010/main" val="4104480675"/>
      </p:ext>
    </p:extLst>
  </p:cSld>
  <p:clrMapOvr>
    <a:masterClrMapping/>
  </p:clrMapOvr>
  <mc:AlternateContent xmlns:mc="http://schemas.openxmlformats.org/markup-compatibility/2006" xmlns:p14="http://schemas.microsoft.com/office/powerpoint/2010/main">
    <mc:Choice Requires="p14">
      <p:transition spd="slow" p14:dur="2000" advTm="90475"/>
    </mc:Choice>
    <mc:Fallback xmlns="">
      <p:transition spd="slow" advTm="90475"/>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7">
          <a:extLst>
            <a:ext uri="{FF2B5EF4-FFF2-40B4-BE49-F238E27FC236}">
              <a16:creationId xmlns:a16="http://schemas.microsoft.com/office/drawing/2014/main" id="{C272D44E-3954-F3A2-996C-765D68D8BEE0}"/>
            </a:ext>
          </a:extLst>
        </p:cNvPr>
        <p:cNvGrpSpPr/>
        <p:nvPr/>
      </p:nvGrpSpPr>
      <p:grpSpPr>
        <a:xfrm>
          <a:off x="0" y="0"/>
          <a:ext cx="0" cy="0"/>
          <a:chOff x="0" y="0"/>
          <a:chExt cx="0" cy="0"/>
        </a:xfrm>
      </p:grpSpPr>
      <p:sp>
        <p:nvSpPr>
          <p:cNvPr id="438" name="Google Shape;438;g362cc453def_0_273">
            <a:extLst>
              <a:ext uri="{FF2B5EF4-FFF2-40B4-BE49-F238E27FC236}">
                <a16:creationId xmlns:a16="http://schemas.microsoft.com/office/drawing/2014/main" id="{9C8B90D5-5BB6-15D5-F6C0-B07689DFE647}"/>
              </a:ext>
            </a:extLst>
          </p:cNvPr>
          <p:cNvSpPr/>
          <p:nvPr/>
        </p:nvSpPr>
        <p:spPr>
          <a:xfrm>
            <a:off x="1050" y="0"/>
            <a:ext cx="9141900" cy="1370700"/>
          </a:xfrm>
          <a:prstGeom prst="rect">
            <a:avLst/>
          </a:prstGeom>
          <a:solidFill>
            <a:srgbClr val="1A295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ibre Franklin"/>
              <a:ea typeface="Libre Franklin"/>
              <a:cs typeface="Libre Franklin"/>
              <a:sym typeface="Libre Franklin"/>
            </a:endParaRPr>
          </a:p>
        </p:txBody>
      </p:sp>
      <p:sp>
        <p:nvSpPr>
          <p:cNvPr id="439" name="Google Shape;439;g362cc453def_0_273">
            <a:extLst>
              <a:ext uri="{FF2B5EF4-FFF2-40B4-BE49-F238E27FC236}">
                <a16:creationId xmlns:a16="http://schemas.microsoft.com/office/drawing/2014/main" id="{8398C7FA-78FD-E322-C4D1-8CE1D5959B86}"/>
              </a:ext>
            </a:extLst>
          </p:cNvPr>
          <p:cNvSpPr txBox="1">
            <a:spLocks noGrp="1"/>
          </p:cNvSpPr>
          <p:nvPr>
            <p:ph type="title"/>
          </p:nvPr>
        </p:nvSpPr>
        <p:spPr>
          <a:xfrm>
            <a:off x="183749" y="383200"/>
            <a:ext cx="8691309" cy="810600"/>
          </a:xfrm>
          <a:prstGeom prst="rect">
            <a:avLst/>
          </a:prstGeom>
          <a:noFill/>
          <a:ln>
            <a:noFill/>
          </a:ln>
        </p:spPr>
        <p:txBody>
          <a:bodyPr spcFirstLastPara="1" wrap="square" lIns="68575" tIns="34275" rIns="68575" bIns="34275" anchor="ctr" anchorCtr="0">
            <a:noAutofit/>
          </a:bodyPr>
          <a:lstStyle/>
          <a:p>
            <a:pPr lvl="0">
              <a:lnSpc>
                <a:spcPct val="100000"/>
              </a:lnSpc>
              <a:buSzPts val="1100"/>
            </a:pPr>
            <a:r>
              <a:rPr lang="en-US" b="1" dirty="0">
                <a:solidFill>
                  <a:schemeClr val="bg1"/>
                </a:solidFill>
                <a:latin typeface="Nunito"/>
                <a:ea typeface="Nunito"/>
                <a:cs typeface="Nunito"/>
                <a:sym typeface="Nunito"/>
              </a:rPr>
              <a:t>And more…</a:t>
            </a:r>
            <a:endParaRPr b="1" dirty="0">
              <a:solidFill>
                <a:schemeClr val="bg1"/>
              </a:solidFill>
              <a:latin typeface="Nunito"/>
              <a:ea typeface="Nunito"/>
              <a:cs typeface="Nunito"/>
              <a:sym typeface="Nunito"/>
            </a:endParaRPr>
          </a:p>
        </p:txBody>
      </p:sp>
      <p:sp>
        <p:nvSpPr>
          <p:cNvPr id="440" name="Google Shape;440;g362cc453def_0_273">
            <a:extLst>
              <a:ext uri="{FF2B5EF4-FFF2-40B4-BE49-F238E27FC236}">
                <a16:creationId xmlns:a16="http://schemas.microsoft.com/office/drawing/2014/main" id="{CCEBECD9-A78E-C6FC-F280-3C5EB8129A27}"/>
              </a:ext>
            </a:extLst>
          </p:cNvPr>
          <p:cNvSpPr/>
          <p:nvPr/>
        </p:nvSpPr>
        <p:spPr>
          <a:xfrm rot="10800000">
            <a:off x="4572000" y="5000700"/>
            <a:ext cx="4572000" cy="173700"/>
          </a:xfrm>
          <a:prstGeom prst="rect">
            <a:avLst/>
          </a:prstGeom>
          <a:solidFill>
            <a:srgbClr val="1A295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441" name="Google Shape;441;g362cc453def_0_273">
            <a:extLst>
              <a:ext uri="{FF2B5EF4-FFF2-40B4-BE49-F238E27FC236}">
                <a16:creationId xmlns:a16="http://schemas.microsoft.com/office/drawing/2014/main" id="{4A403357-503D-5D52-2120-E9C6D2F19B15}"/>
              </a:ext>
            </a:extLst>
          </p:cNvPr>
          <p:cNvSpPr/>
          <p:nvPr/>
        </p:nvSpPr>
        <p:spPr>
          <a:xfrm rot="10800000">
            <a:off x="0" y="5000702"/>
            <a:ext cx="4572000" cy="173700"/>
          </a:xfrm>
          <a:prstGeom prst="rect">
            <a:avLst/>
          </a:prstGeom>
          <a:solidFill>
            <a:srgbClr val="0087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3" name="Text Placeholder 2">
            <a:extLst>
              <a:ext uri="{FF2B5EF4-FFF2-40B4-BE49-F238E27FC236}">
                <a16:creationId xmlns:a16="http://schemas.microsoft.com/office/drawing/2014/main" id="{DEC9E193-8A3C-31D6-2231-4FECF045E03D}"/>
              </a:ext>
            </a:extLst>
          </p:cNvPr>
          <p:cNvSpPr>
            <a:spLocks noGrp="1"/>
          </p:cNvSpPr>
          <p:nvPr>
            <p:ph type="body" idx="1"/>
          </p:nvPr>
        </p:nvSpPr>
        <p:spPr>
          <a:xfrm>
            <a:off x="-1" y="1370700"/>
            <a:ext cx="9141899" cy="3629998"/>
          </a:xfrm>
        </p:spPr>
        <p:txBody>
          <a:bodyPr numCol="3">
            <a:noAutofit/>
          </a:bodyPr>
          <a:lstStyle/>
          <a:p>
            <a:pPr marL="139700" indent="0">
              <a:buNone/>
            </a:pPr>
            <a:r>
              <a:rPr lang="en-US" sz="1200" b="1" dirty="0"/>
              <a:t>Suppression of Worker Organizing &amp; Strikes</a:t>
            </a:r>
            <a:r>
              <a:rPr lang="en-US" sz="1200" dirty="0"/>
              <a:t> Migrant construction workers building stadiums for the Qatar 2022 FIFA World Cup who attempted to organize or strike over unpaid wages &amp; unsafe conditions faced immediate dismissal, deportation, blacklisting from future employment in Gulf region.</a:t>
            </a:r>
          </a:p>
          <a:p>
            <a:pPr marL="139700" indent="0">
              <a:buNone/>
            </a:pPr>
            <a:r>
              <a:rPr lang="en-US" sz="1200" b="1" dirty="0"/>
              <a:t>Violence</a:t>
            </a:r>
            <a:r>
              <a:rPr lang="en-US" sz="1200" dirty="0"/>
              <a:t> &amp; </a:t>
            </a:r>
            <a:r>
              <a:rPr lang="en-US" sz="1200" b="1" dirty="0"/>
              <a:t>Hate Crimes Against Minority Fans</a:t>
            </a:r>
            <a:r>
              <a:rPr lang="en-US" sz="1200" dirty="0"/>
              <a:t> During Euro 2020, 3 Black England players subjected to torrent of racially abusive messages &amp; threats following England's penalty shootout defeat. Hate crime reports in England spiked in the days following the final.</a:t>
            </a:r>
          </a:p>
          <a:p>
            <a:pPr marL="139700" indent="0">
              <a:buNone/>
            </a:pPr>
            <a:r>
              <a:rPr lang="en-US" sz="1200" b="1" dirty="0"/>
              <a:t>Suppression of Freedom of Expression</a:t>
            </a:r>
            <a:r>
              <a:rPr lang="en-US" sz="1200" dirty="0"/>
              <a:t> &amp; </a:t>
            </a:r>
            <a:r>
              <a:rPr lang="en-US" sz="1200" b="1" dirty="0"/>
              <a:t>Press Freedom</a:t>
            </a:r>
            <a:r>
              <a:rPr lang="en-US" sz="1200" dirty="0"/>
              <a:t> Journalists &amp; civil society representatives seeking to document labor abuses &amp; forced evictions connected to Qatar 2022 World Cup construction reported systematic harassment, visa denials, confiscation of equipment, and expulsion from the country by Qatari authorities seeking to limit critical international coverage of tournament preparations.</a:t>
            </a:r>
          </a:p>
          <a:p>
            <a:pPr marL="139700" indent="0">
              <a:buNone/>
            </a:pPr>
            <a:r>
              <a:rPr lang="en-US" sz="1200" b="1" dirty="0"/>
              <a:t>Displacement &amp; Exclusion of Indigenous Communities</a:t>
            </a:r>
            <a:r>
              <a:rPr lang="en-US" sz="1200" dirty="0"/>
              <a:t> Construction of Olympic venues &amp; infrastructure for 2010 Vancouver Winter games encroached on territories of several indigenous groups without meaningful consultation or consent, generating protests from indigenous communities despite the games' formal Indigenous partnership program.</a:t>
            </a:r>
          </a:p>
          <a:p>
            <a:pPr marL="139700" indent="0">
              <a:buNone/>
            </a:pPr>
            <a:r>
              <a:rPr lang="en-US" sz="1200" b="1" dirty="0"/>
              <a:t>Exclusion from Participation in Event Planning and Governance</a:t>
            </a:r>
            <a:r>
              <a:rPr lang="en-US" sz="1200" dirty="0"/>
              <a:t> Communities in Rio de Janeiro's favelas that were directly affected by forced evictions and infrastructure development for the 2016 Olympics reported having no meaningful opportunity to participate in planning decisions, with city authorities conducting only perfunctory consultations that civil society organizations described as designed to legitimize predetermined outcomes rather than genuinely incorporate community input.</a:t>
            </a:r>
          </a:p>
          <a:p>
            <a:pPr marL="139700" indent="0">
              <a:buNone/>
            </a:pPr>
            <a:r>
              <a:rPr lang="en-US" sz="1200" b="1" dirty="0"/>
              <a:t>Inadequate Remedy and Accountability Mechanisms</a:t>
            </a:r>
            <a:r>
              <a:rPr lang="en-US" sz="1200" dirty="0"/>
              <a:t> Migrant workers who suffered wage theft, workplace injuries, and other abuses during Qatar 2022 World Cup construction found that existing labor complaint mechanisms were effectively inaccessible due to language barriers, fear of employer retaliation under the kafala system, prohibitive legal costs, and the absence of any independent oversight body with meaningful enforcement powers.</a:t>
            </a:r>
          </a:p>
        </p:txBody>
      </p:sp>
    </p:spTree>
    <p:extLst>
      <p:ext uri="{BB962C8B-B14F-4D97-AF65-F5344CB8AC3E}">
        <p14:creationId xmlns:p14="http://schemas.microsoft.com/office/powerpoint/2010/main" val="2712306234"/>
      </p:ext>
    </p:extLst>
  </p:cSld>
  <p:clrMapOvr>
    <a:masterClrMapping/>
  </p:clrMapOvr>
  <mc:AlternateContent xmlns:mc="http://schemas.openxmlformats.org/markup-compatibility/2006" xmlns:p14="http://schemas.microsoft.com/office/powerpoint/2010/main">
    <mc:Choice Requires="p14">
      <p:transition spd="slow" p14:dur="2000" advTm="110634"/>
    </mc:Choice>
    <mc:Fallback xmlns="">
      <p:transition spd="slow" advTm="110634"/>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DCAA25-5926-E1FF-58A3-A894389116DE}"/>
              </a:ext>
            </a:extLst>
          </p:cNvPr>
          <p:cNvSpPr/>
          <p:nvPr>
            <p:custDataLst>
              <p:tags r:id="rId2"/>
            </p:custDataLst>
          </p:nvPr>
        </p:nvSpPr>
        <p:spPr>
          <a:xfrm>
            <a:off x="333520" y="1307028"/>
            <a:ext cx="1778772" cy="1778772"/>
          </a:xfrm>
          <a:prstGeom prst="rect">
            <a:avLst/>
          </a:prstGeom>
          <a:blipFill>
            <a:blip>
              <a:extLst>
                <a:ext uri="{96DAC541-7B7A-43D3-8B79-37D633B846F1}">
                  <asvg:svgBlip xmlns:asvg="http://schemas.microsoft.com/office/drawing/2016/SVG/main" r:embed="rId5"/>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9248C97-8CEF-64F5-A358-3D71ADC29550}"/>
              </a:ext>
            </a:extLst>
          </p:cNvPr>
          <p:cNvSpPr/>
          <p:nvPr>
            <p:custDataLst>
              <p:tags r:id="rId3"/>
            </p:custDataLst>
          </p:nvPr>
        </p:nvSpPr>
        <p:spPr>
          <a:xfrm>
            <a:off x="2334638" y="750673"/>
            <a:ext cx="6364669" cy="2891481"/>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dirty="0">
                <a:solidFill>
                  <a:srgbClr val="000000"/>
                </a:solidFill>
              </a:rPr>
              <a:t>Questions? (Anonymous, but feel free to add your name)</a:t>
            </a:r>
          </a:p>
        </p:txBody>
      </p:sp>
      <p:sp>
        <p:nvSpPr>
          <p:cNvPr id="4" name="Rectangle 3">
            <a:extLst>
              <a:ext uri="{FF2B5EF4-FFF2-40B4-BE49-F238E27FC236}">
                <a16:creationId xmlns:a16="http://schemas.microsoft.com/office/drawing/2014/main" id="{DB7DB664-8271-9986-F652-5FBA11B3C44A}"/>
              </a:ext>
            </a:extLst>
          </p:cNvPr>
          <p:cNvSpPr/>
          <p:nvPr/>
        </p:nvSpPr>
        <p:spPr>
          <a:xfrm>
            <a:off x="0" y="4365024"/>
            <a:ext cx="9144000" cy="778476"/>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555866" tIns="194619" rIns="1389666" bIns="152915" rtlCol="0" anchor="ctr">
            <a:normAutofit fontScale="62500" lnSpcReduction="20000"/>
          </a:bodyPr>
          <a:lstStyle/>
          <a:p>
            <a:r>
              <a:rPr lang="en-US" sz="2600">
                <a:solidFill>
                  <a:srgbClr val="FFFFFF"/>
                </a:solidFill>
              </a:rPr>
              <a:t>The </a:t>
            </a:r>
            <a:r>
              <a:rPr lang="en-US" sz="2600">
                <a:solidFill>
                  <a:srgbClr val="FFFFFF"/>
                </a:solidFill>
                <a:hlinkClick r:id="rId6">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6" name="Graphic 5">
            <a:extLst>
              <a:ext uri="{FF2B5EF4-FFF2-40B4-BE49-F238E27FC236}">
                <a16:creationId xmlns:a16="http://schemas.microsoft.com/office/drawing/2014/main" id="{22AFA133-1AFF-9231-17BB-F71F94034C7F}"/>
              </a:ext>
            </a:extLst>
          </p:cNvPr>
          <p:cNvPicPr>
            <a:picLocks/>
          </p:cNvPicPr>
          <p:nvPr/>
        </p:nvPicPr>
        <p:blipFill>
          <a:blip>
            <a:extLst>
              <a:ext uri="{96DAC541-7B7A-43D3-8B79-37D633B846F1}">
                <asvg:svgBlip xmlns:asvg="http://schemas.microsoft.com/office/drawing/2016/SVG/main" r:embed="rId7"/>
              </a:ext>
            </a:extLst>
          </a:blip>
          <a:stretch>
            <a:fillRect/>
          </a:stretch>
        </p:blipFill>
        <p:spPr>
          <a:xfrm>
            <a:off x="222347" y="4643089"/>
            <a:ext cx="222347" cy="222347"/>
          </a:xfrm>
          <a:prstGeom prst="rect">
            <a:avLst/>
          </a:prstGeom>
        </p:spPr>
      </p:pic>
      <p:sp>
        <p:nvSpPr>
          <p:cNvPr id="7" name="Trapezoid 6">
            <a:extLst>
              <a:ext uri="{FF2B5EF4-FFF2-40B4-BE49-F238E27FC236}">
                <a16:creationId xmlns:a16="http://schemas.microsoft.com/office/drawing/2014/main" id="{6CA32AFC-60EE-41DD-C772-69C5CC3D9E4D}"/>
              </a:ext>
            </a:extLst>
          </p:cNvPr>
          <p:cNvSpPr/>
          <p:nvPr/>
        </p:nvSpPr>
        <p:spPr>
          <a:xfrm rot="2700000">
            <a:off x="7215278" y="386193"/>
            <a:ext cx="2501399" cy="583660"/>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55000" lnSpcReduction="20000"/>
          </a:bodyPr>
          <a:lstStyle/>
          <a:p>
            <a:pPr algn="ctr"/>
            <a:r>
              <a:rPr lang="en-US" sz="2600" b="1">
                <a:solidFill>
                  <a:srgbClr val="198038"/>
                </a:solidFill>
              </a:rPr>
              <a:t>Do not edit
</a:t>
            </a:r>
            <a:r>
              <a:rPr lang="en-US" sz="2200">
                <a:solidFill>
                  <a:srgbClr val="198038"/>
                </a:solidFill>
                <a:hlinkClick r:id="rId8">
                  <a:extLst>
                    <a:ext uri="{A12FA001-AC4F-418D-AE19-62706E023703}">
                      <ahyp:hlinkClr xmlns:ahyp="http://schemas.microsoft.com/office/drawing/2018/hyperlinkcolor" val="tx"/>
                    </a:ext>
                  </a:extLst>
                </a:hlinkClick>
              </a:rPr>
              <a:t>How to change the design</a:t>
            </a:r>
            <a:endParaRPr lang="en-US" sz="2200">
              <a:solidFill>
                <a:srgbClr val="198038"/>
              </a:solidFill>
            </a:endParaRPr>
          </a:p>
        </p:txBody>
      </p:sp>
      <p:pic>
        <p:nvPicPr>
          <p:cNvPr id="9" name="Graphic 8">
            <a:extLst>
              <a:ext uri="{FF2B5EF4-FFF2-40B4-BE49-F238E27FC236}">
                <a16:creationId xmlns:a16="http://schemas.microsoft.com/office/drawing/2014/main" id="{6BBFE787-BF11-5EE7-65A8-EE64D7BA0476}"/>
              </a:ext>
            </a:extLst>
          </p:cNvPr>
          <p:cNvPicPr>
            <a:picLocks/>
          </p:cNvPicPr>
          <p:nvPr/>
        </p:nvPicPr>
        <p:blipFill>
          <a:blip>
            <a:extLst>
              <a:ext uri="{96DAC541-7B7A-43D3-8B79-37D633B846F1}">
                <asvg:svgBlip xmlns:asvg="http://schemas.microsoft.com/office/drawing/2016/SVG/main" r:embed="rId9"/>
              </a:ext>
            </a:extLst>
          </a:blip>
          <a:stretch>
            <a:fillRect/>
          </a:stretch>
        </p:blipFill>
        <p:spPr>
          <a:xfrm>
            <a:off x="8060062" y="4615295"/>
            <a:ext cx="833799" cy="277933"/>
          </a:xfrm>
          <a:prstGeom prst="rect">
            <a:avLst/>
          </a:prstGeom>
        </p:spPr>
      </p:pic>
    </p:spTree>
    <p:custDataLst>
      <p:tags r:id="rId1"/>
    </p:custDataLst>
    <p:extLst>
      <p:ext uri="{BB962C8B-B14F-4D97-AF65-F5344CB8AC3E}">
        <p14:creationId xmlns:p14="http://schemas.microsoft.com/office/powerpoint/2010/main" val="488504043"/>
      </p:ext>
    </p:extLst>
  </p:cSld>
  <p:clrMapOvr>
    <a:masterClrMapping/>
  </p:clrMapOvr>
  <mc:AlternateContent xmlns:mc="http://schemas.openxmlformats.org/markup-compatibility/2006" xmlns:p14="http://schemas.microsoft.com/office/powerpoint/2010/main">
    <mc:Choice Requires="p14">
      <p:transition spd="slow" p14:dur="2000" advTm="33532"/>
    </mc:Choice>
    <mc:Fallback xmlns="">
      <p:transition spd="slow" advTm="33532"/>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362cc453def_0_191"/>
          <p:cNvSpPr/>
          <p:nvPr/>
        </p:nvSpPr>
        <p:spPr>
          <a:xfrm>
            <a:off x="1050" y="0"/>
            <a:ext cx="9141900" cy="1370700"/>
          </a:xfrm>
          <a:prstGeom prst="rect">
            <a:avLst/>
          </a:prstGeom>
          <a:solidFill>
            <a:srgbClr val="1A295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ibre Franklin"/>
              <a:ea typeface="Libre Franklin"/>
              <a:cs typeface="Libre Franklin"/>
              <a:sym typeface="Libre Franklin"/>
            </a:endParaRPr>
          </a:p>
        </p:txBody>
      </p:sp>
      <p:sp>
        <p:nvSpPr>
          <p:cNvPr id="384" name="Google Shape;384;g362cc453def_0_191"/>
          <p:cNvSpPr/>
          <p:nvPr/>
        </p:nvSpPr>
        <p:spPr>
          <a:xfrm rot="10800000">
            <a:off x="4572000" y="5000700"/>
            <a:ext cx="4572000" cy="173700"/>
          </a:xfrm>
          <a:prstGeom prst="rect">
            <a:avLst/>
          </a:prstGeom>
          <a:solidFill>
            <a:srgbClr val="1A295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385" name="Google Shape;385;g362cc453def_0_191"/>
          <p:cNvSpPr/>
          <p:nvPr/>
        </p:nvSpPr>
        <p:spPr>
          <a:xfrm rot="10800000">
            <a:off x="0" y="5000702"/>
            <a:ext cx="4572000" cy="173700"/>
          </a:xfrm>
          <a:prstGeom prst="rect">
            <a:avLst/>
          </a:prstGeom>
          <a:solidFill>
            <a:srgbClr val="0087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386" name="Google Shape;386;g362cc453def_0_191"/>
          <p:cNvSpPr txBox="1">
            <a:spLocks noGrp="1"/>
          </p:cNvSpPr>
          <p:nvPr>
            <p:ph type="body" idx="1"/>
          </p:nvPr>
        </p:nvSpPr>
        <p:spPr>
          <a:xfrm>
            <a:off x="450275" y="1713069"/>
            <a:ext cx="8200200" cy="2631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lang="en-US" sz="1400" dirty="0">
              <a:solidFill>
                <a:schemeClr val="dk1"/>
              </a:solidFill>
              <a:latin typeface="Franklin Gothic Medium" panose="020B0603020102020204" pitchFamily="34" charset="0"/>
              <a:ea typeface="Nunito"/>
              <a:cs typeface="Nunito"/>
              <a:sym typeface="Nunito"/>
            </a:endParaRPr>
          </a:p>
          <a:p>
            <a:pPr marL="0" lvl="0" indent="0" algn="l" rtl="0">
              <a:lnSpc>
                <a:spcPct val="100000"/>
              </a:lnSpc>
              <a:spcBef>
                <a:spcPts val="0"/>
              </a:spcBef>
              <a:spcAft>
                <a:spcPts val="0"/>
              </a:spcAft>
              <a:buNone/>
            </a:pPr>
            <a:endParaRPr sz="1400" dirty="0">
              <a:solidFill>
                <a:schemeClr val="dk1"/>
              </a:solidFill>
              <a:latin typeface="Franklin Gothic Medium" panose="020B0603020102020204" pitchFamily="34" charset="0"/>
              <a:ea typeface="Nunito"/>
              <a:cs typeface="Nunito"/>
              <a:sym typeface="Nunito"/>
            </a:endParaRPr>
          </a:p>
          <a:p>
            <a:pPr marL="0" lvl="0" indent="0" algn="ctr" rtl="0">
              <a:lnSpc>
                <a:spcPct val="100000"/>
              </a:lnSpc>
              <a:spcBef>
                <a:spcPts val="0"/>
              </a:spcBef>
              <a:spcAft>
                <a:spcPts val="0"/>
              </a:spcAft>
              <a:buNone/>
            </a:pPr>
            <a:r>
              <a:rPr lang="en" sz="1400" b="1" dirty="0">
                <a:solidFill>
                  <a:schemeClr val="dk1"/>
                </a:solidFill>
                <a:latin typeface="Franklin Gothic Medium" panose="020B0603020102020204" pitchFamily="34" charset="0"/>
                <a:ea typeface="Nunito"/>
                <a:cs typeface="Nunito"/>
                <a:sym typeface="Nunito"/>
              </a:rPr>
              <a:t>Two sets of responsibilities:</a:t>
            </a:r>
            <a:endParaRPr sz="1400" b="1" dirty="0">
              <a:solidFill>
                <a:schemeClr val="dk1"/>
              </a:solidFill>
              <a:latin typeface="Franklin Gothic Medium" panose="020B0603020102020204" pitchFamily="34" charset="0"/>
              <a:ea typeface="Nunito"/>
              <a:cs typeface="Nunito"/>
              <a:sym typeface="Nunito"/>
            </a:endParaRPr>
          </a:p>
        </p:txBody>
      </p:sp>
      <p:grpSp>
        <p:nvGrpSpPr>
          <p:cNvPr id="387" name="Google Shape;387;g362cc453def_0_191"/>
          <p:cNvGrpSpPr/>
          <p:nvPr/>
        </p:nvGrpSpPr>
        <p:grpSpPr>
          <a:xfrm>
            <a:off x="2086827" y="2939356"/>
            <a:ext cx="1473651" cy="1413828"/>
            <a:chOff x="3957042" y="2704902"/>
            <a:chExt cx="1476900" cy="1477200"/>
          </a:xfrm>
        </p:grpSpPr>
        <p:sp>
          <p:nvSpPr>
            <p:cNvPr id="388" name="Google Shape;388;g362cc453def_0_191"/>
            <p:cNvSpPr/>
            <p:nvPr/>
          </p:nvSpPr>
          <p:spPr>
            <a:xfrm>
              <a:off x="3957042" y="2704902"/>
              <a:ext cx="1476900" cy="1477200"/>
            </a:xfrm>
            <a:prstGeom prst="ellipse">
              <a:avLst/>
            </a:prstGeom>
            <a:solidFill>
              <a:srgbClr val="307AF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 b="1">
                  <a:solidFill>
                    <a:schemeClr val="lt1"/>
                  </a:solidFill>
                  <a:latin typeface="Nunito"/>
                  <a:ea typeface="Nunito"/>
                  <a:cs typeface="Nunito"/>
                  <a:sym typeface="Nunito"/>
                </a:rPr>
                <a:t>Individual</a:t>
              </a:r>
              <a:endParaRPr b="1" i="0" u="none" strike="noStrike" cap="none">
                <a:solidFill>
                  <a:schemeClr val="lt1"/>
                </a:solidFill>
                <a:latin typeface="Nunito"/>
                <a:ea typeface="Nunito"/>
                <a:cs typeface="Nunito"/>
                <a:sym typeface="Nunito"/>
              </a:endParaRPr>
            </a:p>
          </p:txBody>
        </p:sp>
        <p:sp>
          <p:nvSpPr>
            <p:cNvPr id="389" name="Google Shape;389;g362cc453def_0_191"/>
            <p:cNvSpPr txBox="1"/>
            <p:nvPr/>
          </p:nvSpPr>
          <p:spPr>
            <a:xfrm>
              <a:off x="3957047" y="3143188"/>
              <a:ext cx="1230000" cy="64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b="1" i="0" u="none" strike="noStrike" cap="none">
                <a:solidFill>
                  <a:srgbClr val="FFFFFF"/>
                </a:solidFill>
                <a:latin typeface="Roboto"/>
                <a:ea typeface="Roboto"/>
                <a:cs typeface="Roboto"/>
                <a:sym typeface="Roboto"/>
              </a:endParaRPr>
            </a:p>
          </p:txBody>
        </p:sp>
      </p:grpSp>
      <p:sp>
        <p:nvSpPr>
          <p:cNvPr id="390" name="Google Shape;390;g362cc453def_0_191"/>
          <p:cNvSpPr/>
          <p:nvPr/>
        </p:nvSpPr>
        <p:spPr>
          <a:xfrm>
            <a:off x="5350402" y="2939331"/>
            <a:ext cx="1473600" cy="1413900"/>
          </a:xfrm>
          <a:prstGeom prst="ellipse">
            <a:avLst/>
          </a:prstGeom>
          <a:solidFill>
            <a:srgbClr val="307AF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 b="1">
                <a:solidFill>
                  <a:schemeClr val="lt1"/>
                </a:solidFill>
                <a:latin typeface="Nunito"/>
                <a:ea typeface="Nunito"/>
                <a:cs typeface="Nunito"/>
                <a:sym typeface="Nunito"/>
              </a:rPr>
              <a:t>State</a:t>
            </a:r>
            <a:endParaRPr b="1" i="0" u="none" strike="noStrike" cap="none">
              <a:solidFill>
                <a:schemeClr val="lt1"/>
              </a:solidFill>
              <a:latin typeface="Nunito"/>
              <a:ea typeface="Nunito"/>
              <a:cs typeface="Nunito"/>
              <a:sym typeface="Nunito"/>
            </a:endParaRPr>
          </a:p>
        </p:txBody>
      </p:sp>
      <p:sp>
        <p:nvSpPr>
          <p:cNvPr id="3" name="Title 2">
            <a:extLst>
              <a:ext uri="{FF2B5EF4-FFF2-40B4-BE49-F238E27FC236}">
                <a16:creationId xmlns:a16="http://schemas.microsoft.com/office/drawing/2014/main" id="{4266F337-F673-472F-E040-EEFC90831CA7}"/>
              </a:ext>
            </a:extLst>
          </p:cNvPr>
          <p:cNvSpPr>
            <a:spLocks noGrp="1"/>
          </p:cNvSpPr>
          <p:nvPr>
            <p:ph type="title"/>
          </p:nvPr>
        </p:nvSpPr>
        <p:spPr/>
        <p:txBody>
          <a:bodyPr/>
          <a:lstStyle/>
          <a:p>
            <a:endParaRPr lang="en-US"/>
          </a:p>
        </p:txBody>
      </p:sp>
      <p:sp>
        <p:nvSpPr>
          <p:cNvPr id="4" name="Google Shape;383;g362cc453def_0_191">
            <a:extLst>
              <a:ext uri="{FF2B5EF4-FFF2-40B4-BE49-F238E27FC236}">
                <a16:creationId xmlns:a16="http://schemas.microsoft.com/office/drawing/2014/main" id="{C7CF7E8B-CBCA-CF15-BF47-34F280966146}"/>
              </a:ext>
            </a:extLst>
          </p:cNvPr>
          <p:cNvSpPr txBox="1">
            <a:spLocks/>
          </p:cNvSpPr>
          <p:nvPr/>
        </p:nvSpPr>
        <p:spPr>
          <a:xfrm>
            <a:off x="450275" y="355025"/>
            <a:ext cx="8200200" cy="7197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2800" b="0" i="0" u="none" strike="noStrike" cap="none">
                <a:solidFill>
                  <a:schemeClr val="dk1"/>
                </a:solidFill>
                <a:latin typeface="Arial"/>
                <a:ea typeface="Arial"/>
                <a:cs typeface="Arial"/>
                <a:sym typeface="Arial"/>
              </a:defRPr>
            </a:lvl9pPr>
          </a:lstStyle>
          <a:p>
            <a:pPr>
              <a:lnSpc>
                <a:spcPct val="100000"/>
              </a:lnSpc>
              <a:buClr>
                <a:srgbClr val="000000"/>
              </a:buClr>
              <a:buSzPts val="3111"/>
            </a:pPr>
            <a:r>
              <a:rPr lang="en-US" b="1">
                <a:solidFill>
                  <a:schemeClr val="lt1"/>
                </a:solidFill>
                <a:latin typeface="Franklin Gothic Medium" panose="020B0603020102020204" pitchFamily="34" charset="0"/>
                <a:ea typeface="Nunito"/>
                <a:cs typeface="Nunito"/>
                <a:sym typeface="Nunito"/>
              </a:rPr>
              <a:t>Responsibilities under int’l human rights law</a:t>
            </a:r>
            <a:endParaRPr lang="en-US" b="1" dirty="0">
              <a:solidFill>
                <a:schemeClr val="lt1"/>
              </a:solidFill>
              <a:latin typeface="Franklin Gothic Medium" panose="020B0603020102020204" pitchFamily="34" charset="0"/>
              <a:ea typeface="Nunito"/>
              <a:cs typeface="Nunito"/>
              <a:sym typeface="Nunito"/>
            </a:endParaRPr>
          </a:p>
        </p:txBody>
      </p:sp>
    </p:spTree>
  </p:cSld>
  <p:clrMapOvr>
    <a:masterClrMapping/>
  </p:clrMapOvr>
  <mc:AlternateContent xmlns:mc="http://schemas.openxmlformats.org/markup-compatibility/2006" xmlns:p14="http://schemas.microsoft.com/office/powerpoint/2010/main">
    <mc:Choice Requires="p14">
      <p:transition spd="slow" p14:dur="2000" advTm="8310"/>
    </mc:Choice>
    <mc:Fallback xmlns="">
      <p:transition spd="slow" advTm="831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4"/>
        <p:cNvGrpSpPr/>
        <p:nvPr/>
      </p:nvGrpSpPr>
      <p:grpSpPr>
        <a:xfrm>
          <a:off x="0" y="0"/>
          <a:ext cx="0" cy="0"/>
          <a:chOff x="0" y="0"/>
          <a:chExt cx="0" cy="0"/>
        </a:xfrm>
      </p:grpSpPr>
      <p:sp>
        <p:nvSpPr>
          <p:cNvPr id="395" name="Google Shape;395;g362cc453def_0_209"/>
          <p:cNvSpPr txBox="1"/>
          <p:nvPr/>
        </p:nvSpPr>
        <p:spPr>
          <a:xfrm>
            <a:off x="691350" y="445050"/>
            <a:ext cx="3249300" cy="9204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800"/>
              </a:spcBef>
              <a:spcAft>
                <a:spcPts val="0"/>
              </a:spcAft>
              <a:buClr>
                <a:srgbClr val="000000"/>
              </a:buClr>
              <a:buSzPts val="1900"/>
              <a:buFont typeface="Arial"/>
              <a:buNone/>
            </a:pPr>
            <a:r>
              <a:rPr lang="en" sz="2500" b="1">
                <a:solidFill>
                  <a:srgbClr val="1A2954"/>
                </a:solidFill>
                <a:latin typeface="Nunito"/>
                <a:ea typeface="Nunito"/>
                <a:cs typeface="Nunito"/>
                <a:sym typeface="Nunito"/>
              </a:rPr>
              <a:t>Individual Responsibility</a:t>
            </a:r>
            <a:endParaRPr sz="2500" b="1" i="0" strike="noStrike" cap="none">
              <a:solidFill>
                <a:srgbClr val="1A2954"/>
              </a:solidFill>
              <a:latin typeface="Nunito"/>
              <a:ea typeface="Nunito"/>
              <a:cs typeface="Nunito"/>
              <a:sym typeface="Nunito"/>
            </a:endParaRPr>
          </a:p>
        </p:txBody>
      </p:sp>
      <p:sp>
        <p:nvSpPr>
          <p:cNvPr id="396" name="Google Shape;396;g362cc453def_0_209"/>
          <p:cNvSpPr txBox="1">
            <a:spLocks noGrp="1"/>
          </p:cNvSpPr>
          <p:nvPr>
            <p:ph type="body" idx="4294967295"/>
          </p:nvPr>
        </p:nvSpPr>
        <p:spPr>
          <a:xfrm>
            <a:off x="471900" y="1484325"/>
            <a:ext cx="3468900" cy="2879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300" b="1" dirty="0">
                <a:solidFill>
                  <a:srgbClr val="101418"/>
                </a:solidFill>
                <a:latin typeface="Nunito"/>
                <a:ea typeface="Nunito"/>
                <a:cs typeface="Nunito"/>
                <a:sym typeface="Nunito"/>
              </a:rPr>
              <a:t>Human rights involve responsibility and duties towards other people and the community.</a:t>
            </a:r>
            <a:endParaRPr sz="1300" b="1" dirty="0">
              <a:solidFill>
                <a:srgbClr val="101418"/>
              </a:solidFill>
              <a:latin typeface="Nunito"/>
              <a:ea typeface="Nunito"/>
              <a:cs typeface="Nunito"/>
              <a:sym typeface="Nunito"/>
            </a:endParaRPr>
          </a:p>
          <a:p>
            <a:pPr marL="0" lvl="0" indent="0" algn="l" rtl="0">
              <a:lnSpc>
                <a:spcPct val="100000"/>
              </a:lnSpc>
              <a:spcBef>
                <a:spcPts val="0"/>
              </a:spcBef>
              <a:spcAft>
                <a:spcPts val="0"/>
              </a:spcAft>
              <a:buClr>
                <a:schemeClr val="dk1"/>
              </a:buClr>
              <a:buSzPts val="1100"/>
              <a:buFont typeface="Arial"/>
              <a:buNone/>
            </a:pPr>
            <a:endParaRPr sz="1300" dirty="0">
              <a:solidFill>
                <a:srgbClr val="101418"/>
              </a:solidFill>
              <a:latin typeface="Nunito"/>
              <a:ea typeface="Nunito"/>
              <a:cs typeface="Nunito"/>
              <a:sym typeface="Nunito"/>
            </a:endParaRPr>
          </a:p>
          <a:p>
            <a:pPr marL="0" lvl="0" indent="0" algn="l" rtl="0">
              <a:lnSpc>
                <a:spcPct val="100000"/>
              </a:lnSpc>
              <a:spcBef>
                <a:spcPts val="0"/>
              </a:spcBef>
              <a:spcAft>
                <a:spcPts val="0"/>
              </a:spcAft>
              <a:buClr>
                <a:schemeClr val="dk1"/>
              </a:buClr>
              <a:buSzPts val="1100"/>
              <a:buFont typeface="Arial"/>
              <a:buNone/>
            </a:pPr>
            <a:r>
              <a:rPr lang="en" sz="1300" dirty="0">
                <a:solidFill>
                  <a:srgbClr val="101418"/>
                </a:solidFill>
                <a:latin typeface="Nunito"/>
                <a:ea typeface="Nunito"/>
                <a:cs typeface="Nunito"/>
                <a:sym typeface="Nunito"/>
              </a:rPr>
              <a:t>One person’s ability to enjoy their human rights depends on other people respecting those rights.</a:t>
            </a:r>
            <a:endParaRPr sz="1300" dirty="0">
              <a:solidFill>
                <a:srgbClr val="101418"/>
              </a:solidFill>
              <a:latin typeface="Nunito"/>
              <a:ea typeface="Nunito"/>
              <a:cs typeface="Nunito"/>
              <a:sym typeface="Nunito"/>
            </a:endParaRPr>
          </a:p>
          <a:p>
            <a:pPr marL="0" lvl="0" indent="0" algn="l" rtl="0">
              <a:lnSpc>
                <a:spcPct val="100000"/>
              </a:lnSpc>
              <a:spcBef>
                <a:spcPts val="0"/>
              </a:spcBef>
              <a:spcAft>
                <a:spcPts val="0"/>
              </a:spcAft>
              <a:buClr>
                <a:schemeClr val="dk1"/>
              </a:buClr>
              <a:buSzPts val="1100"/>
              <a:buFont typeface="Arial"/>
              <a:buNone/>
            </a:pPr>
            <a:endParaRPr sz="1300" dirty="0">
              <a:solidFill>
                <a:srgbClr val="101418"/>
              </a:solidFill>
              <a:latin typeface="Nunito"/>
              <a:ea typeface="Nunito"/>
              <a:cs typeface="Nunito"/>
              <a:sym typeface="Nunito"/>
            </a:endParaRPr>
          </a:p>
          <a:p>
            <a:pPr marL="0" lvl="0" indent="0" algn="l" rtl="0">
              <a:lnSpc>
                <a:spcPct val="100000"/>
              </a:lnSpc>
              <a:spcBef>
                <a:spcPts val="0"/>
              </a:spcBef>
              <a:spcAft>
                <a:spcPts val="0"/>
              </a:spcAft>
              <a:buClr>
                <a:schemeClr val="dk1"/>
              </a:buClr>
              <a:buSzPts val="1100"/>
              <a:buFont typeface="Arial"/>
              <a:buNone/>
            </a:pPr>
            <a:r>
              <a:rPr lang="en" sz="1300" dirty="0">
                <a:solidFill>
                  <a:srgbClr val="101418"/>
                </a:solidFill>
                <a:latin typeface="Nunito"/>
                <a:ea typeface="Nunito"/>
                <a:cs typeface="Nunito"/>
                <a:sym typeface="Nunito"/>
              </a:rPr>
              <a:t>Individuals have a responsibility to ensure that they exercise their rights with consideration for the rights of others. </a:t>
            </a:r>
          </a:p>
        </p:txBody>
      </p:sp>
      <p:sp>
        <p:nvSpPr>
          <p:cNvPr id="397" name="Google Shape;397;g362cc453def_0_209"/>
          <p:cNvSpPr/>
          <p:nvPr/>
        </p:nvSpPr>
        <p:spPr>
          <a:xfrm rot="10800000">
            <a:off x="4572000" y="5000700"/>
            <a:ext cx="4572000" cy="173700"/>
          </a:xfrm>
          <a:prstGeom prst="rect">
            <a:avLst/>
          </a:prstGeom>
          <a:solidFill>
            <a:srgbClr val="1A295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398" name="Google Shape;398;g362cc453def_0_209"/>
          <p:cNvSpPr/>
          <p:nvPr/>
        </p:nvSpPr>
        <p:spPr>
          <a:xfrm rot="10800000">
            <a:off x="0" y="5000702"/>
            <a:ext cx="4572000" cy="173700"/>
          </a:xfrm>
          <a:prstGeom prst="rect">
            <a:avLst/>
          </a:prstGeom>
          <a:solidFill>
            <a:srgbClr val="0087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cxnSp>
        <p:nvCxnSpPr>
          <p:cNvPr id="401" name="Google Shape;401;g362cc453def_0_209"/>
          <p:cNvCxnSpPr/>
          <p:nvPr/>
        </p:nvCxnSpPr>
        <p:spPr>
          <a:xfrm>
            <a:off x="4566300" y="519475"/>
            <a:ext cx="11400" cy="4252200"/>
          </a:xfrm>
          <a:prstGeom prst="straightConnector1">
            <a:avLst/>
          </a:prstGeom>
          <a:noFill/>
          <a:ln w="19050" cap="flat" cmpd="sng">
            <a:solidFill>
              <a:srgbClr val="1A2954"/>
            </a:solidFill>
            <a:prstDash val="solid"/>
            <a:round/>
            <a:headEnd type="none" w="med" len="med"/>
            <a:tailEnd type="none" w="med" len="med"/>
          </a:ln>
        </p:spPr>
      </p:cxnSp>
      <p:pic>
        <p:nvPicPr>
          <p:cNvPr id="3" name="Graphic 2" descr="Cheers with solid fill">
            <a:extLst>
              <a:ext uri="{FF2B5EF4-FFF2-40B4-BE49-F238E27FC236}">
                <a16:creationId xmlns:a16="http://schemas.microsoft.com/office/drawing/2014/main" id="{BFCD9604-75CF-DA9F-73F4-D00549904B2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431536" y="1450035"/>
            <a:ext cx="2501064" cy="25010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456"/>
    </mc:Choice>
    <mc:Fallback xmlns="">
      <p:transition spd="slow" advTm="55456"/>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E7DE94-5BCD-1B5D-AED7-948B0BD8D5B8}"/>
              </a:ext>
            </a:extLst>
          </p:cNvPr>
          <p:cNvSpPr/>
          <p:nvPr>
            <p:custDataLst>
              <p:tags r:id="rId2"/>
            </p:custDataLst>
          </p:nvPr>
        </p:nvSpPr>
        <p:spPr>
          <a:xfrm>
            <a:off x="333520" y="1307028"/>
            <a:ext cx="1778772" cy="1778772"/>
          </a:xfrm>
          <a:prstGeom prst="rect">
            <a:avLst/>
          </a:prstGeom>
          <a:blipFill>
            <a:blip>
              <a:extLst>
                <a:ext uri="{96DAC541-7B7A-43D3-8B79-37D633B846F1}">
                  <asvg:svgBlip xmlns:asvg="http://schemas.microsoft.com/office/drawing/2016/SVG/main" r:embed="rId5"/>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AC72DE0-59B6-31F2-BCBB-097A716C2750}"/>
              </a:ext>
            </a:extLst>
          </p:cNvPr>
          <p:cNvSpPr/>
          <p:nvPr>
            <p:custDataLst>
              <p:tags r:id="rId3"/>
            </p:custDataLst>
          </p:nvPr>
        </p:nvSpPr>
        <p:spPr>
          <a:xfrm>
            <a:off x="2334638" y="750673"/>
            <a:ext cx="6364669" cy="2891481"/>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rgbClr val="000000"/>
                </a:solidFill>
              </a:rPr>
              <a:t>What are the three obligations of states with respect to international human rights law?</a:t>
            </a:r>
          </a:p>
        </p:txBody>
      </p:sp>
      <p:sp>
        <p:nvSpPr>
          <p:cNvPr id="4" name="Rectangle 3">
            <a:extLst>
              <a:ext uri="{FF2B5EF4-FFF2-40B4-BE49-F238E27FC236}">
                <a16:creationId xmlns:a16="http://schemas.microsoft.com/office/drawing/2014/main" id="{C3EB903B-5084-126B-9796-C68733EDFEB5}"/>
              </a:ext>
            </a:extLst>
          </p:cNvPr>
          <p:cNvSpPr/>
          <p:nvPr/>
        </p:nvSpPr>
        <p:spPr>
          <a:xfrm>
            <a:off x="0" y="4365024"/>
            <a:ext cx="9144000" cy="778476"/>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555866" tIns="194619" rIns="1389666" bIns="152915" rtlCol="0" anchor="ctr">
            <a:normAutofit fontScale="62500" lnSpcReduction="20000"/>
          </a:bodyPr>
          <a:lstStyle/>
          <a:p>
            <a:r>
              <a:rPr lang="en-US" sz="2600">
                <a:solidFill>
                  <a:srgbClr val="FFFFFF"/>
                </a:solidFill>
              </a:rPr>
              <a:t>The </a:t>
            </a:r>
            <a:r>
              <a:rPr lang="en-US" sz="2600">
                <a:solidFill>
                  <a:srgbClr val="FFFFFF"/>
                </a:solidFill>
                <a:hlinkClick r:id="rId6">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6" name="Graphic 5">
            <a:extLst>
              <a:ext uri="{FF2B5EF4-FFF2-40B4-BE49-F238E27FC236}">
                <a16:creationId xmlns:a16="http://schemas.microsoft.com/office/drawing/2014/main" id="{8000F582-0F1F-A75C-C1B7-EC3660E1D306}"/>
              </a:ext>
            </a:extLst>
          </p:cNvPr>
          <p:cNvPicPr>
            <a:picLocks/>
          </p:cNvPicPr>
          <p:nvPr/>
        </p:nvPicPr>
        <p:blipFill>
          <a:blip>
            <a:extLst>
              <a:ext uri="{96DAC541-7B7A-43D3-8B79-37D633B846F1}">
                <asvg:svgBlip xmlns:asvg="http://schemas.microsoft.com/office/drawing/2016/SVG/main" r:embed="rId7"/>
              </a:ext>
            </a:extLst>
          </a:blip>
          <a:stretch>
            <a:fillRect/>
          </a:stretch>
        </p:blipFill>
        <p:spPr>
          <a:xfrm>
            <a:off x="222347" y="4643089"/>
            <a:ext cx="222347" cy="222347"/>
          </a:xfrm>
          <a:prstGeom prst="rect">
            <a:avLst/>
          </a:prstGeom>
        </p:spPr>
      </p:pic>
      <p:sp>
        <p:nvSpPr>
          <p:cNvPr id="7" name="Trapezoid 6">
            <a:extLst>
              <a:ext uri="{FF2B5EF4-FFF2-40B4-BE49-F238E27FC236}">
                <a16:creationId xmlns:a16="http://schemas.microsoft.com/office/drawing/2014/main" id="{942C0A73-07DB-88C2-9992-4AA25A49E7E5}"/>
              </a:ext>
            </a:extLst>
          </p:cNvPr>
          <p:cNvSpPr/>
          <p:nvPr/>
        </p:nvSpPr>
        <p:spPr>
          <a:xfrm rot="2700000">
            <a:off x="7215278" y="386193"/>
            <a:ext cx="2501399" cy="583660"/>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55000" lnSpcReduction="20000"/>
          </a:bodyPr>
          <a:lstStyle/>
          <a:p>
            <a:pPr algn="ctr"/>
            <a:r>
              <a:rPr lang="en-US" sz="2600" b="1">
                <a:solidFill>
                  <a:srgbClr val="198038"/>
                </a:solidFill>
              </a:rPr>
              <a:t>Do not edit
</a:t>
            </a:r>
            <a:r>
              <a:rPr lang="en-US" sz="2200">
                <a:solidFill>
                  <a:srgbClr val="198038"/>
                </a:solidFill>
                <a:hlinkClick r:id="rId8">
                  <a:extLst>
                    <a:ext uri="{A12FA001-AC4F-418D-AE19-62706E023703}">
                      <ahyp:hlinkClr xmlns:ahyp="http://schemas.microsoft.com/office/drawing/2018/hyperlinkcolor" val="tx"/>
                    </a:ext>
                  </a:extLst>
                </a:hlinkClick>
              </a:rPr>
              <a:t>How to change the design</a:t>
            </a:r>
            <a:endParaRPr lang="en-US" sz="2200">
              <a:solidFill>
                <a:srgbClr val="198038"/>
              </a:solidFill>
            </a:endParaRPr>
          </a:p>
        </p:txBody>
      </p:sp>
      <p:pic>
        <p:nvPicPr>
          <p:cNvPr id="9" name="Graphic 8">
            <a:extLst>
              <a:ext uri="{FF2B5EF4-FFF2-40B4-BE49-F238E27FC236}">
                <a16:creationId xmlns:a16="http://schemas.microsoft.com/office/drawing/2014/main" id="{FC59BD08-0E5E-24EE-AD9D-020CF9D2D649}"/>
              </a:ext>
            </a:extLst>
          </p:cNvPr>
          <p:cNvPicPr>
            <a:picLocks/>
          </p:cNvPicPr>
          <p:nvPr/>
        </p:nvPicPr>
        <p:blipFill>
          <a:blip>
            <a:extLst>
              <a:ext uri="{96DAC541-7B7A-43D3-8B79-37D633B846F1}">
                <asvg:svgBlip xmlns:asvg="http://schemas.microsoft.com/office/drawing/2016/SVG/main" r:embed="rId9"/>
              </a:ext>
            </a:extLst>
          </a:blip>
          <a:stretch>
            <a:fillRect/>
          </a:stretch>
        </p:blipFill>
        <p:spPr>
          <a:xfrm>
            <a:off x="8060062" y="4615295"/>
            <a:ext cx="833799" cy="277933"/>
          </a:xfrm>
          <a:prstGeom prst="rect">
            <a:avLst/>
          </a:prstGeom>
        </p:spPr>
      </p:pic>
    </p:spTree>
    <p:custDataLst>
      <p:tags r:id="rId1"/>
    </p:custDataLst>
    <p:extLst>
      <p:ext uri="{BB962C8B-B14F-4D97-AF65-F5344CB8AC3E}">
        <p14:creationId xmlns:p14="http://schemas.microsoft.com/office/powerpoint/2010/main" val="533629817"/>
      </p:ext>
    </p:extLst>
  </p:cSld>
  <p:clrMapOvr>
    <a:masterClrMapping/>
  </p:clrMapOvr>
  <mc:AlternateContent xmlns:mc="http://schemas.openxmlformats.org/markup-compatibility/2006" xmlns:p14="http://schemas.microsoft.com/office/powerpoint/2010/main">
    <mc:Choice Requires="p14">
      <p:transition spd="slow" p14:dur="2000" advTm="40354"/>
    </mc:Choice>
    <mc:Fallback xmlns="">
      <p:transition spd="slow" advTm="40354"/>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50C39F-3F6C-4D53-86D2-7BC6B2FF60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oogle Shape;279;p19">
            <a:extLst>
              <a:ext uri="{FF2B5EF4-FFF2-40B4-BE49-F238E27FC236}">
                <a16:creationId xmlns:a16="http://schemas.microsoft.com/office/drawing/2014/main" id="{07E1D32C-EF8F-98AE-3814-90DF29AD8323}"/>
              </a:ext>
            </a:extLst>
          </p:cNvPr>
          <p:cNvPicPr/>
          <p:nvPr/>
        </p:nvPicPr>
        <p:blipFill rotWithShape="1">
          <a:blip r:embed="rId2"/>
          <a:srcRect l="21036" r="30519"/>
          <a:stretch>
            <a:fillRect/>
          </a:stretch>
        </p:blipFill>
        <p:spPr>
          <a:xfrm>
            <a:off x="20" y="10"/>
            <a:ext cx="9143980" cy="5143490"/>
          </a:xfrm>
          <a:prstGeom prst="rect">
            <a:avLst/>
          </a:prstGeom>
          <a:noFill/>
        </p:spPr>
      </p:pic>
      <p:sp>
        <p:nvSpPr>
          <p:cNvPr id="13" name="Rectangle 12">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399;g362cc453def_0_209">
            <a:extLst>
              <a:ext uri="{FF2B5EF4-FFF2-40B4-BE49-F238E27FC236}">
                <a16:creationId xmlns:a16="http://schemas.microsoft.com/office/drawing/2014/main" id="{7A29C943-2D0E-4291-BE2E-B159160E7F82}"/>
              </a:ext>
            </a:extLst>
          </p:cNvPr>
          <p:cNvSpPr txBox="1"/>
          <p:nvPr/>
        </p:nvSpPr>
        <p:spPr>
          <a:xfrm>
            <a:off x="828675" y="682823"/>
            <a:ext cx="3543300" cy="1099841"/>
          </a:xfrm>
          <a:prstGeom prst="rect">
            <a:avLst/>
          </a:prstGeom>
        </p:spPr>
        <p:txBody>
          <a:bodyPr spcFirstLastPara="1" vert="horz" lIns="91440" tIns="45720" rIns="91440" bIns="45720" rtlCol="0" anchor="b" anchorCtr="0">
            <a:normAutofit lnSpcReduction="10000"/>
          </a:bodyPr>
          <a:lstStyle/>
          <a:p>
            <a:pPr marL="0" marR="0" lvl="0" indent="0">
              <a:lnSpc>
                <a:spcPct val="90000"/>
              </a:lnSpc>
              <a:spcBef>
                <a:spcPct val="0"/>
              </a:spcBef>
              <a:spcAft>
                <a:spcPts val="600"/>
              </a:spcAft>
              <a:buClr>
                <a:srgbClr val="000000"/>
              </a:buClr>
              <a:buSzPts val="1900"/>
            </a:pPr>
            <a:r>
              <a:rPr lang="en-US" sz="3600" b="1" kern="1200" dirty="0">
                <a:solidFill>
                  <a:schemeClr val="bg1"/>
                </a:solidFill>
                <a:latin typeface="+mj-lt"/>
                <a:ea typeface="+mj-ea"/>
                <a:cs typeface="+mj-cs"/>
                <a:sym typeface="Nunito"/>
              </a:rPr>
              <a:t>State Responsibility</a:t>
            </a:r>
            <a:endParaRPr lang="en-US" sz="3600" b="1" i="0" u="none" strike="noStrike" kern="1200" cap="none" dirty="0">
              <a:solidFill>
                <a:schemeClr val="bg1"/>
              </a:solidFill>
              <a:latin typeface="+mj-lt"/>
              <a:ea typeface="+mj-ea"/>
              <a:cs typeface="+mj-cs"/>
              <a:sym typeface="Nunito"/>
            </a:endParaRPr>
          </a:p>
        </p:txBody>
      </p:sp>
      <p:sp>
        <p:nvSpPr>
          <p:cNvPr id="5" name="Google Shape;400;g362cc453def_0_209">
            <a:extLst>
              <a:ext uri="{FF2B5EF4-FFF2-40B4-BE49-F238E27FC236}">
                <a16:creationId xmlns:a16="http://schemas.microsoft.com/office/drawing/2014/main" id="{D5AE849D-8960-8C81-6351-F6768A702788}"/>
              </a:ext>
            </a:extLst>
          </p:cNvPr>
          <p:cNvSpPr txBox="1">
            <a:spLocks/>
          </p:cNvSpPr>
          <p:nvPr/>
        </p:nvSpPr>
        <p:spPr>
          <a:xfrm>
            <a:off x="828675" y="1869060"/>
            <a:ext cx="3543300" cy="2261886"/>
          </a:xfrm>
          <a:prstGeom prst="rect">
            <a:avLst/>
          </a:prstGeom>
        </p:spPr>
        <p:txBody>
          <a:bodyPr spcFirstLastPara="1" vert="horz" lIns="91440" tIns="45720" rIns="91440" bIns="45720" rtlCol="0" anchorCtr="0">
            <a:normAutofit fontScale="92500" lnSpcReduction="10000"/>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9pPr>
          </a:lstStyle>
          <a:p>
            <a:pPr marL="0" indent="0">
              <a:spcBef>
                <a:spcPts val="0"/>
              </a:spcBef>
              <a:spcAft>
                <a:spcPts val="600"/>
              </a:spcAft>
              <a:buNone/>
            </a:pPr>
            <a:r>
              <a:rPr lang="en-US" sz="1400" kern="1200" dirty="0">
                <a:solidFill>
                  <a:schemeClr val="bg1"/>
                </a:solidFill>
                <a:latin typeface="+mn-lt"/>
                <a:ea typeface="+mn-ea"/>
                <a:cs typeface="+mn-cs"/>
                <a:sym typeface="Nunito"/>
              </a:rPr>
              <a:t>Under international human rights law, </a:t>
            </a:r>
            <a:r>
              <a:rPr lang="en-US" sz="1400" b="1" kern="1200" dirty="0">
                <a:solidFill>
                  <a:schemeClr val="bg1"/>
                </a:solidFill>
                <a:latin typeface="+mn-lt"/>
                <a:ea typeface="+mn-ea"/>
                <a:cs typeface="+mn-cs"/>
                <a:sym typeface="Nunito"/>
              </a:rPr>
              <a:t>States</a:t>
            </a:r>
            <a:r>
              <a:rPr lang="en-US" sz="1400" kern="1200" dirty="0">
                <a:solidFill>
                  <a:schemeClr val="bg1"/>
                </a:solidFill>
                <a:latin typeface="+mn-lt"/>
                <a:ea typeface="+mn-ea"/>
                <a:cs typeface="+mn-cs"/>
                <a:sym typeface="Nunito"/>
              </a:rPr>
              <a:t> have the </a:t>
            </a:r>
            <a:r>
              <a:rPr lang="en-US" sz="1400" b="1" kern="1200" dirty="0">
                <a:solidFill>
                  <a:schemeClr val="bg1"/>
                </a:solidFill>
                <a:latin typeface="+mn-lt"/>
                <a:ea typeface="+mn-ea"/>
                <a:cs typeface="+mn-cs"/>
                <a:sym typeface="Nunito"/>
              </a:rPr>
              <a:t>primary responsibility to</a:t>
            </a:r>
            <a:r>
              <a:rPr lang="en-US" sz="1400" kern="1200" dirty="0">
                <a:solidFill>
                  <a:schemeClr val="bg1"/>
                </a:solidFill>
                <a:latin typeface="+mn-lt"/>
                <a:ea typeface="+mn-ea"/>
                <a:cs typeface="+mn-cs"/>
                <a:sym typeface="Nunito"/>
              </a:rPr>
              <a:t> respect, protect, and fulfill human rights.  </a:t>
            </a:r>
          </a:p>
          <a:p>
            <a:pPr marL="0" indent="-228600">
              <a:spcBef>
                <a:spcPts val="0"/>
              </a:spcBef>
              <a:spcAft>
                <a:spcPts val="600"/>
              </a:spcAft>
              <a:buFont typeface="Arial" panose="020B0604020202020204" pitchFamily="34" charset="0"/>
              <a:buChar char="•"/>
            </a:pPr>
            <a:endParaRPr lang="en-US" sz="1400" kern="1200" dirty="0">
              <a:solidFill>
                <a:schemeClr val="bg1"/>
              </a:solidFill>
              <a:latin typeface="+mn-lt"/>
              <a:ea typeface="+mn-ea"/>
              <a:cs typeface="+mn-cs"/>
              <a:sym typeface="Nunito"/>
            </a:endParaRPr>
          </a:p>
          <a:p>
            <a:pPr indent="-228600">
              <a:spcBef>
                <a:spcPts val="0"/>
              </a:spcBef>
              <a:spcAft>
                <a:spcPts val="600"/>
              </a:spcAft>
              <a:buSzPts val="1300"/>
              <a:buFont typeface="Arial" panose="020B0604020202020204" pitchFamily="34" charset="0"/>
              <a:buChar char="•"/>
            </a:pPr>
            <a:r>
              <a:rPr lang="en-US" sz="1400" kern="1200" dirty="0">
                <a:solidFill>
                  <a:schemeClr val="bg1"/>
                </a:solidFill>
                <a:latin typeface="+mn-lt"/>
                <a:ea typeface="+mn-ea"/>
                <a:cs typeface="+mn-cs"/>
                <a:sym typeface="Nunito"/>
              </a:rPr>
              <a:t>Respect: refrain from interfering with or curtailing the enjoyment of human rights. </a:t>
            </a:r>
          </a:p>
          <a:p>
            <a:pPr indent="-228600">
              <a:spcBef>
                <a:spcPts val="0"/>
              </a:spcBef>
              <a:spcAft>
                <a:spcPts val="600"/>
              </a:spcAft>
              <a:buSzPts val="1300"/>
              <a:buFont typeface="Arial" panose="020B0604020202020204" pitchFamily="34" charset="0"/>
              <a:buChar char="•"/>
            </a:pPr>
            <a:r>
              <a:rPr lang="en-US" sz="1400" kern="1200" dirty="0">
                <a:solidFill>
                  <a:schemeClr val="bg1"/>
                </a:solidFill>
                <a:latin typeface="+mn-lt"/>
                <a:ea typeface="+mn-ea"/>
                <a:cs typeface="+mn-cs"/>
                <a:sym typeface="Nunito"/>
              </a:rPr>
              <a:t>Protect: protect individuals and groups against human rights abuses. </a:t>
            </a:r>
          </a:p>
          <a:p>
            <a:pPr indent="-228600">
              <a:spcBef>
                <a:spcPts val="0"/>
              </a:spcBef>
              <a:spcAft>
                <a:spcPts val="600"/>
              </a:spcAft>
              <a:buSzPts val="1300"/>
              <a:buFont typeface="Arial" panose="020B0604020202020204" pitchFamily="34" charset="0"/>
              <a:buChar char="•"/>
            </a:pPr>
            <a:r>
              <a:rPr lang="en-US" sz="1400" kern="1200" dirty="0">
                <a:solidFill>
                  <a:schemeClr val="bg1"/>
                </a:solidFill>
                <a:latin typeface="+mn-lt"/>
                <a:ea typeface="+mn-ea"/>
                <a:cs typeface="+mn-cs"/>
                <a:sym typeface="Nunito"/>
              </a:rPr>
              <a:t>Fulfill: positive action to facilitate the enjoyment of basic human rights.</a:t>
            </a:r>
          </a:p>
          <a:p>
            <a:pPr marL="0" indent="-228600">
              <a:spcBef>
                <a:spcPts val="0"/>
              </a:spcBef>
              <a:spcAft>
                <a:spcPts val="600"/>
              </a:spcAft>
              <a:buFont typeface="Arial" panose="020B0604020202020204" pitchFamily="34" charset="0"/>
              <a:buChar char="•"/>
            </a:pPr>
            <a:endParaRPr lang="en-US" sz="1400" kern="1200" dirty="0">
              <a:solidFill>
                <a:schemeClr val="bg1"/>
              </a:solidFill>
              <a:latin typeface="+mn-lt"/>
              <a:ea typeface="+mn-ea"/>
              <a:cs typeface="+mn-cs"/>
              <a:sym typeface="Nunito"/>
            </a:endParaRPr>
          </a:p>
        </p:txBody>
      </p:sp>
      <p:sp>
        <p:nvSpPr>
          <p:cNvPr id="15" name="Rectangle 14">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86394"/>
            <a:ext cx="8954691" cy="4970711"/>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6155529"/>
      </p:ext>
    </p:extLst>
  </p:cSld>
  <p:clrMapOvr>
    <a:masterClrMapping/>
  </p:clrMapOvr>
  <mc:AlternateContent xmlns:mc="http://schemas.openxmlformats.org/markup-compatibility/2006" xmlns:p14="http://schemas.microsoft.com/office/powerpoint/2010/main">
    <mc:Choice Requires="p14">
      <p:transition spd="slow" p14:dur="2000" advTm="61202"/>
    </mc:Choice>
    <mc:Fallback xmlns="">
      <p:transition spd="slow" advTm="61202"/>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362cc453def_0_227"/>
          <p:cNvSpPr/>
          <p:nvPr/>
        </p:nvSpPr>
        <p:spPr>
          <a:xfrm>
            <a:off x="1050" y="0"/>
            <a:ext cx="9141900" cy="1370700"/>
          </a:xfrm>
          <a:prstGeom prst="rect">
            <a:avLst/>
          </a:prstGeom>
          <a:solidFill>
            <a:srgbClr val="1A295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ibre Franklin"/>
              <a:ea typeface="Libre Franklin"/>
              <a:cs typeface="Libre Franklin"/>
              <a:sym typeface="Libre Franklin"/>
            </a:endParaRPr>
          </a:p>
        </p:txBody>
      </p:sp>
      <p:sp>
        <p:nvSpPr>
          <p:cNvPr id="415" name="Google Shape;415;g362cc453def_0_227"/>
          <p:cNvSpPr txBox="1">
            <a:spLocks noGrp="1"/>
          </p:cNvSpPr>
          <p:nvPr>
            <p:ph type="title"/>
          </p:nvPr>
        </p:nvSpPr>
        <p:spPr>
          <a:xfrm>
            <a:off x="450275" y="355025"/>
            <a:ext cx="8200200" cy="71970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Clr>
                <a:srgbClr val="000000"/>
              </a:buClr>
              <a:buSzPts val="3111"/>
              <a:buFont typeface="Arial"/>
              <a:buNone/>
            </a:pPr>
            <a:r>
              <a:rPr lang="en" b="1" dirty="0">
                <a:solidFill>
                  <a:schemeClr val="lt1"/>
                </a:solidFill>
                <a:latin typeface="Franklin Gothic Medium" panose="020B0603020102020204" pitchFamily="34" charset="0"/>
                <a:ea typeface="Nunito"/>
                <a:cs typeface="Nunito"/>
                <a:sym typeface="Nunito"/>
              </a:rPr>
              <a:t>Accountability (Remedies?)</a:t>
            </a:r>
            <a:endParaRPr b="1" dirty="0">
              <a:solidFill>
                <a:schemeClr val="lt1"/>
              </a:solidFill>
              <a:latin typeface="Franklin Gothic Medium" panose="020B0603020102020204" pitchFamily="34" charset="0"/>
              <a:ea typeface="Nunito"/>
              <a:cs typeface="Nunito"/>
              <a:sym typeface="Nunito"/>
            </a:endParaRPr>
          </a:p>
        </p:txBody>
      </p:sp>
      <p:sp>
        <p:nvSpPr>
          <p:cNvPr id="416" name="Google Shape;416;g362cc453def_0_227"/>
          <p:cNvSpPr/>
          <p:nvPr/>
        </p:nvSpPr>
        <p:spPr>
          <a:xfrm rot="10800000">
            <a:off x="4572000" y="5000700"/>
            <a:ext cx="4572000" cy="173700"/>
          </a:xfrm>
          <a:prstGeom prst="rect">
            <a:avLst/>
          </a:prstGeom>
          <a:solidFill>
            <a:srgbClr val="1A295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417" name="Google Shape;417;g362cc453def_0_227"/>
          <p:cNvSpPr/>
          <p:nvPr/>
        </p:nvSpPr>
        <p:spPr>
          <a:xfrm rot="10800000">
            <a:off x="0" y="5000702"/>
            <a:ext cx="4572000" cy="173700"/>
          </a:xfrm>
          <a:prstGeom prst="rect">
            <a:avLst/>
          </a:prstGeom>
          <a:solidFill>
            <a:srgbClr val="0087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pic>
        <p:nvPicPr>
          <p:cNvPr id="4" name="Google Shape;273;p18">
            <a:extLst>
              <a:ext uri="{FF2B5EF4-FFF2-40B4-BE49-F238E27FC236}">
                <a16:creationId xmlns:a16="http://schemas.microsoft.com/office/drawing/2014/main" id="{2897C916-5198-8D51-7E46-1FE60C5A414B}"/>
              </a:ext>
            </a:extLst>
          </p:cNvPr>
          <p:cNvPicPr/>
          <p:nvPr/>
        </p:nvPicPr>
        <p:blipFill rotWithShape="1">
          <a:blip r:embed="rId3">
            <a:alphaModFix/>
          </a:blip>
          <a:srcRect/>
          <a:stretch/>
        </p:blipFill>
        <p:spPr>
          <a:xfrm>
            <a:off x="2125047" y="1611085"/>
            <a:ext cx="4893906" cy="317739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34220"/>
    </mc:Choice>
    <mc:Fallback xmlns="">
      <p:transition spd="slow" advTm="3422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362cc453def_0_183"/>
          <p:cNvSpPr/>
          <p:nvPr/>
        </p:nvSpPr>
        <p:spPr>
          <a:xfrm>
            <a:off x="1050" y="0"/>
            <a:ext cx="9141900" cy="1370700"/>
          </a:xfrm>
          <a:prstGeom prst="rect">
            <a:avLst/>
          </a:prstGeom>
          <a:solidFill>
            <a:srgbClr val="1A295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ibre Franklin"/>
              <a:ea typeface="Libre Franklin"/>
              <a:cs typeface="Libre Franklin"/>
              <a:sym typeface="Libre Franklin"/>
            </a:endParaRPr>
          </a:p>
        </p:txBody>
      </p:sp>
      <p:sp>
        <p:nvSpPr>
          <p:cNvPr id="374" name="Google Shape;374;g362cc453def_0_183"/>
          <p:cNvSpPr txBox="1">
            <a:spLocks noGrp="1"/>
          </p:cNvSpPr>
          <p:nvPr>
            <p:ph type="title"/>
          </p:nvPr>
        </p:nvSpPr>
        <p:spPr>
          <a:xfrm>
            <a:off x="450275" y="355025"/>
            <a:ext cx="8200200" cy="719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SzPts val="3111"/>
              <a:buFont typeface="Arial"/>
              <a:buNone/>
            </a:pPr>
            <a:r>
              <a:rPr lang="en" b="1" dirty="0">
                <a:solidFill>
                  <a:schemeClr val="lt1"/>
                </a:solidFill>
                <a:latin typeface="Franklin Gothic Medium" panose="020B0603020102020204" pitchFamily="34" charset="0"/>
                <a:ea typeface="Nunito"/>
                <a:cs typeface="Nunito"/>
                <a:sym typeface="Nunito"/>
              </a:rPr>
              <a:t>Universal Declaration of Human Rights</a:t>
            </a:r>
            <a:endParaRPr b="1" dirty="0">
              <a:solidFill>
                <a:schemeClr val="lt1"/>
              </a:solidFill>
              <a:latin typeface="Franklin Gothic Medium" panose="020B0603020102020204" pitchFamily="34" charset="0"/>
              <a:ea typeface="Nunito"/>
              <a:cs typeface="Nunito"/>
              <a:sym typeface="Nunito"/>
            </a:endParaRPr>
          </a:p>
        </p:txBody>
      </p:sp>
      <p:sp>
        <p:nvSpPr>
          <p:cNvPr id="375" name="Google Shape;375;g362cc453def_0_183"/>
          <p:cNvSpPr/>
          <p:nvPr/>
        </p:nvSpPr>
        <p:spPr>
          <a:xfrm rot="10800000">
            <a:off x="4572000" y="5000700"/>
            <a:ext cx="4572000" cy="173700"/>
          </a:xfrm>
          <a:prstGeom prst="rect">
            <a:avLst/>
          </a:prstGeom>
          <a:solidFill>
            <a:srgbClr val="1A295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376" name="Google Shape;376;g362cc453def_0_183"/>
          <p:cNvSpPr/>
          <p:nvPr/>
        </p:nvSpPr>
        <p:spPr>
          <a:xfrm rot="10800000">
            <a:off x="0" y="5000702"/>
            <a:ext cx="4572000" cy="173700"/>
          </a:xfrm>
          <a:prstGeom prst="rect">
            <a:avLst/>
          </a:prstGeom>
          <a:solidFill>
            <a:srgbClr val="0087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377" name="Google Shape;377;g362cc453def_0_183"/>
          <p:cNvSpPr txBox="1">
            <a:spLocks noGrp="1"/>
          </p:cNvSpPr>
          <p:nvPr>
            <p:ph type="body" idx="1"/>
          </p:nvPr>
        </p:nvSpPr>
        <p:spPr>
          <a:xfrm>
            <a:off x="117988" y="1429749"/>
            <a:ext cx="5423004" cy="3358726"/>
          </a:xfrm>
          <a:prstGeom prst="rect">
            <a:avLst/>
          </a:prstGeom>
          <a:noFill/>
          <a:ln>
            <a:noFill/>
          </a:ln>
        </p:spPr>
        <p:txBody>
          <a:bodyPr spcFirstLastPara="1" wrap="square" lIns="91425" tIns="91425" rIns="91425" bIns="91425" anchor="t" anchorCtr="0">
            <a:noAutofit/>
          </a:bodyPr>
          <a:lstStyle/>
          <a:p>
            <a:pPr marL="139700" indent="0">
              <a:buNone/>
            </a:pPr>
            <a:r>
              <a:rPr lang="en-US" sz="1400" dirty="0"/>
              <a:t>“[R]</a:t>
            </a:r>
            <a:r>
              <a:rPr lang="en-US" sz="1400" dirty="0" err="1"/>
              <a:t>ecognition</a:t>
            </a:r>
            <a:r>
              <a:rPr lang="en-US" sz="1400" dirty="0"/>
              <a:t> of the </a:t>
            </a:r>
            <a:r>
              <a:rPr lang="en-US" sz="1400" b="1" dirty="0"/>
              <a:t>inherent dignity</a:t>
            </a:r>
            <a:r>
              <a:rPr lang="en-US" sz="1400" dirty="0"/>
              <a:t> and of the </a:t>
            </a:r>
            <a:r>
              <a:rPr lang="en-US" sz="1400" b="1" dirty="0"/>
              <a:t>equal and inalienable rights of all</a:t>
            </a:r>
            <a:r>
              <a:rPr lang="en-US" sz="1400" dirty="0"/>
              <a:t> members of the human family is the </a:t>
            </a:r>
            <a:r>
              <a:rPr lang="en-US" sz="1400" b="1" dirty="0"/>
              <a:t>foundation of freedom, justice and peace </a:t>
            </a:r>
            <a:r>
              <a:rPr lang="en-US" sz="1400" dirty="0"/>
              <a:t>in the world”</a:t>
            </a:r>
          </a:p>
          <a:p>
            <a:pPr marL="139700" indent="0">
              <a:buNone/>
            </a:pPr>
            <a:r>
              <a:rPr lang="en-US" sz="1400" dirty="0"/>
              <a:t>“</a:t>
            </a:r>
            <a:r>
              <a:rPr lang="en-US" sz="1400" b="1" dirty="0"/>
              <a:t>[D]</a:t>
            </a:r>
            <a:r>
              <a:rPr lang="en-US" sz="1400" b="1" dirty="0" err="1"/>
              <a:t>isregard</a:t>
            </a:r>
            <a:r>
              <a:rPr lang="en-US" sz="1400" b="1" dirty="0"/>
              <a:t> and contempt for human rights have resulted in barbarous acts which have outraged the conscience of mankind</a:t>
            </a:r>
            <a:r>
              <a:rPr lang="en-US" sz="1400" dirty="0"/>
              <a:t>, and the advent of a world in which human beings shall enjoy freedom of speech and belief and freedom from fear and want has been proclaimed as the highest aspiration of the common people”</a:t>
            </a:r>
          </a:p>
          <a:p>
            <a:pPr marL="139700" indent="0">
              <a:buNone/>
            </a:pPr>
            <a:r>
              <a:rPr lang="en-US" sz="1400" dirty="0"/>
              <a:t>Protection of human rights by </a:t>
            </a:r>
            <a:r>
              <a:rPr lang="en-US" sz="1400" b="1" dirty="0"/>
              <a:t>the rule of law </a:t>
            </a:r>
            <a:r>
              <a:rPr lang="en-US" sz="1400" dirty="0"/>
              <a:t>“</a:t>
            </a:r>
            <a:r>
              <a:rPr lang="en-US" sz="1400" b="1" dirty="0"/>
              <a:t>is essential, if man is not to be compelled to have recourse, as a last resort, to rebellion against tyranny and oppression</a:t>
            </a:r>
            <a:r>
              <a:rPr lang="en-US" sz="1400" dirty="0"/>
              <a:t>”</a:t>
            </a:r>
          </a:p>
          <a:p>
            <a:pPr marL="139700" indent="0">
              <a:buNone/>
            </a:pPr>
            <a:r>
              <a:rPr lang="en-US" sz="1400" dirty="0"/>
              <a:t>“[E]</a:t>
            </a:r>
            <a:r>
              <a:rPr lang="en-US" sz="1400" dirty="0" err="1"/>
              <a:t>ssential</a:t>
            </a:r>
            <a:r>
              <a:rPr lang="en-US" sz="1400" dirty="0"/>
              <a:t> to promote the development of friendly relations between nations”</a:t>
            </a:r>
          </a:p>
        </p:txBody>
      </p:sp>
      <p:pic>
        <p:nvPicPr>
          <p:cNvPr id="5" name="Picture 4" descr="The Universal Declaration of Human Rights | Ordinary Philosophy">
            <a:extLst>
              <a:ext uri="{FF2B5EF4-FFF2-40B4-BE49-F238E27FC236}">
                <a16:creationId xmlns:a16="http://schemas.microsoft.com/office/drawing/2014/main" id="{CF66E952-F8B7-8C81-B965-C1C8E654C6C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710956" y="1722201"/>
            <a:ext cx="3095294" cy="2631000"/>
          </a:xfrm>
          <a:prstGeom prst="rect">
            <a:avLst/>
          </a:prstGeom>
        </p:spPr>
      </p:pic>
      <p:sp>
        <p:nvSpPr>
          <p:cNvPr id="6" name="TextBox 5">
            <a:extLst>
              <a:ext uri="{FF2B5EF4-FFF2-40B4-BE49-F238E27FC236}">
                <a16:creationId xmlns:a16="http://schemas.microsoft.com/office/drawing/2014/main" id="{7D1C82C8-451B-01C7-1AC9-F2E8A360B222}"/>
              </a:ext>
            </a:extLst>
          </p:cNvPr>
          <p:cNvSpPr txBox="1"/>
          <p:nvPr/>
        </p:nvSpPr>
        <p:spPr>
          <a:xfrm>
            <a:off x="1546412" y="5143500"/>
            <a:ext cx="6051176" cy="230832"/>
          </a:xfrm>
          <a:prstGeom prst="rect">
            <a:avLst/>
          </a:prstGeom>
          <a:noFill/>
        </p:spPr>
        <p:txBody>
          <a:bodyPr wrap="square" rtlCol="0">
            <a:spAutoFit/>
          </a:bodyPr>
          <a:lstStyle/>
          <a:p>
            <a:r>
              <a:rPr lang="en-US" sz="900">
                <a:hlinkClick r:id="rId4" tooltip="https://ordinaryphilosophy.com/tag/the-universal-declaration-of-human-rights/"/>
              </a:rPr>
              <a:t>This Photo</a:t>
            </a:r>
            <a:r>
              <a:rPr lang="en-US" sz="900"/>
              <a:t> by Unknown Author is licensed under </a:t>
            </a:r>
            <a:r>
              <a:rPr lang="en-US" sz="900">
                <a:hlinkClick r:id="rId5" tooltip="https://creativecommons.org/licenses/by-nc-sa/3.0/"/>
              </a:rPr>
              <a:t>CC BY-SA-NC</a:t>
            </a:r>
            <a:endParaRPr lang="en-US" sz="900"/>
          </a:p>
        </p:txBody>
      </p:sp>
    </p:spTree>
  </p:cSld>
  <p:clrMapOvr>
    <a:masterClrMapping/>
  </p:clrMapOvr>
  <mc:AlternateContent xmlns:mc="http://schemas.openxmlformats.org/markup-compatibility/2006" xmlns:p14="http://schemas.microsoft.com/office/powerpoint/2010/main">
    <mc:Choice Requires="p14">
      <p:transition spd="slow" p14:dur="2000" advTm="182215"/>
    </mc:Choice>
    <mc:Fallback xmlns="">
      <p:transition spd="slow" advTm="182215"/>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1FA49B-9730-D4C7-32D0-2EB5B559C8CF}"/>
              </a:ext>
            </a:extLst>
          </p:cNvPr>
          <p:cNvPicPr>
            <a:picLocks noChangeAspect="1"/>
          </p:cNvPicPr>
          <p:nvPr/>
        </p:nvPicPr>
        <p:blipFill>
          <a:blip r:embed="rId3"/>
          <a:stretch>
            <a:fillRect/>
          </a:stretch>
        </p:blipFill>
        <p:spPr>
          <a:xfrm>
            <a:off x="368800" y="152134"/>
            <a:ext cx="8603078" cy="4839231"/>
          </a:xfrm>
          <a:prstGeom prst="rect">
            <a:avLst/>
          </a:prstGeom>
        </p:spPr>
      </p:pic>
    </p:spTree>
    <p:extLst>
      <p:ext uri="{BB962C8B-B14F-4D97-AF65-F5344CB8AC3E}">
        <p14:creationId xmlns:p14="http://schemas.microsoft.com/office/powerpoint/2010/main" val="3039015862"/>
      </p:ext>
    </p:extLst>
  </p:cSld>
  <p:clrMapOvr>
    <a:masterClrMapping/>
  </p:clrMapOvr>
  <mc:AlternateContent xmlns:mc="http://schemas.openxmlformats.org/markup-compatibility/2006" xmlns:p14="http://schemas.microsoft.com/office/powerpoint/2010/main">
    <mc:Choice Requires="p14">
      <p:transition spd="slow" p14:dur="2000" advTm="70004"/>
    </mc:Choice>
    <mc:Fallback xmlns="">
      <p:transition spd="slow" advTm="70004"/>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362cc453def_0_273"/>
          <p:cNvSpPr/>
          <p:nvPr/>
        </p:nvSpPr>
        <p:spPr>
          <a:xfrm>
            <a:off x="1050" y="0"/>
            <a:ext cx="9141900" cy="1193800"/>
          </a:xfrm>
          <a:prstGeom prst="rect">
            <a:avLst/>
          </a:prstGeom>
          <a:solidFill>
            <a:srgbClr val="1A295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ibre Franklin"/>
              <a:ea typeface="Libre Franklin"/>
              <a:cs typeface="Libre Franklin"/>
              <a:sym typeface="Libre Franklin"/>
            </a:endParaRPr>
          </a:p>
        </p:txBody>
      </p:sp>
      <p:sp>
        <p:nvSpPr>
          <p:cNvPr id="439" name="Google Shape;439;g362cc453def_0_273"/>
          <p:cNvSpPr txBox="1">
            <a:spLocks noGrp="1"/>
          </p:cNvSpPr>
          <p:nvPr>
            <p:ph type="title"/>
          </p:nvPr>
        </p:nvSpPr>
        <p:spPr>
          <a:xfrm>
            <a:off x="172992" y="191600"/>
            <a:ext cx="7755394" cy="8106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lt1"/>
                </a:solidFill>
                <a:latin typeface="Nunito"/>
                <a:ea typeface="Nunito"/>
                <a:cs typeface="Nunito"/>
                <a:sym typeface="Nunito"/>
              </a:rPr>
              <a:t>Accountability at the international level</a:t>
            </a:r>
            <a:endParaRPr b="1" dirty="0">
              <a:solidFill>
                <a:schemeClr val="lt1"/>
              </a:solidFill>
              <a:latin typeface="Nunito"/>
              <a:ea typeface="Nunito"/>
              <a:cs typeface="Nunito"/>
              <a:sym typeface="Nunito"/>
            </a:endParaRPr>
          </a:p>
        </p:txBody>
      </p:sp>
      <p:sp>
        <p:nvSpPr>
          <p:cNvPr id="440" name="Google Shape;440;g362cc453def_0_273"/>
          <p:cNvSpPr/>
          <p:nvPr/>
        </p:nvSpPr>
        <p:spPr>
          <a:xfrm rot="10800000">
            <a:off x="4572000" y="5000700"/>
            <a:ext cx="4572000" cy="173700"/>
          </a:xfrm>
          <a:prstGeom prst="rect">
            <a:avLst/>
          </a:prstGeom>
          <a:solidFill>
            <a:srgbClr val="1A295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441" name="Google Shape;441;g362cc453def_0_273"/>
          <p:cNvSpPr/>
          <p:nvPr/>
        </p:nvSpPr>
        <p:spPr>
          <a:xfrm rot="10800000">
            <a:off x="0" y="5000702"/>
            <a:ext cx="4572000" cy="173700"/>
          </a:xfrm>
          <a:prstGeom prst="rect">
            <a:avLst/>
          </a:prstGeom>
          <a:solidFill>
            <a:srgbClr val="0087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3" name="Text Placeholder 2">
            <a:extLst>
              <a:ext uri="{FF2B5EF4-FFF2-40B4-BE49-F238E27FC236}">
                <a16:creationId xmlns:a16="http://schemas.microsoft.com/office/drawing/2014/main" id="{977776EA-8F91-8B8B-2A79-20FE3141DBF2}"/>
              </a:ext>
            </a:extLst>
          </p:cNvPr>
          <p:cNvSpPr>
            <a:spLocks noGrp="1"/>
          </p:cNvSpPr>
          <p:nvPr>
            <p:ph type="body" idx="1"/>
          </p:nvPr>
        </p:nvSpPr>
        <p:spPr>
          <a:xfrm>
            <a:off x="0" y="1269402"/>
            <a:ext cx="9141900" cy="3731295"/>
          </a:xfrm>
        </p:spPr>
        <p:txBody>
          <a:bodyPr numCol="3">
            <a:noAutofit/>
          </a:bodyPr>
          <a:lstStyle/>
          <a:p>
            <a:pPr marL="139700" indent="0">
              <a:buNone/>
            </a:pPr>
            <a:r>
              <a:rPr lang="en-US" sz="1200" b="1" u="sng" dirty="0"/>
              <a:t>Treaty Bodies</a:t>
            </a:r>
            <a:endParaRPr lang="en-US" sz="1200" u="sng" dirty="0"/>
          </a:p>
          <a:p>
            <a:pPr marL="139700" indent="0">
              <a:buNone/>
            </a:pPr>
            <a:r>
              <a:rPr lang="en-US" sz="1200" dirty="0"/>
              <a:t>ICCPR, CAT, CERD have </a:t>
            </a:r>
            <a:r>
              <a:rPr lang="en-US" sz="1200" b="1" dirty="0"/>
              <a:t>monitoring committees</a:t>
            </a:r>
            <a:r>
              <a:rPr lang="en-US" sz="1200" dirty="0"/>
              <a:t> to which states submit compliance reports. Issue "concluding observations" identifying violations &amp; recommending reforms</a:t>
            </a:r>
          </a:p>
          <a:p>
            <a:pPr marL="139700" indent="0">
              <a:buNone/>
            </a:pPr>
            <a:r>
              <a:rPr lang="en-US" sz="1200" b="1" dirty="0"/>
              <a:t>Individual complaints mechanisms</a:t>
            </a:r>
            <a:r>
              <a:rPr lang="en-US" sz="1200" dirty="0"/>
              <a:t> where states accept jurisdiction</a:t>
            </a:r>
          </a:p>
          <a:p>
            <a:pPr marL="139700" indent="0">
              <a:buNone/>
            </a:pPr>
            <a:r>
              <a:rPr lang="en-US" sz="1200" dirty="0"/>
              <a:t>Relevant to MSE: CSOs, affected communities can submit </a:t>
            </a:r>
            <a:r>
              <a:rPr lang="en-US" sz="1200" b="1" dirty="0"/>
              <a:t>"shadow reports"</a:t>
            </a:r>
            <a:r>
              <a:rPr lang="en-US" sz="1200" dirty="0"/>
              <a:t> to challenge host government narratives</a:t>
            </a:r>
          </a:p>
          <a:p>
            <a:pPr marL="139700" indent="0">
              <a:buNone/>
            </a:pPr>
            <a:r>
              <a:rPr lang="en-US" sz="1200" b="1" u="sng" dirty="0"/>
              <a:t>Special Procedures</a:t>
            </a:r>
            <a:endParaRPr lang="en-US" sz="1200" u="sng" dirty="0"/>
          </a:p>
          <a:p>
            <a:pPr marL="139700" indent="0">
              <a:buNone/>
            </a:pPr>
            <a:r>
              <a:rPr lang="en-US" sz="1200" dirty="0"/>
              <a:t>Independent experts (Special Rapporteurs, Working Groups) monitor specific rights or country situations</a:t>
            </a:r>
          </a:p>
          <a:p>
            <a:pPr marL="139700" indent="0">
              <a:buNone/>
            </a:pPr>
            <a:r>
              <a:rPr lang="en-US" sz="1200" dirty="0"/>
              <a:t>Can conduct country visits, issue urgent appeals, and publish public reports</a:t>
            </a:r>
          </a:p>
          <a:p>
            <a:pPr marL="139700" indent="0">
              <a:buNone/>
            </a:pPr>
            <a:r>
              <a:rPr lang="en-US" sz="1200" dirty="0"/>
              <a:t>Relevant MSE mandates: Special Rapporteurs on adequate housing, contemporary forms of slavery, freedom of expression</a:t>
            </a:r>
          </a:p>
          <a:p>
            <a:pPr marL="139700" indent="0">
              <a:buNone/>
            </a:pPr>
            <a:r>
              <a:rPr lang="en-US" sz="1200" dirty="0"/>
              <a:t>Not binding; reputational pressure; public record</a:t>
            </a:r>
          </a:p>
          <a:p>
            <a:pPr marL="139700" indent="0">
              <a:buNone/>
            </a:pPr>
            <a:r>
              <a:rPr lang="en-US" sz="1200" b="1" u="sng" dirty="0"/>
              <a:t>Regional Systems</a:t>
            </a:r>
            <a:endParaRPr lang="en-US" sz="1200" u="sng" dirty="0"/>
          </a:p>
          <a:p>
            <a:pPr marL="139700" indent="0">
              <a:buNone/>
            </a:pPr>
            <a:r>
              <a:rPr lang="en-US" sz="1200" dirty="0"/>
              <a:t>Inter-American Commission &amp; Court of Human Rights</a:t>
            </a:r>
          </a:p>
          <a:p>
            <a:pPr marL="139700" indent="0">
              <a:buNone/>
            </a:pPr>
            <a:r>
              <a:rPr lang="en-US" sz="1200" dirty="0"/>
              <a:t>Individuals &amp; NGOs can petition Commission directly when domestic remedies exhausted</a:t>
            </a:r>
          </a:p>
          <a:p>
            <a:pPr marL="139700" indent="0">
              <a:buNone/>
            </a:pPr>
            <a:r>
              <a:rPr lang="en-US" sz="1200" dirty="0"/>
              <a:t>Commission has addressed US cases where domestic courts provided no remedy (e.g., </a:t>
            </a:r>
            <a:r>
              <a:rPr lang="en-US" sz="1200" i="1" dirty="0"/>
              <a:t>Castle Rock v. Gonzales</a:t>
            </a:r>
            <a:r>
              <a:rPr lang="en-US" sz="1200" dirty="0"/>
              <a:t>)</a:t>
            </a:r>
          </a:p>
          <a:p>
            <a:pPr marL="139700" indent="0">
              <a:buNone/>
            </a:pPr>
            <a:r>
              <a:rPr lang="en-US" sz="1200" b="1" u="sng" dirty="0"/>
              <a:t>International Criminal Court</a:t>
            </a:r>
            <a:endParaRPr lang="en-US" sz="1200" u="sng" dirty="0"/>
          </a:p>
          <a:p>
            <a:pPr marL="139700" indent="0">
              <a:buNone/>
            </a:pPr>
            <a:r>
              <a:rPr lang="en-US" sz="1200" dirty="0"/>
              <a:t>ICC jurisdiction limited to genocide, crimes against humanity, war crimes — high threshold rarely met in MSE context</a:t>
            </a:r>
          </a:p>
          <a:p>
            <a:pPr marL="139700" indent="0">
              <a:buNone/>
            </a:pPr>
            <a:r>
              <a:rPr lang="en-US" sz="1200" dirty="0"/>
              <a:t>But relevant where MSE hosting enables or conceals atrocity (Beijing 2022 / Xinjiang -&gt; </a:t>
            </a:r>
            <a:r>
              <a:rPr lang="en-US" sz="1200" dirty="0" err="1"/>
              <a:t>CaH</a:t>
            </a:r>
            <a:r>
              <a:rPr lang="en-US" sz="1200" dirty="0"/>
              <a:t>)</a:t>
            </a:r>
          </a:p>
          <a:p>
            <a:pPr marL="139700" indent="0">
              <a:buNone/>
            </a:pPr>
            <a:r>
              <a:rPr lang="en-US" sz="1200" b="1" u="sng" dirty="0"/>
              <a:t>Key Limitations</a:t>
            </a:r>
            <a:endParaRPr lang="en-US" sz="1200" u="sng" dirty="0"/>
          </a:p>
          <a:p>
            <a:pPr marL="139700" indent="0">
              <a:buNone/>
            </a:pPr>
            <a:r>
              <a:rPr lang="en-US" sz="1200" dirty="0"/>
              <a:t>No binding enforcement mechanism</a:t>
            </a:r>
          </a:p>
          <a:p>
            <a:pPr marL="139700" indent="0">
              <a:buNone/>
            </a:pPr>
            <a:r>
              <a:rPr lang="en-US" sz="1200" dirty="0"/>
              <a:t>States must consent to jurisdiction; US has not accepted individual petition mechanisms</a:t>
            </a:r>
          </a:p>
          <a:p>
            <a:pPr marL="139700" indent="0">
              <a:buNone/>
            </a:pPr>
            <a:r>
              <a:rPr lang="en-US" sz="1200" dirty="0"/>
              <a:t>Remedy is slow, political, and depends on state cooperation</a:t>
            </a:r>
          </a:p>
          <a:p>
            <a:pPr marL="139700" indent="0">
              <a:buNone/>
            </a:pPr>
            <a:r>
              <a:rPr lang="en-US" sz="1200" b="1" u="sng" dirty="0"/>
              <a:t>Gap</a:t>
            </a:r>
            <a:r>
              <a:rPr lang="en-US" sz="1200" dirty="0"/>
              <a:t> </a:t>
            </a:r>
          </a:p>
          <a:p>
            <a:pPr marL="139700" indent="0">
              <a:buNone/>
            </a:pPr>
            <a:r>
              <a:rPr lang="en-US" sz="1200" dirty="0"/>
              <a:t>No international mechanism with direct jurisdiction over FIFA, IOC, or corporate sponsors as non-state actors</a:t>
            </a:r>
          </a:p>
        </p:txBody>
      </p:sp>
    </p:spTree>
  </p:cSld>
  <p:clrMapOvr>
    <a:masterClrMapping/>
  </p:clrMapOvr>
  <mc:AlternateContent xmlns:mc="http://schemas.openxmlformats.org/markup-compatibility/2006" xmlns:p14="http://schemas.microsoft.com/office/powerpoint/2010/main">
    <mc:Choice Requires="p14">
      <p:transition spd="slow" p14:dur="2000" advTm="266008"/>
    </mc:Choice>
    <mc:Fallback xmlns="">
      <p:transition spd="slow" advTm="266008"/>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5E6182-0C37-FC46-EC74-F25E098FAE03}"/>
              </a:ext>
            </a:extLst>
          </p:cNvPr>
          <p:cNvSpPr/>
          <p:nvPr>
            <p:custDataLst>
              <p:tags r:id="rId2"/>
            </p:custDataLst>
          </p:nvPr>
        </p:nvSpPr>
        <p:spPr>
          <a:xfrm>
            <a:off x="333520" y="1307028"/>
            <a:ext cx="1778772" cy="1778772"/>
          </a:xfrm>
          <a:prstGeom prst="rect">
            <a:avLst/>
          </a:prstGeom>
          <a:blipFill>
            <a:blip>
              <a:extLst>
                <a:ext uri="{96DAC541-7B7A-43D3-8B79-37D633B846F1}">
                  <asvg:svgBlip xmlns:asvg="http://schemas.microsoft.com/office/drawing/2016/SVG/main" r:embed="rId5"/>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360147D-0A69-3DC0-F2EF-F207BD952A74}"/>
              </a:ext>
            </a:extLst>
          </p:cNvPr>
          <p:cNvSpPr/>
          <p:nvPr>
            <p:custDataLst>
              <p:tags r:id="rId3"/>
            </p:custDataLst>
          </p:nvPr>
        </p:nvSpPr>
        <p:spPr>
          <a:xfrm>
            <a:off x="2334638" y="750673"/>
            <a:ext cx="6364669" cy="2891481"/>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000000"/>
                </a:solidFill>
              </a:rPr>
              <a:t>Questions? (Anonymous, but feel free to add your name)</a:t>
            </a:r>
          </a:p>
        </p:txBody>
      </p:sp>
      <p:sp>
        <p:nvSpPr>
          <p:cNvPr id="4" name="Rectangle 3">
            <a:extLst>
              <a:ext uri="{FF2B5EF4-FFF2-40B4-BE49-F238E27FC236}">
                <a16:creationId xmlns:a16="http://schemas.microsoft.com/office/drawing/2014/main" id="{4F0DF1E9-0857-4E2D-82B4-BF1C2683B99C}"/>
              </a:ext>
            </a:extLst>
          </p:cNvPr>
          <p:cNvSpPr/>
          <p:nvPr/>
        </p:nvSpPr>
        <p:spPr>
          <a:xfrm>
            <a:off x="0" y="4365024"/>
            <a:ext cx="9144000" cy="778476"/>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555866" tIns="194619" rIns="1389666" bIns="152915" rtlCol="0" anchor="ctr">
            <a:normAutofit fontScale="62500" lnSpcReduction="20000"/>
          </a:bodyPr>
          <a:lstStyle/>
          <a:p>
            <a:r>
              <a:rPr lang="en-US" sz="2600">
                <a:solidFill>
                  <a:srgbClr val="FFFFFF"/>
                </a:solidFill>
              </a:rPr>
              <a:t>The </a:t>
            </a:r>
            <a:r>
              <a:rPr lang="en-US" sz="2600">
                <a:solidFill>
                  <a:srgbClr val="FFFFFF"/>
                </a:solidFill>
                <a:hlinkClick r:id="rId6">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6" name="Graphic 5">
            <a:extLst>
              <a:ext uri="{FF2B5EF4-FFF2-40B4-BE49-F238E27FC236}">
                <a16:creationId xmlns:a16="http://schemas.microsoft.com/office/drawing/2014/main" id="{AF6F030E-0393-985F-991E-D2A6180B583C}"/>
              </a:ext>
            </a:extLst>
          </p:cNvPr>
          <p:cNvPicPr>
            <a:picLocks/>
          </p:cNvPicPr>
          <p:nvPr/>
        </p:nvPicPr>
        <p:blipFill>
          <a:blip>
            <a:extLst>
              <a:ext uri="{96DAC541-7B7A-43D3-8B79-37D633B846F1}">
                <asvg:svgBlip xmlns:asvg="http://schemas.microsoft.com/office/drawing/2016/SVG/main" r:embed="rId7"/>
              </a:ext>
            </a:extLst>
          </a:blip>
          <a:stretch>
            <a:fillRect/>
          </a:stretch>
        </p:blipFill>
        <p:spPr>
          <a:xfrm>
            <a:off x="222347" y="4643089"/>
            <a:ext cx="222347" cy="222347"/>
          </a:xfrm>
          <a:prstGeom prst="rect">
            <a:avLst/>
          </a:prstGeom>
        </p:spPr>
      </p:pic>
      <p:sp>
        <p:nvSpPr>
          <p:cNvPr id="7" name="Trapezoid 6">
            <a:extLst>
              <a:ext uri="{FF2B5EF4-FFF2-40B4-BE49-F238E27FC236}">
                <a16:creationId xmlns:a16="http://schemas.microsoft.com/office/drawing/2014/main" id="{7BFE1BE3-F982-AA45-47A9-04FCA91F91FA}"/>
              </a:ext>
            </a:extLst>
          </p:cNvPr>
          <p:cNvSpPr/>
          <p:nvPr/>
        </p:nvSpPr>
        <p:spPr>
          <a:xfrm rot="2700000">
            <a:off x="7215278" y="386193"/>
            <a:ext cx="2501399" cy="583660"/>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55000" lnSpcReduction="20000"/>
          </a:bodyPr>
          <a:lstStyle/>
          <a:p>
            <a:pPr algn="ctr"/>
            <a:r>
              <a:rPr lang="en-US" sz="2600" b="1">
                <a:solidFill>
                  <a:srgbClr val="198038"/>
                </a:solidFill>
              </a:rPr>
              <a:t>Do not edit
</a:t>
            </a:r>
            <a:r>
              <a:rPr lang="en-US" sz="2200">
                <a:solidFill>
                  <a:srgbClr val="198038"/>
                </a:solidFill>
                <a:hlinkClick r:id="rId8">
                  <a:extLst>
                    <a:ext uri="{A12FA001-AC4F-418D-AE19-62706E023703}">
                      <ahyp:hlinkClr xmlns:ahyp="http://schemas.microsoft.com/office/drawing/2018/hyperlinkcolor" val="tx"/>
                    </a:ext>
                  </a:extLst>
                </a:hlinkClick>
              </a:rPr>
              <a:t>How to change the design</a:t>
            </a:r>
            <a:endParaRPr lang="en-US" sz="2200">
              <a:solidFill>
                <a:srgbClr val="198038"/>
              </a:solidFill>
            </a:endParaRPr>
          </a:p>
        </p:txBody>
      </p:sp>
      <p:pic>
        <p:nvPicPr>
          <p:cNvPr id="9" name="Graphic 8">
            <a:extLst>
              <a:ext uri="{FF2B5EF4-FFF2-40B4-BE49-F238E27FC236}">
                <a16:creationId xmlns:a16="http://schemas.microsoft.com/office/drawing/2014/main" id="{52EFBC71-02AE-C05D-BD4A-0B83149D329C}"/>
              </a:ext>
            </a:extLst>
          </p:cNvPr>
          <p:cNvPicPr>
            <a:picLocks/>
          </p:cNvPicPr>
          <p:nvPr/>
        </p:nvPicPr>
        <p:blipFill>
          <a:blip>
            <a:extLst>
              <a:ext uri="{96DAC541-7B7A-43D3-8B79-37D633B846F1}">
                <asvg:svgBlip xmlns:asvg="http://schemas.microsoft.com/office/drawing/2016/SVG/main" r:embed="rId9"/>
              </a:ext>
            </a:extLst>
          </a:blip>
          <a:stretch>
            <a:fillRect/>
          </a:stretch>
        </p:blipFill>
        <p:spPr>
          <a:xfrm>
            <a:off x="8060062" y="4615295"/>
            <a:ext cx="833799" cy="277933"/>
          </a:xfrm>
          <a:prstGeom prst="rect">
            <a:avLst/>
          </a:prstGeom>
        </p:spPr>
      </p:pic>
    </p:spTree>
    <p:custDataLst>
      <p:tags r:id="rId1"/>
    </p:custDataLst>
    <p:extLst>
      <p:ext uri="{BB962C8B-B14F-4D97-AF65-F5344CB8AC3E}">
        <p14:creationId xmlns:p14="http://schemas.microsoft.com/office/powerpoint/2010/main" val="3177802383"/>
      </p:ext>
    </p:extLst>
  </p:cSld>
  <p:clrMapOvr>
    <a:masterClrMapping/>
  </p:clrMapOvr>
  <mc:AlternateContent xmlns:mc="http://schemas.openxmlformats.org/markup-compatibility/2006" xmlns:p14="http://schemas.microsoft.com/office/powerpoint/2010/main">
    <mc:Choice Requires="p14">
      <p:transition spd="slow" p14:dur="2000" advTm="3452"/>
    </mc:Choice>
    <mc:Fallback xmlns="">
      <p:transition spd="slow" advTm="3452"/>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39AEA2-48F3-DB13-43D2-F2F7A4D52627}"/>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9BEDEFA-38A0-9A5D-FCE0-D81BF5C90E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9452AF6-75CA-6513-B034-57969F92C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999963" y="-1999641"/>
            <a:ext cx="51435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357E155-1DB4-ABFC-CFD0-57C04240A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514317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0DA6C5B-B641-7B84-6A6E-EC68878A0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37118" y="-1264380"/>
            <a:ext cx="3670923"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D6605033-DB85-D40D-B706-C273BBBC316E}"/>
              </a:ext>
            </a:extLst>
          </p:cNvPr>
          <p:cNvSpPr txBox="1">
            <a:spLocks/>
          </p:cNvSpPr>
          <p:nvPr/>
        </p:nvSpPr>
        <p:spPr>
          <a:xfrm>
            <a:off x="343840" y="274220"/>
            <a:ext cx="8520600" cy="572700"/>
          </a:xfrm>
          <a:prstGeom prst="rect">
            <a:avLst/>
          </a:prstGeom>
        </p:spPr>
        <p:txBody>
          <a:bodyPr wrap="square"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US" sz="2800" b="1" dirty="0">
                <a:solidFill>
                  <a:schemeClr val="bg1"/>
                </a:solidFill>
              </a:rPr>
              <a:t>Conclusion</a:t>
            </a:r>
          </a:p>
        </p:txBody>
      </p:sp>
      <p:sp>
        <p:nvSpPr>
          <p:cNvPr id="5" name="Text Placeholder 2">
            <a:extLst>
              <a:ext uri="{FF2B5EF4-FFF2-40B4-BE49-F238E27FC236}">
                <a16:creationId xmlns:a16="http://schemas.microsoft.com/office/drawing/2014/main" id="{86E55CBE-3819-9F82-1BCE-8119A9A3E563}"/>
              </a:ext>
            </a:extLst>
          </p:cNvPr>
          <p:cNvSpPr txBox="1">
            <a:spLocks/>
          </p:cNvSpPr>
          <p:nvPr/>
        </p:nvSpPr>
        <p:spPr>
          <a:xfrm>
            <a:off x="299956" y="929226"/>
            <a:ext cx="6212433" cy="2448675"/>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9pPr>
          </a:lstStyle>
          <a:p>
            <a:pPr>
              <a:buClr>
                <a:schemeClr val="bg1"/>
              </a:buClr>
              <a:buFont typeface="Arial" panose="020B0604020202020204" pitchFamily="34" charset="0"/>
              <a:buChar char="•"/>
            </a:pPr>
            <a:r>
              <a:rPr lang="en-US" sz="1400" dirty="0">
                <a:solidFill>
                  <a:schemeClr val="bg1"/>
                </a:solidFill>
              </a:rPr>
              <a:t>The US has ratified key treaties (ICCPR, CAT, ICERD, ILO conventions) that create </a:t>
            </a:r>
            <a:r>
              <a:rPr lang="en-US" sz="1400" b="1" dirty="0">
                <a:solidFill>
                  <a:schemeClr val="bg1"/>
                </a:solidFill>
              </a:rPr>
              <a:t>binding legal obligations</a:t>
            </a:r>
          </a:p>
          <a:p>
            <a:pPr lvl="1">
              <a:buClr>
                <a:schemeClr val="bg1"/>
              </a:buClr>
              <a:buFont typeface="Arial" panose="020B0604020202020204" pitchFamily="34" charset="0"/>
              <a:buChar char="•"/>
            </a:pPr>
            <a:r>
              <a:rPr lang="en-US" sz="1100" dirty="0">
                <a:solidFill>
                  <a:schemeClr val="bg1"/>
                </a:solidFill>
              </a:rPr>
              <a:t>including during the 2026 FIFA World Cup</a:t>
            </a:r>
          </a:p>
          <a:p>
            <a:pPr>
              <a:buClr>
                <a:schemeClr val="bg1"/>
              </a:buClr>
              <a:buFont typeface="Arial" panose="020B0604020202020204" pitchFamily="34" charset="0"/>
              <a:buChar char="•"/>
            </a:pPr>
            <a:r>
              <a:rPr lang="en-US" sz="1400" dirty="0">
                <a:solidFill>
                  <a:schemeClr val="bg1"/>
                </a:solidFill>
              </a:rPr>
              <a:t>Mega sporting events </a:t>
            </a:r>
            <a:r>
              <a:rPr lang="en-US" sz="1400" b="1" dirty="0">
                <a:solidFill>
                  <a:schemeClr val="bg1"/>
                </a:solidFill>
              </a:rPr>
              <a:t>amplify</a:t>
            </a:r>
            <a:r>
              <a:rPr lang="en-US" sz="1400" dirty="0">
                <a:solidFill>
                  <a:schemeClr val="bg1"/>
                </a:solidFill>
              </a:rPr>
              <a:t> existing human rights risks: </a:t>
            </a:r>
          </a:p>
          <a:p>
            <a:pPr lvl="1">
              <a:buClr>
                <a:schemeClr val="bg1"/>
              </a:buClr>
              <a:buFont typeface="Arial" panose="020B0604020202020204" pitchFamily="34" charset="0"/>
              <a:buChar char="•"/>
            </a:pPr>
            <a:r>
              <a:rPr lang="en-US" sz="1100" dirty="0">
                <a:solidFill>
                  <a:schemeClr val="bg1"/>
                </a:solidFill>
              </a:rPr>
              <a:t>forced labor, displacement, trafficking, discrimination, and suppression of expression</a:t>
            </a:r>
          </a:p>
          <a:p>
            <a:pPr>
              <a:buClr>
                <a:schemeClr val="bg1"/>
              </a:buClr>
              <a:buFont typeface="Arial" panose="020B0604020202020204" pitchFamily="34" charset="0"/>
              <a:buChar char="•"/>
            </a:pPr>
            <a:r>
              <a:rPr lang="en-US" sz="1400" dirty="0">
                <a:solidFill>
                  <a:schemeClr val="bg1"/>
                </a:solidFill>
              </a:rPr>
              <a:t>States must </a:t>
            </a:r>
            <a:r>
              <a:rPr lang="en-US" sz="1400" b="1" dirty="0">
                <a:solidFill>
                  <a:schemeClr val="bg1"/>
                </a:solidFill>
              </a:rPr>
              <a:t>respect, protect, and fulfill</a:t>
            </a:r>
            <a:r>
              <a:rPr lang="en-US" sz="1400" dirty="0">
                <a:solidFill>
                  <a:schemeClr val="bg1"/>
                </a:solidFill>
              </a:rPr>
              <a:t> human rights</a:t>
            </a:r>
          </a:p>
          <a:p>
            <a:pPr lvl="1">
              <a:buClr>
                <a:schemeClr val="bg1"/>
              </a:buClr>
              <a:buFont typeface="Arial" panose="020B0604020202020204" pitchFamily="34" charset="0"/>
              <a:buChar char="•"/>
            </a:pPr>
            <a:r>
              <a:rPr lang="en-US" sz="1100" dirty="0">
                <a:solidFill>
                  <a:schemeClr val="bg1"/>
                </a:solidFill>
              </a:rPr>
              <a:t>silence and inaction are not neutral</a:t>
            </a:r>
          </a:p>
          <a:p>
            <a:pPr>
              <a:buClr>
                <a:schemeClr val="bg1"/>
              </a:buClr>
              <a:buFont typeface="Arial" panose="020B0604020202020204" pitchFamily="34" charset="0"/>
              <a:buChar char="•"/>
            </a:pPr>
            <a:r>
              <a:rPr lang="en-US" sz="1400" dirty="0">
                <a:solidFill>
                  <a:schemeClr val="bg1"/>
                </a:solidFill>
              </a:rPr>
              <a:t>Accountability mechanisms exist — domestically, regionally (Inter-American system), and internationally</a:t>
            </a:r>
          </a:p>
          <a:p>
            <a:pPr lvl="1">
              <a:buClr>
                <a:schemeClr val="bg1"/>
              </a:buClr>
              <a:buFont typeface="Arial" panose="020B0604020202020204" pitchFamily="34" charset="0"/>
              <a:buChar char="•"/>
            </a:pPr>
            <a:r>
              <a:rPr lang="en-US" sz="1100" dirty="0">
                <a:solidFill>
                  <a:schemeClr val="bg1"/>
                </a:solidFill>
              </a:rPr>
              <a:t>but </a:t>
            </a:r>
            <a:r>
              <a:rPr lang="en-US" sz="1100" b="1" dirty="0">
                <a:solidFill>
                  <a:schemeClr val="bg1"/>
                </a:solidFill>
              </a:rPr>
              <a:t>gaps remain</a:t>
            </a:r>
            <a:r>
              <a:rPr lang="en-US" sz="1100" dirty="0">
                <a:solidFill>
                  <a:schemeClr val="bg1"/>
                </a:solidFill>
              </a:rPr>
              <a:t>, particularly for non-state actors like FIFA</a:t>
            </a:r>
          </a:p>
          <a:p>
            <a:pPr>
              <a:buClr>
                <a:schemeClr val="bg1"/>
              </a:buClr>
              <a:buFont typeface="Arial" panose="020B0604020202020204" pitchFamily="34" charset="0"/>
              <a:buChar char="•"/>
            </a:pPr>
            <a:r>
              <a:rPr lang="en-US" sz="1400" b="1" dirty="0">
                <a:solidFill>
                  <a:schemeClr val="bg1"/>
                </a:solidFill>
              </a:rPr>
              <a:t>Lawyers have a role</a:t>
            </a:r>
            <a:r>
              <a:rPr lang="en-US" sz="1400" dirty="0">
                <a:solidFill>
                  <a:schemeClr val="bg1"/>
                </a:solidFill>
              </a:rPr>
              <a:t>: </a:t>
            </a:r>
          </a:p>
          <a:p>
            <a:pPr lvl="1">
              <a:buClr>
                <a:schemeClr val="bg1"/>
              </a:buClr>
              <a:buFont typeface="Arial" panose="020B0604020202020204" pitchFamily="34" charset="0"/>
              <a:buChar char="•"/>
            </a:pPr>
            <a:r>
              <a:rPr lang="en-US" sz="1100" dirty="0">
                <a:solidFill>
                  <a:schemeClr val="bg1"/>
                </a:solidFill>
              </a:rPr>
              <a:t>monitoring, advocacy, litigation, and pro bono support can turn commitments into real protections</a:t>
            </a:r>
          </a:p>
          <a:p>
            <a:pPr>
              <a:buClr>
                <a:schemeClr val="bg1"/>
              </a:buClr>
              <a:buFont typeface="Arial" panose="020B0604020202020204" pitchFamily="34" charset="0"/>
              <a:buChar char="•"/>
            </a:pPr>
            <a:r>
              <a:rPr lang="en-US" sz="1400" dirty="0">
                <a:solidFill>
                  <a:schemeClr val="bg1"/>
                </a:solidFill>
              </a:rPr>
              <a:t>The 2026 World Cup in Dallas and Houston is not just a sporting event — it is an opportunity and a test</a:t>
            </a:r>
          </a:p>
        </p:txBody>
      </p:sp>
      <p:sp>
        <p:nvSpPr>
          <p:cNvPr id="12" name="TextBox 11">
            <a:extLst>
              <a:ext uri="{FF2B5EF4-FFF2-40B4-BE49-F238E27FC236}">
                <a16:creationId xmlns:a16="http://schemas.microsoft.com/office/drawing/2014/main" id="{F801D79A-4970-4155-86D9-6C4FABBB0680}"/>
              </a:ext>
            </a:extLst>
          </p:cNvPr>
          <p:cNvSpPr txBox="1"/>
          <p:nvPr/>
        </p:nvSpPr>
        <p:spPr>
          <a:xfrm>
            <a:off x="6960834" y="2723424"/>
            <a:ext cx="1903606" cy="1815882"/>
          </a:xfrm>
          <a:prstGeom prst="rect">
            <a:avLst/>
          </a:prstGeom>
          <a:noFill/>
        </p:spPr>
        <p:txBody>
          <a:bodyPr wrap="square" rtlCol="0">
            <a:spAutoFit/>
          </a:bodyPr>
          <a:lstStyle/>
          <a:p>
            <a:pPr algn="r"/>
            <a:r>
              <a:rPr lang="en-US" sz="1600" i="1" dirty="0">
                <a:solidFill>
                  <a:schemeClr val="bg1"/>
                </a:solidFill>
              </a:rPr>
              <a:t>"Sport has the power to change the world." — Nelson Mandela. </a:t>
            </a:r>
          </a:p>
          <a:p>
            <a:pPr algn="r"/>
            <a:endParaRPr lang="en-US" sz="1600" i="1" dirty="0">
              <a:solidFill>
                <a:schemeClr val="bg1"/>
              </a:solidFill>
            </a:endParaRPr>
          </a:p>
          <a:p>
            <a:pPr algn="r"/>
            <a:r>
              <a:rPr lang="en-US" sz="1600" i="1" dirty="0">
                <a:solidFill>
                  <a:schemeClr val="bg1"/>
                </a:solidFill>
              </a:rPr>
              <a:t>So do lawyers.</a:t>
            </a:r>
            <a:endParaRPr lang="en-US" sz="1600" dirty="0">
              <a:solidFill>
                <a:schemeClr val="bg1"/>
              </a:solidFill>
            </a:endParaRPr>
          </a:p>
          <a:p>
            <a:pPr algn="r"/>
            <a:endParaRPr lang="en-US" sz="1600" dirty="0"/>
          </a:p>
        </p:txBody>
      </p:sp>
      <p:pic>
        <p:nvPicPr>
          <p:cNvPr id="16" name="Picture 15" descr="File:Brazil and Colombia match at the FIFA World Cup 2014-07-04 (15 ...">
            <a:extLst>
              <a:ext uri="{FF2B5EF4-FFF2-40B4-BE49-F238E27FC236}">
                <a16:creationId xmlns:a16="http://schemas.microsoft.com/office/drawing/2014/main" id="{DD5D7C57-1910-3AF8-FF76-38DB1A0A8E4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960834" y="798809"/>
            <a:ext cx="1734147" cy="1652859"/>
          </a:xfrm>
          <a:prstGeom prst="rect">
            <a:avLst/>
          </a:prstGeom>
        </p:spPr>
      </p:pic>
    </p:spTree>
    <p:extLst>
      <p:ext uri="{BB962C8B-B14F-4D97-AF65-F5344CB8AC3E}">
        <p14:creationId xmlns:p14="http://schemas.microsoft.com/office/powerpoint/2010/main" val="3540972503"/>
      </p:ext>
    </p:extLst>
  </p:cSld>
  <p:clrMapOvr>
    <a:masterClrMapping/>
  </p:clrMapOvr>
  <mc:AlternateContent xmlns:mc="http://schemas.openxmlformats.org/markup-compatibility/2006" xmlns:p14="http://schemas.microsoft.com/office/powerpoint/2010/main">
    <mc:Choice Requires="p14">
      <p:transition spd="slow" p14:dur="2000" advTm="1362"/>
    </mc:Choice>
    <mc:Fallback xmlns="">
      <p:transition spd="slow" advTm="1362"/>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628CE6-E9A8-6F29-1468-9CA733E234AB}"/>
              </a:ext>
            </a:extLst>
          </p:cNvPr>
          <p:cNvSpPr/>
          <p:nvPr>
            <p:custDataLst>
              <p:tags r:id="rId2"/>
            </p:custDataLst>
          </p:nvPr>
        </p:nvSpPr>
        <p:spPr>
          <a:xfrm>
            <a:off x="333520" y="1307028"/>
            <a:ext cx="1778772" cy="1778772"/>
          </a:xfrm>
          <a:prstGeom prst="rect">
            <a:avLst/>
          </a:prstGeom>
          <a:blipFill>
            <a:blip>
              <a:extLst>
                <a:ext uri="{96DAC541-7B7A-43D3-8B79-37D633B846F1}">
                  <asvg:svgBlip xmlns:asvg="http://schemas.microsoft.com/office/drawing/2016/SVG/main" r:embed="rId5"/>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08238BE-8A52-2290-C262-0492DCFDE451}"/>
              </a:ext>
            </a:extLst>
          </p:cNvPr>
          <p:cNvSpPr/>
          <p:nvPr>
            <p:custDataLst>
              <p:tags r:id="rId3"/>
            </p:custDataLst>
          </p:nvPr>
        </p:nvSpPr>
        <p:spPr>
          <a:xfrm>
            <a:off x="2334638" y="750673"/>
            <a:ext cx="6364669" cy="2891481"/>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000000"/>
                </a:solidFill>
              </a:rPr>
              <a:t>Questions? Final comments?</a:t>
            </a:r>
          </a:p>
        </p:txBody>
      </p:sp>
      <p:sp>
        <p:nvSpPr>
          <p:cNvPr id="4" name="Rectangle 3">
            <a:extLst>
              <a:ext uri="{FF2B5EF4-FFF2-40B4-BE49-F238E27FC236}">
                <a16:creationId xmlns:a16="http://schemas.microsoft.com/office/drawing/2014/main" id="{27736CAA-128D-7316-EC94-5DAF37B93F62}"/>
              </a:ext>
            </a:extLst>
          </p:cNvPr>
          <p:cNvSpPr/>
          <p:nvPr/>
        </p:nvSpPr>
        <p:spPr>
          <a:xfrm>
            <a:off x="0" y="4365024"/>
            <a:ext cx="9144000" cy="778476"/>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555866" tIns="194619" rIns="1389666" bIns="152915" rtlCol="0" anchor="ctr">
            <a:normAutofit fontScale="62500" lnSpcReduction="20000"/>
          </a:bodyPr>
          <a:lstStyle/>
          <a:p>
            <a:r>
              <a:rPr lang="en-US" sz="2600">
                <a:solidFill>
                  <a:srgbClr val="FFFFFF"/>
                </a:solidFill>
              </a:rPr>
              <a:t>The </a:t>
            </a:r>
            <a:r>
              <a:rPr lang="en-US" sz="2600">
                <a:solidFill>
                  <a:srgbClr val="FFFFFF"/>
                </a:solidFill>
                <a:hlinkClick r:id="rId6">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6" name="Graphic 5">
            <a:extLst>
              <a:ext uri="{FF2B5EF4-FFF2-40B4-BE49-F238E27FC236}">
                <a16:creationId xmlns:a16="http://schemas.microsoft.com/office/drawing/2014/main" id="{23933B35-67A9-5233-A572-4B8D41858B14}"/>
              </a:ext>
            </a:extLst>
          </p:cNvPr>
          <p:cNvPicPr>
            <a:picLocks/>
          </p:cNvPicPr>
          <p:nvPr/>
        </p:nvPicPr>
        <p:blipFill>
          <a:blip>
            <a:extLst>
              <a:ext uri="{96DAC541-7B7A-43D3-8B79-37D633B846F1}">
                <asvg:svgBlip xmlns:asvg="http://schemas.microsoft.com/office/drawing/2016/SVG/main" r:embed="rId7"/>
              </a:ext>
            </a:extLst>
          </a:blip>
          <a:stretch>
            <a:fillRect/>
          </a:stretch>
        </p:blipFill>
        <p:spPr>
          <a:xfrm>
            <a:off x="222347" y="4643089"/>
            <a:ext cx="222347" cy="222347"/>
          </a:xfrm>
          <a:prstGeom prst="rect">
            <a:avLst/>
          </a:prstGeom>
        </p:spPr>
      </p:pic>
      <p:sp>
        <p:nvSpPr>
          <p:cNvPr id="7" name="Trapezoid 6">
            <a:extLst>
              <a:ext uri="{FF2B5EF4-FFF2-40B4-BE49-F238E27FC236}">
                <a16:creationId xmlns:a16="http://schemas.microsoft.com/office/drawing/2014/main" id="{19574A21-4D8E-4C1A-9E8E-1372BF2DDAF2}"/>
              </a:ext>
            </a:extLst>
          </p:cNvPr>
          <p:cNvSpPr/>
          <p:nvPr/>
        </p:nvSpPr>
        <p:spPr>
          <a:xfrm rot="2700000">
            <a:off x="7215278" y="386193"/>
            <a:ext cx="2501399" cy="583660"/>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55000" lnSpcReduction="20000"/>
          </a:bodyPr>
          <a:lstStyle/>
          <a:p>
            <a:pPr algn="ctr"/>
            <a:r>
              <a:rPr lang="en-US" sz="2600" b="1">
                <a:solidFill>
                  <a:srgbClr val="198038"/>
                </a:solidFill>
              </a:rPr>
              <a:t>Do not edit
</a:t>
            </a:r>
            <a:r>
              <a:rPr lang="en-US" sz="2200">
                <a:solidFill>
                  <a:srgbClr val="198038"/>
                </a:solidFill>
                <a:hlinkClick r:id="rId8">
                  <a:extLst>
                    <a:ext uri="{A12FA001-AC4F-418D-AE19-62706E023703}">
                      <ahyp:hlinkClr xmlns:ahyp="http://schemas.microsoft.com/office/drawing/2018/hyperlinkcolor" val="tx"/>
                    </a:ext>
                  </a:extLst>
                </a:hlinkClick>
              </a:rPr>
              <a:t>How to change the design</a:t>
            </a:r>
            <a:endParaRPr lang="en-US" sz="2200">
              <a:solidFill>
                <a:srgbClr val="198038"/>
              </a:solidFill>
            </a:endParaRPr>
          </a:p>
        </p:txBody>
      </p:sp>
      <p:pic>
        <p:nvPicPr>
          <p:cNvPr id="9" name="Graphic 8">
            <a:extLst>
              <a:ext uri="{FF2B5EF4-FFF2-40B4-BE49-F238E27FC236}">
                <a16:creationId xmlns:a16="http://schemas.microsoft.com/office/drawing/2014/main" id="{2F2D4093-2728-C287-F999-6076D0D03F59}"/>
              </a:ext>
            </a:extLst>
          </p:cNvPr>
          <p:cNvPicPr>
            <a:picLocks/>
          </p:cNvPicPr>
          <p:nvPr/>
        </p:nvPicPr>
        <p:blipFill>
          <a:blip>
            <a:extLst>
              <a:ext uri="{96DAC541-7B7A-43D3-8B79-37D633B846F1}">
                <asvg:svgBlip xmlns:asvg="http://schemas.microsoft.com/office/drawing/2016/SVG/main" r:embed="rId9"/>
              </a:ext>
            </a:extLst>
          </a:blip>
          <a:stretch>
            <a:fillRect/>
          </a:stretch>
        </p:blipFill>
        <p:spPr>
          <a:xfrm>
            <a:off x="8060062" y="4615295"/>
            <a:ext cx="833799" cy="277933"/>
          </a:xfrm>
          <a:prstGeom prst="rect">
            <a:avLst/>
          </a:prstGeom>
        </p:spPr>
      </p:pic>
    </p:spTree>
    <p:custDataLst>
      <p:tags r:id="rId1"/>
    </p:custDataLst>
    <p:extLst>
      <p:ext uri="{BB962C8B-B14F-4D97-AF65-F5344CB8AC3E}">
        <p14:creationId xmlns:p14="http://schemas.microsoft.com/office/powerpoint/2010/main" val="2551585662"/>
      </p:ext>
    </p:extLst>
  </p:cSld>
  <p:clrMapOvr>
    <a:masterClrMapping/>
  </p:clrMapOvr>
  <mc:AlternateContent xmlns:mc="http://schemas.openxmlformats.org/markup-compatibility/2006" xmlns:p14="http://schemas.microsoft.com/office/powerpoint/2010/main">
    <mc:Choice Requires="p14">
      <p:transition spd="slow" p14:dur="2000" advTm="4229"/>
    </mc:Choice>
    <mc:Fallback xmlns="">
      <p:transition spd="slow" advTm="4229"/>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sp>
        <p:nvSpPr>
          <p:cNvPr id="1535" name="Google Shape;1535;g3555ae2e3b5_0_2136"/>
          <p:cNvSpPr txBox="1">
            <a:spLocks noGrp="1"/>
          </p:cNvSpPr>
          <p:nvPr>
            <p:ph type="title"/>
          </p:nvPr>
        </p:nvSpPr>
        <p:spPr>
          <a:xfrm>
            <a:off x="2405693" y="2149638"/>
            <a:ext cx="4332600" cy="844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accent3"/>
              </a:buClr>
              <a:buSzPts val="3300"/>
              <a:buFont typeface="Roboto"/>
              <a:buNone/>
            </a:pPr>
            <a:r>
              <a:rPr lang="en" dirty="0">
                <a:solidFill>
                  <a:schemeClr val="lt1"/>
                </a:solidFill>
              </a:rPr>
              <a:t>Thank you!</a:t>
            </a:r>
            <a:endParaRPr dirty="0">
              <a:solidFill>
                <a:schemeClr val="lt1"/>
              </a:solidFill>
            </a:endParaRPr>
          </a:p>
        </p:txBody>
      </p:sp>
      <p:sp>
        <p:nvSpPr>
          <p:cNvPr id="1536" name="Google Shape;1536;g3555ae2e3b5_0_2136"/>
          <p:cNvSpPr/>
          <p:nvPr/>
        </p:nvSpPr>
        <p:spPr>
          <a:xfrm rot="10800000">
            <a:off x="4572000" y="5000700"/>
            <a:ext cx="4572000" cy="173700"/>
          </a:xfrm>
          <a:prstGeom prst="rect">
            <a:avLst/>
          </a:prstGeom>
          <a:solidFill>
            <a:srgbClr val="1A295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1537" name="Google Shape;1537;g3555ae2e3b5_0_2136"/>
          <p:cNvSpPr/>
          <p:nvPr/>
        </p:nvSpPr>
        <p:spPr>
          <a:xfrm rot="10800000">
            <a:off x="0" y="5000702"/>
            <a:ext cx="4572000" cy="173700"/>
          </a:xfrm>
          <a:prstGeom prst="rect">
            <a:avLst/>
          </a:prstGeom>
          <a:solidFill>
            <a:srgbClr val="0087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2" name="TextBox 1">
            <a:extLst>
              <a:ext uri="{FF2B5EF4-FFF2-40B4-BE49-F238E27FC236}">
                <a16:creationId xmlns:a16="http://schemas.microsoft.com/office/drawing/2014/main" id="{2CC7ECDC-C3C7-F32E-9553-E30225FE26FC}"/>
              </a:ext>
            </a:extLst>
          </p:cNvPr>
          <p:cNvSpPr txBox="1"/>
          <p:nvPr/>
        </p:nvSpPr>
        <p:spPr>
          <a:xfrm>
            <a:off x="2479834" y="3784932"/>
            <a:ext cx="5140411" cy="738664"/>
          </a:xfrm>
          <a:prstGeom prst="rect">
            <a:avLst/>
          </a:prstGeom>
          <a:noFill/>
        </p:spPr>
        <p:txBody>
          <a:bodyPr wrap="square" rtlCol="0">
            <a:spAutoFit/>
          </a:bodyPr>
          <a:lstStyle/>
          <a:p>
            <a:r>
              <a:rPr lang="en-US" dirty="0"/>
              <a:t>To learn more about the State Bar of Texas International Law Section’s </a:t>
            </a:r>
            <a:r>
              <a:rPr lang="en-US" b="1" dirty="0"/>
              <a:t>International Human Rights Committee (IHRC)</a:t>
            </a:r>
            <a:r>
              <a:rPr lang="en-US" dirty="0"/>
              <a:t>, visit: ilstexas.org/human-rights-committee</a:t>
            </a:r>
          </a:p>
        </p:txBody>
      </p:sp>
      <p:pic>
        <p:nvPicPr>
          <p:cNvPr id="4" name="Picture 3">
            <a:extLst>
              <a:ext uri="{FF2B5EF4-FFF2-40B4-BE49-F238E27FC236}">
                <a16:creationId xmlns:a16="http://schemas.microsoft.com/office/drawing/2014/main" id="{7F37B6BD-A950-6E84-6B27-3FAB4B60551C}"/>
              </a:ext>
            </a:extLst>
          </p:cNvPr>
          <p:cNvPicPr>
            <a:picLocks noChangeAspect="1"/>
          </p:cNvPicPr>
          <p:nvPr/>
        </p:nvPicPr>
        <p:blipFill>
          <a:blip r:embed="rId3"/>
          <a:stretch>
            <a:fillRect/>
          </a:stretch>
        </p:blipFill>
        <p:spPr>
          <a:xfrm>
            <a:off x="1210963" y="3516286"/>
            <a:ext cx="1268871" cy="126887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4EA6D8-44A4-9CD5-D541-7CE560DEFAF2}"/>
              </a:ext>
            </a:extLst>
          </p:cNvPr>
          <p:cNvSpPr/>
          <p:nvPr>
            <p:custDataLst>
              <p:tags r:id="rId2"/>
            </p:custDataLst>
          </p:nvPr>
        </p:nvSpPr>
        <p:spPr>
          <a:xfrm>
            <a:off x="333520" y="1307028"/>
            <a:ext cx="1778772" cy="1778772"/>
          </a:xfrm>
          <a:prstGeom prst="rect">
            <a:avLst/>
          </a:prstGeom>
          <a:blipFill>
            <a:blip>
              <a:extLst>
                <a:ext uri="{96DAC541-7B7A-43D3-8B79-37D633B846F1}">
                  <asvg:svgBlip xmlns:asvg="http://schemas.microsoft.com/office/drawing/2016/SVG/main" r:embed="rId5"/>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C60AB54-C1EB-0BBC-9CD5-3763406522FD}"/>
              </a:ext>
            </a:extLst>
          </p:cNvPr>
          <p:cNvSpPr/>
          <p:nvPr>
            <p:custDataLst>
              <p:tags r:id="rId3"/>
            </p:custDataLst>
          </p:nvPr>
        </p:nvSpPr>
        <p:spPr>
          <a:xfrm>
            <a:off x="2334638" y="750673"/>
            <a:ext cx="6364669" cy="2891481"/>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000000"/>
                </a:solidFill>
              </a:rPr>
              <a:t>What international human rights treaties has the US ratified?</a:t>
            </a:r>
          </a:p>
        </p:txBody>
      </p:sp>
      <p:sp>
        <p:nvSpPr>
          <p:cNvPr id="4" name="Rectangle 3">
            <a:extLst>
              <a:ext uri="{FF2B5EF4-FFF2-40B4-BE49-F238E27FC236}">
                <a16:creationId xmlns:a16="http://schemas.microsoft.com/office/drawing/2014/main" id="{AD169B51-7C66-5597-C2B7-F9F9327FF8AD}"/>
              </a:ext>
            </a:extLst>
          </p:cNvPr>
          <p:cNvSpPr/>
          <p:nvPr/>
        </p:nvSpPr>
        <p:spPr>
          <a:xfrm>
            <a:off x="0" y="4365024"/>
            <a:ext cx="9144000" cy="778476"/>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555866" tIns="194619" rIns="1389666" bIns="152915" rtlCol="0" anchor="ctr">
            <a:normAutofit fontScale="62500" lnSpcReduction="20000"/>
          </a:bodyPr>
          <a:lstStyle/>
          <a:p>
            <a:r>
              <a:rPr lang="en-US" sz="2600">
                <a:solidFill>
                  <a:srgbClr val="FFFFFF"/>
                </a:solidFill>
              </a:rPr>
              <a:t>The </a:t>
            </a:r>
            <a:r>
              <a:rPr lang="en-US" sz="2600">
                <a:solidFill>
                  <a:srgbClr val="FFFFFF"/>
                </a:solidFill>
                <a:hlinkClick r:id="rId6">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6" name="Graphic 5">
            <a:extLst>
              <a:ext uri="{FF2B5EF4-FFF2-40B4-BE49-F238E27FC236}">
                <a16:creationId xmlns:a16="http://schemas.microsoft.com/office/drawing/2014/main" id="{8F019A1C-0A0B-BC65-3655-32F8DC932D4E}"/>
              </a:ext>
            </a:extLst>
          </p:cNvPr>
          <p:cNvPicPr>
            <a:picLocks/>
          </p:cNvPicPr>
          <p:nvPr/>
        </p:nvPicPr>
        <p:blipFill>
          <a:blip>
            <a:extLst>
              <a:ext uri="{96DAC541-7B7A-43D3-8B79-37D633B846F1}">
                <asvg:svgBlip xmlns:asvg="http://schemas.microsoft.com/office/drawing/2016/SVG/main" r:embed="rId7"/>
              </a:ext>
            </a:extLst>
          </a:blip>
          <a:stretch>
            <a:fillRect/>
          </a:stretch>
        </p:blipFill>
        <p:spPr>
          <a:xfrm>
            <a:off x="222347" y="4643089"/>
            <a:ext cx="222347" cy="222347"/>
          </a:xfrm>
          <a:prstGeom prst="rect">
            <a:avLst/>
          </a:prstGeom>
        </p:spPr>
      </p:pic>
      <p:sp>
        <p:nvSpPr>
          <p:cNvPr id="7" name="Trapezoid 6">
            <a:extLst>
              <a:ext uri="{FF2B5EF4-FFF2-40B4-BE49-F238E27FC236}">
                <a16:creationId xmlns:a16="http://schemas.microsoft.com/office/drawing/2014/main" id="{05767B38-0581-FA7E-55EB-110C942FD139}"/>
              </a:ext>
            </a:extLst>
          </p:cNvPr>
          <p:cNvSpPr/>
          <p:nvPr/>
        </p:nvSpPr>
        <p:spPr>
          <a:xfrm rot="2700000">
            <a:off x="7215278" y="386193"/>
            <a:ext cx="2501399" cy="583660"/>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55000" lnSpcReduction="20000"/>
          </a:bodyPr>
          <a:lstStyle/>
          <a:p>
            <a:pPr algn="ctr"/>
            <a:r>
              <a:rPr lang="en-US" sz="2600" b="1">
                <a:solidFill>
                  <a:srgbClr val="198038"/>
                </a:solidFill>
              </a:rPr>
              <a:t>Do not edit
</a:t>
            </a:r>
            <a:r>
              <a:rPr lang="en-US" sz="2200">
                <a:solidFill>
                  <a:srgbClr val="198038"/>
                </a:solidFill>
                <a:hlinkClick r:id="rId8">
                  <a:extLst>
                    <a:ext uri="{A12FA001-AC4F-418D-AE19-62706E023703}">
                      <ahyp:hlinkClr xmlns:ahyp="http://schemas.microsoft.com/office/drawing/2018/hyperlinkcolor" val="tx"/>
                    </a:ext>
                  </a:extLst>
                </a:hlinkClick>
              </a:rPr>
              <a:t>How to change the design</a:t>
            </a:r>
            <a:endParaRPr lang="en-US" sz="2200">
              <a:solidFill>
                <a:srgbClr val="198038"/>
              </a:solidFill>
            </a:endParaRPr>
          </a:p>
        </p:txBody>
      </p:sp>
      <p:pic>
        <p:nvPicPr>
          <p:cNvPr id="9" name="Graphic 8">
            <a:extLst>
              <a:ext uri="{FF2B5EF4-FFF2-40B4-BE49-F238E27FC236}">
                <a16:creationId xmlns:a16="http://schemas.microsoft.com/office/drawing/2014/main" id="{8A5A99EB-BF00-C8B7-B1EB-9251701957A7}"/>
              </a:ext>
            </a:extLst>
          </p:cNvPr>
          <p:cNvPicPr>
            <a:picLocks/>
          </p:cNvPicPr>
          <p:nvPr/>
        </p:nvPicPr>
        <p:blipFill>
          <a:blip>
            <a:extLst>
              <a:ext uri="{96DAC541-7B7A-43D3-8B79-37D633B846F1}">
                <asvg:svgBlip xmlns:asvg="http://schemas.microsoft.com/office/drawing/2016/SVG/main" r:embed="rId9"/>
              </a:ext>
            </a:extLst>
          </a:blip>
          <a:stretch>
            <a:fillRect/>
          </a:stretch>
        </p:blipFill>
        <p:spPr>
          <a:xfrm>
            <a:off x="8060062" y="4615295"/>
            <a:ext cx="833799" cy="277933"/>
          </a:xfrm>
          <a:prstGeom prst="rect">
            <a:avLst/>
          </a:prstGeom>
        </p:spPr>
      </p:pic>
    </p:spTree>
    <p:custDataLst>
      <p:tags r:id="rId1"/>
    </p:custDataLst>
    <p:extLst>
      <p:ext uri="{BB962C8B-B14F-4D97-AF65-F5344CB8AC3E}">
        <p14:creationId xmlns:p14="http://schemas.microsoft.com/office/powerpoint/2010/main" val="4176181826"/>
      </p:ext>
    </p:extLst>
  </p:cSld>
  <p:clrMapOvr>
    <a:masterClrMapping/>
  </p:clrMapOvr>
  <mc:AlternateContent xmlns:mc="http://schemas.openxmlformats.org/markup-compatibility/2006" xmlns:p14="http://schemas.microsoft.com/office/powerpoint/2010/main">
    <mc:Choice Requires="p14">
      <p:transition spd="slow" p14:dur="2000" advTm="33588"/>
    </mc:Choice>
    <mc:Fallback xmlns="">
      <p:transition spd="slow" advTm="3358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7">
          <a:extLst>
            <a:ext uri="{FF2B5EF4-FFF2-40B4-BE49-F238E27FC236}">
              <a16:creationId xmlns:a16="http://schemas.microsoft.com/office/drawing/2014/main" id="{A74CF008-C4A1-566C-1C08-E95124E79352}"/>
            </a:ext>
          </a:extLst>
        </p:cNvPr>
        <p:cNvGrpSpPr/>
        <p:nvPr/>
      </p:nvGrpSpPr>
      <p:grpSpPr>
        <a:xfrm>
          <a:off x="0" y="0"/>
          <a:ext cx="0" cy="0"/>
          <a:chOff x="0" y="0"/>
          <a:chExt cx="0" cy="0"/>
        </a:xfrm>
      </p:grpSpPr>
      <p:sp>
        <p:nvSpPr>
          <p:cNvPr id="438" name="Google Shape;438;g362cc453def_0_273">
            <a:extLst>
              <a:ext uri="{FF2B5EF4-FFF2-40B4-BE49-F238E27FC236}">
                <a16:creationId xmlns:a16="http://schemas.microsoft.com/office/drawing/2014/main" id="{CD9A9D15-1183-FED3-7735-704F912C1BBE}"/>
              </a:ext>
            </a:extLst>
          </p:cNvPr>
          <p:cNvSpPr/>
          <p:nvPr/>
        </p:nvSpPr>
        <p:spPr>
          <a:xfrm>
            <a:off x="1050" y="0"/>
            <a:ext cx="9141900" cy="1370700"/>
          </a:xfrm>
          <a:prstGeom prst="rect">
            <a:avLst/>
          </a:prstGeom>
          <a:solidFill>
            <a:srgbClr val="1A295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ibre Franklin"/>
              <a:ea typeface="Libre Franklin"/>
              <a:cs typeface="Libre Franklin"/>
              <a:sym typeface="Libre Franklin"/>
            </a:endParaRPr>
          </a:p>
        </p:txBody>
      </p:sp>
      <p:sp>
        <p:nvSpPr>
          <p:cNvPr id="439" name="Google Shape;439;g362cc453def_0_273">
            <a:extLst>
              <a:ext uri="{FF2B5EF4-FFF2-40B4-BE49-F238E27FC236}">
                <a16:creationId xmlns:a16="http://schemas.microsoft.com/office/drawing/2014/main" id="{D7E596AB-4BCA-2DA6-4789-695106F41290}"/>
              </a:ext>
            </a:extLst>
          </p:cNvPr>
          <p:cNvSpPr txBox="1">
            <a:spLocks noGrp="1"/>
          </p:cNvSpPr>
          <p:nvPr>
            <p:ph type="title"/>
          </p:nvPr>
        </p:nvSpPr>
        <p:spPr>
          <a:xfrm>
            <a:off x="183749" y="192281"/>
            <a:ext cx="7527235" cy="986017"/>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lt1"/>
                </a:solidFill>
                <a:latin typeface="Franklin Gothic Medium" panose="020B0603020102020204" pitchFamily="34" charset="0"/>
                <a:ea typeface="Nunito"/>
                <a:cs typeface="Nunito"/>
                <a:sym typeface="Nunito"/>
              </a:rPr>
              <a:t>Human rights treaties ratified by the U.S.*</a:t>
            </a:r>
            <a:endParaRPr b="1" dirty="0">
              <a:solidFill>
                <a:schemeClr val="lt1"/>
              </a:solidFill>
              <a:latin typeface="Franklin Gothic Medium" panose="020B0603020102020204" pitchFamily="34" charset="0"/>
              <a:ea typeface="Nunito"/>
              <a:cs typeface="Nunito"/>
              <a:sym typeface="Nunito"/>
            </a:endParaRPr>
          </a:p>
        </p:txBody>
      </p:sp>
      <p:sp>
        <p:nvSpPr>
          <p:cNvPr id="440" name="Google Shape;440;g362cc453def_0_273">
            <a:extLst>
              <a:ext uri="{FF2B5EF4-FFF2-40B4-BE49-F238E27FC236}">
                <a16:creationId xmlns:a16="http://schemas.microsoft.com/office/drawing/2014/main" id="{9741BCA6-602B-BAAA-9832-D1227E418F58}"/>
              </a:ext>
            </a:extLst>
          </p:cNvPr>
          <p:cNvSpPr/>
          <p:nvPr/>
        </p:nvSpPr>
        <p:spPr>
          <a:xfrm rot="10800000">
            <a:off x="4572000" y="5000700"/>
            <a:ext cx="4572000" cy="173700"/>
          </a:xfrm>
          <a:prstGeom prst="rect">
            <a:avLst/>
          </a:prstGeom>
          <a:solidFill>
            <a:srgbClr val="1A295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441" name="Google Shape;441;g362cc453def_0_273">
            <a:extLst>
              <a:ext uri="{FF2B5EF4-FFF2-40B4-BE49-F238E27FC236}">
                <a16:creationId xmlns:a16="http://schemas.microsoft.com/office/drawing/2014/main" id="{A76F5522-262F-2D26-7E0E-714EFD9B4ED4}"/>
              </a:ext>
            </a:extLst>
          </p:cNvPr>
          <p:cNvSpPr/>
          <p:nvPr/>
        </p:nvSpPr>
        <p:spPr>
          <a:xfrm rot="10800000">
            <a:off x="0" y="5000702"/>
            <a:ext cx="4572000" cy="173700"/>
          </a:xfrm>
          <a:prstGeom prst="rect">
            <a:avLst/>
          </a:prstGeom>
          <a:solidFill>
            <a:srgbClr val="0087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3" name="Text Placeholder 2">
            <a:extLst>
              <a:ext uri="{FF2B5EF4-FFF2-40B4-BE49-F238E27FC236}">
                <a16:creationId xmlns:a16="http://schemas.microsoft.com/office/drawing/2014/main" id="{F1E1BA51-4AAC-D719-B004-424CAACB8D8D}"/>
              </a:ext>
            </a:extLst>
          </p:cNvPr>
          <p:cNvSpPr>
            <a:spLocks noGrp="1"/>
          </p:cNvSpPr>
          <p:nvPr>
            <p:ph type="body" idx="1"/>
          </p:nvPr>
        </p:nvSpPr>
        <p:spPr>
          <a:xfrm>
            <a:off x="183749" y="1430671"/>
            <a:ext cx="8648752" cy="3203014"/>
          </a:xfrm>
        </p:spPr>
        <p:txBody>
          <a:bodyPr>
            <a:noAutofit/>
          </a:bodyPr>
          <a:lstStyle/>
          <a:p>
            <a:pPr marL="139700" lvl="0" indent="0">
              <a:buNone/>
            </a:pPr>
            <a:r>
              <a:rPr lang="en-US" sz="1350" b="1" dirty="0">
                <a:solidFill>
                  <a:schemeClr val="tx1"/>
                </a:solidFill>
              </a:rPr>
              <a:t>International Covenant on Civil and Political Rights</a:t>
            </a:r>
          </a:p>
          <a:p>
            <a:pPr marL="139700" lvl="0" indent="0">
              <a:buNone/>
            </a:pPr>
            <a:endParaRPr lang="en-US" sz="1350" b="1" dirty="0">
              <a:solidFill>
                <a:schemeClr val="tx1"/>
              </a:solidFill>
            </a:endParaRPr>
          </a:p>
          <a:p>
            <a:pPr marL="139700" lvl="0" indent="0">
              <a:buNone/>
            </a:pPr>
            <a:r>
              <a:rPr lang="en-US" sz="1350" b="1" dirty="0">
                <a:solidFill>
                  <a:schemeClr val="tx1"/>
                </a:solidFill>
              </a:rPr>
              <a:t>Convention against Torture and Other Cruel, Inhuman or Degrading Treatment or Punishment</a:t>
            </a:r>
          </a:p>
          <a:p>
            <a:pPr marL="139700" lvl="0" indent="0">
              <a:buNone/>
            </a:pPr>
            <a:endParaRPr lang="en-US" sz="1350" b="1" dirty="0">
              <a:solidFill>
                <a:schemeClr val="tx1"/>
              </a:solidFill>
            </a:endParaRPr>
          </a:p>
          <a:p>
            <a:pPr marL="139700" lvl="0" indent="0">
              <a:buNone/>
            </a:pPr>
            <a:r>
              <a:rPr lang="en-US" sz="1350" b="1" dirty="0">
                <a:solidFill>
                  <a:schemeClr val="tx1"/>
                </a:solidFill>
              </a:rPr>
              <a:t>International Convention on the Elimination of all forms of Racial Discrimination</a:t>
            </a:r>
          </a:p>
          <a:p>
            <a:pPr marL="139700" lvl="0" indent="0">
              <a:buNone/>
            </a:pPr>
            <a:endParaRPr lang="en-US" sz="1350" b="1" dirty="0">
              <a:solidFill>
                <a:schemeClr val="tx1"/>
              </a:solidFill>
            </a:endParaRPr>
          </a:p>
          <a:p>
            <a:pPr marL="139700" lvl="0" indent="0">
              <a:buNone/>
            </a:pPr>
            <a:r>
              <a:rPr lang="en-US" sz="1350" b="1" dirty="0">
                <a:solidFill>
                  <a:schemeClr val="tx1"/>
                </a:solidFill>
              </a:rPr>
              <a:t>Convention concerning the Prohibition and Immediate Action for the Elimination of the Worst Forms of Child </a:t>
            </a:r>
            <a:r>
              <a:rPr lang="en-US" sz="1350" b="1" dirty="0" err="1">
                <a:solidFill>
                  <a:schemeClr val="tx1"/>
                </a:solidFill>
              </a:rPr>
              <a:t>Labour</a:t>
            </a:r>
            <a:endParaRPr lang="en-US" sz="1350" b="1" dirty="0">
              <a:solidFill>
                <a:schemeClr val="tx1"/>
              </a:solidFill>
            </a:endParaRPr>
          </a:p>
          <a:p>
            <a:pPr marL="139700" lvl="0" indent="0">
              <a:buNone/>
            </a:pPr>
            <a:endParaRPr lang="en-US" sz="1350" b="1" dirty="0">
              <a:solidFill>
                <a:schemeClr val="tx1"/>
              </a:solidFill>
            </a:endParaRPr>
          </a:p>
          <a:p>
            <a:pPr marL="139700" lvl="0" indent="0">
              <a:buNone/>
            </a:pPr>
            <a:r>
              <a:rPr lang="en-US" sz="1350" b="1" dirty="0">
                <a:solidFill>
                  <a:schemeClr val="tx1"/>
                </a:solidFill>
              </a:rPr>
              <a:t>Abolition of Forced </a:t>
            </a:r>
            <a:r>
              <a:rPr lang="en-US" sz="1350" b="1" dirty="0" err="1">
                <a:solidFill>
                  <a:schemeClr val="tx1"/>
                </a:solidFill>
              </a:rPr>
              <a:t>Labour</a:t>
            </a:r>
            <a:r>
              <a:rPr lang="en-US" sz="1350" b="1" dirty="0">
                <a:solidFill>
                  <a:schemeClr val="tx1"/>
                </a:solidFill>
              </a:rPr>
              <a:t> Convention</a:t>
            </a:r>
          </a:p>
          <a:p>
            <a:pPr marL="139700" lvl="0" indent="0">
              <a:buNone/>
            </a:pPr>
            <a:endParaRPr lang="en-US" sz="1350" b="1" dirty="0">
              <a:solidFill>
                <a:schemeClr val="tx1"/>
              </a:solidFill>
            </a:endParaRPr>
          </a:p>
          <a:p>
            <a:pPr marL="139700" lvl="0" indent="0">
              <a:buNone/>
            </a:pPr>
            <a:r>
              <a:rPr lang="en-US" sz="1350" b="1" dirty="0">
                <a:solidFill>
                  <a:schemeClr val="tx1"/>
                </a:solidFill>
              </a:rPr>
              <a:t>Protocol amending the Slavery Convention				</a:t>
            </a:r>
            <a:r>
              <a:rPr lang="en-US" sz="1350" dirty="0">
                <a:solidFill>
                  <a:schemeClr val="tx1"/>
                </a:solidFill>
              </a:rPr>
              <a:t>*Relevant to MSE</a:t>
            </a:r>
          </a:p>
          <a:p>
            <a:pPr lvl="0"/>
            <a:endParaRPr lang="en-US" sz="1350" b="1" dirty="0">
              <a:solidFill>
                <a:schemeClr val="tx1"/>
              </a:solidFill>
            </a:endParaRPr>
          </a:p>
        </p:txBody>
      </p:sp>
      <p:sp>
        <p:nvSpPr>
          <p:cNvPr id="2" name="TextBox 1">
            <a:extLst>
              <a:ext uri="{FF2B5EF4-FFF2-40B4-BE49-F238E27FC236}">
                <a16:creationId xmlns:a16="http://schemas.microsoft.com/office/drawing/2014/main" id="{37287C26-C06B-242F-041D-15955E66DF10}"/>
              </a:ext>
            </a:extLst>
          </p:cNvPr>
          <p:cNvSpPr txBox="1"/>
          <p:nvPr/>
        </p:nvSpPr>
        <p:spPr>
          <a:xfrm>
            <a:off x="6595613" y="100036"/>
            <a:ext cx="2451798" cy="1200329"/>
          </a:xfrm>
          <a:prstGeom prst="rect">
            <a:avLst/>
          </a:prstGeom>
          <a:noFill/>
        </p:spPr>
        <p:txBody>
          <a:bodyPr wrap="square" rtlCol="0">
            <a:spAutoFit/>
          </a:bodyPr>
          <a:lstStyle/>
          <a:p>
            <a:pPr marL="139700" indent="0">
              <a:buNone/>
            </a:pPr>
            <a:r>
              <a:rPr lang="en-US" sz="800" b="1" dirty="0">
                <a:solidFill>
                  <a:schemeClr val="tx2"/>
                </a:solidFill>
              </a:rPr>
              <a:t>Article VI “</a:t>
            </a:r>
            <a:r>
              <a:rPr lang="en-US" sz="800" dirty="0">
                <a:solidFill>
                  <a:schemeClr val="tx2"/>
                </a:solidFill>
              </a:rPr>
              <a:t>This Constitution, and the Laws of the United States which shall be made in Pursuance thereof; and </a:t>
            </a:r>
            <a:r>
              <a:rPr lang="en-US" sz="800" b="1" dirty="0">
                <a:solidFill>
                  <a:schemeClr val="tx2"/>
                </a:solidFill>
              </a:rPr>
              <a:t>all Treaties made</a:t>
            </a:r>
            <a:r>
              <a:rPr lang="en-US" sz="800" dirty="0">
                <a:solidFill>
                  <a:schemeClr val="tx2"/>
                </a:solidFill>
              </a:rPr>
              <a:t>, or which shall be made, under the Authority of the United States, shall be the supreme Law of the Land; and the Judges in every State shall be bound thereby, any Thing in the Constitution or Laws of any State to the Contrary notwithstanding.”</a:t>
            </a:r>
          </a:p>
        </p:txBody>
      </p:sp>
    </p:spTree>
    <p:extLst>
      <p:ext uri="{BB962C8B-B14F-4D97-AF65-F5344CB8AC3E}">
        <p14:creationId xmlns:p14="http://schemas.microsoft.com/office/powerpoint/2010/main" val="31673921"/>
      </p:ext>
    </p:extLst>
  </p:cSld>
  <p:clrMapOvr>
    <a:masterClrMapping/>
  </p:clrMapOvr>
  <mc:AlternateContent xmlns:mc="http://schemas.openxmlformats.org/markup-compatibility/2006" xmlns:p14="http://schemas.microsoft.com/office/powerpoint/2010/main">
    <mc:Choice Requires="p14">
      <p:transition spd="slow" p14:dur="2000" advTm="34772"/>
    </mc:Choice>
    <mc:Fallback xmlns="">
      <p:transition spd="slow" advTm="3477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7">
          <a:extLst>
            <a:ext uri="{FF2B5EF4-FFF2-40B4-BE49-F238E27FC236}">
              <a16:creationId xmlns:a16="http://schemas.microsoft.com/office/drawing/2014/main" id="{BA789470-675B-9FEB-36BD-940E92A70D3A}"/>
            </a:ext>
          </a:extLst>
        </p:cNvPr>
        <p:cNvGrpSpPr/>
        <p:nvPr/>
      </p:nvGrpSpPr>
      <p:grpSpPr>
        <a:xfrm>
          <a:off x="0" y="0"/>
          <a:ext cx="0" cy="0"/>
          <a:chOff x="0" y="0"/>
          <a:chExt cx="0" cy="0"/>
        </a:xfrm>
      </p:grpSpPr>
      <p:sp>
        <p:nvSpPr>
          <p:cNvPr id="438" name="Google Shape;438;g362cc453def_0_273">
            <a:extLst>
              <a:ext uri="{FF2B5EF4-FFF2-40B4-BE49-F238E27FC236}">
                <a16:creationId xmlns:a16="http://schemas.microsoft.com/office/drawing/2014/main" id="{F372A60A-A7CA-C115-E9FC-05B1B71BF0A3}"/>
              </a:ext>
            </a:extLst>
          </p:cNvPr>
          <p:cNvSpPr/>
          <p:nvPr/>
        </p:nvSpPr>
        <p:spPr>
          <a:xfrm>
            <a:off x="1050" y="0"/>
            <a:ext cx="9141900" cy="1370700"/>
          </a:xfrm>
          <a:prstGeom prst="rect">
            <a:avLst/>
          </a:prstGeom>
          <a:solidFill>
            <a:srgbClr val="1A295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ibre Franklin"/>
              <a:ea typeface="Libre Franklin"/>
              <a:cs typeface="Libre Franklin"/>
              <a:sym typeface="Libre Franklin"/>
            </a:endParaRPr>
          </a:p>
        </p:txBody>
      </p:sp>
      <p:sp>
        <p:nvSpPr>
          <p:cNvPr id="439" name="Google Shape;439;g362cc453def_0_273">
            <a:extLst>
              <a:ext uri="{FF2B5EF4-FFF2-40B4-BE49-F238E27FC236}">
                <a16:creationId xmlns:a16="http://schemas.microsoft.com/office/drawing/2014/main" id="{17AF8E4A-2960-430B-D794-4DD91C5B25DA}"/>
              </a:ext>
            </a:extLst>
          </p:cNvPr>
          <p:cNvSpPr txBox="1">
            <a:spLocks noGrp="1"/>
          </p:cNvSpPr>
          <p:nvPr>
            <p:ph type="title"/>
          </p:nvPr>
        </p:nvSpPr>
        <p:spPr>
          <a:xfrm>
            <a:off x="183750" y="192281"/>
            <a:ext cx="6528550" cy="1035959"/>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lt1"/>
                </a:solidFill>
                <a:latin typeface="Franklin Gothic Medium" panose="020B0603020102020204" pitchFamily="34" charset="0"/>
                <a:ea typeface="Nunito"/>
                <a:cs typeface="Nunito"/>
                <a:sym typeface="Nunito"/>
              </a:rPr>
              <a:t>International Covenant on Civil and Political Rights</a:t>
            </a:r>
            <a:endParaRPr b="1" dirty="0">
              <a:solidFill>
                <a:schemeClr val="lt1"/>
              </a:solidFill>
              <a:latin typeface="Franklin Gothic Medium" panose="020B0603020102020204" pitchFamily="34" charset="0"/>
              <a:ea typeface="Nunito"/>
              <a:cs typeface="Nunito"/>
              <a:sym typeface="Nunito"/>
            </a:endParaRPr>
          </a:p>
        </p:txBody>
      </p:sp>
      <p:sp>
        <p:nvSpPr>
          <p:cNvPr id="440" name="Google Shape;440;g362cc453def_0_273">
            <a:extLst>
              <a:ext uri="{FF2B5EF4-FFF2-40B4-BE49-F238E27FC236}">
                <a16:creationId xmlns:a16="http://schemas.microsoft.com/office/drawing/2014/main" id="{B22CBAD4-4F76-3675-E842-683EB952DC5B}"/>
              </a:ext>
            </a:extLst>
          </p:cNvPr>
          <p:cNvSpPr/>
          <p:nvPr/>
        </p:nvSpPr>
        <p:spPr>
          <a:xfrm rot="10800000">
            <a:off x="4572000" y="5000700"/>
            <a:ext cx="4572000" cy="173700"/>
          </a:xfrm>
          <a:prstGeom prst="rect">
            <a:avLst/>
          </a:prstGeom>
          <a:solidFill>
            <a:srgbClr val="1A295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441" name="Google Shape;441;g362cc453def_0_273">
            <a:extLst>
              <a:ext uri="{FF2B5EF4-FFF2-40B4-BE49-F238E27FC236}">
                <a16:creationId xmlns:a16="http://schemas.microsoft.com/office/drawing/2014/main" id="{CF54C919-D5C7-91EE-33FF-BCF15FB43778}"/>
              </a:ext>
            </a:extLst>
          </p:cNvPr>
          <p:cNvSpPr/>
          <p:nvPr/>
        </p:nvSpPr>
        <p:spPr>
          <a:xfrm rot="10800000">
            <a:off x="0" y="5000702"/>
            <a:ext cx="4572000" cy="173700"/>
          </a:xfrm>
          <a:prstGeom prst="rect">
            <a:avLst/>
          </a:prstGeom>
          <a:solidFill>
            <a:srgbClr val="0087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2" name="TextBox 1">
            <a:extLst>
              <a:ext uri="{FF2B5EF4-FFF2-40B4-BE49-F238E27FC236}">
                <a16:creationId xmlns:a16="http://schemas.microsoft.com/office/drawing/2014/main" id="{53DF3A2E-AF6C-6405-EB5B-F96368073CC1}"/>
              </a:ext>
            </a:extLst>
          </p:cNvPr>
          <p:cNvSpPr txBox="1"/>
          <p:nvPr/>
        </p:nvSpPr>
        <p:spPr>
          <a:xfrm>
            <a:off x="6595613" y="100036"/>
            <a:ext cx="2451798" cy="1200329"/>
          </a:xfrm>
          <a:prstGeom prst="rect">
            <a:avLst/>
          </a:prstGeom>
          <a:noFill/>
        </p:spPr>
        <p:txBody>
          <a:bodyPr wrap="square" rtlCol="0">
            <a:spAutoFit/>
          </a:bodyPr>
          <a:lstStyle/>
          <a:p>
            <a:pPr marL="139700" indent="0">
              <a:buNone/>
            </a:pPr>
            <a:r>
              <a:rPr lang="en-US" sz="800" b="1" dirty="0">
                <a:solidFill>
                  <a:schemeClr val="tx2"/>
                </a:solidFill>
              </a:rPr>
              <a:t>Article VI “</a:t>
            </a:r>
            <a:r>
              <a:rPr lang="en-US" sz="800" dirty="0">
                <a:solidFill>
                  <a:schemeClr val="tx2"/>
                </a:solidFill>
              </a:rPr>
              <a:t>This Constitution, and the Laws of the United States which shall be made in Pursuance thereof; and </a:t>
            </a:r>
            <a:r>
              <a:rPr lang="en-US" sz="800" b="1" dirty="0">
                <a:solidFill>
                  <a:schemeClr val="tx2"/>
                </a:solidFill>
              </a:rPr>
              <a:t>all Treaties made</a:t>
            </a:r>
            <a:r>
              <a:rPr lang="en-US" sz="800" dirty="0">
                <a:solidFill>
                  <a:schemeClr val="tx2"/>
                </a:solidFill>
              </a:rPr>
              <a:t>, or which shall be made, under the Authority of the United States, shall be the supreme Law of the Land; and the Judges in every State shall be bound thereby, any Thing in the Constitution or Laws of any State to the Contrary notwithstanding.”</a:t>
            </a:r>
          </a:p>
        </p:txBody>
      </p:sp>
      <p:sp>
        <p:nvSpPr>
          <p:cNvPr id="6" name="Text Placeholder 5">
            <a:extLst>
              <a:ext uri="{FF2B5EF4-FFF2-40B4-BE49-F238E27FC236}">
                <a16:creationId xmlns:a16="http://schemas.microsoft.com/office/drawing/2014/main" id="{CA782296-CE45-E17C-5CEC-28D2B98B4162}"/>
              </a:ext>
            </a:extLst>
          </p:cNvPr>
          <p:cNvSpPr>
            <a:spLocks noGrp="1"/>
          </p:cNvSpPr>
          <p:nvPr>
            <p:ph type="body" idx="1"/>
          </p:nvPr>
        </p:nvSpPr>
        <p:spPr>
          <a:xfrm>
            <a:off x="183749" y="1492647"/>
            <a:ext cx="8863661" cy="3251476"/>
          </a:xfrm>
        </p:spPr>
        <p:txBody>
          <a:bodyPr numCol="2">
            <a:noAutofit/>
          </a:bodyPr>
          <a:lstStyle/>
          <a:p>
            <a:pPr marL="139700" indent="0">
              <a:buNone/>
            </a:pPr>
            <a:r>
              <a:rPr lang="en-US" sz="1350" b="1" dirty="0"/>
              <a:t>Non-Discrimination &amp; Equality</a:t>
            </a:r>
            <a:endParaRPr lang="en-US" sz="1350" dirty="0"/>
          </a:p>
          <a:p>
            <a:r>
              <a:rPr lang="en-US" sz="1350" b="1" dirty="0"/>
              <a:t>Article 2</a:t>
            </a:r>
            <a:r>
              <a:rPr lang="en-US" sz="1350" dirty="0"/>
              <a:t> — states must guarantee rights without distinction of race, sex, language, religion, national origin, or other status</a:t>
            </a:r>
          </a:p>
          <a:p>
            <a:r>
              <a:rPr lang="en-US" sz="1350" b="1" dirty="0"/>
              <a:t>Article 26</a:t>
            </a:r>
            <a:r>
              <a:rPr lang="en-US" sz="1350" dirty="0"/>
              <a:t> — equality before the law. Prohibition of discrimination. </a:t>
            </a:r>
          </a:p>
          <a:p>
            <a:pPr marL="139700" indent="0">
              <a:buNone/>
            </a:pPr>
            <a:r>
              <a:rPr lang="en-US" sz="1350" b="1" dirty="0"/>
              <a:t>Civil &amp; Political Freedoms</a:t>
            </a:r>
            <a:endParaRPr lang="en-US" sz="1350" dirty="0"/>
          </a:p>
          <a:p>
            <a:r>
              <a:rPr lang="en-US" sz="1350" b="1" dirty="0"/>
              <a:t>Article 19</a:t>
            </a:r>
            <a:r>
              <a:rPr lang="en-US" sz="1350" dirty="0"/>
              <a:t> —freedom of expression</a:t>
            </a:r>
          </a:p>
          <a:p>
            <a:r>
              <a:rPr lang="en-US" sz="1350" b="1" dirty="0"/>
              <a:t>Article 21</a:t>
            </a:r>
            <a:r>
              <a:rPr lang="en-US" sz="1350" dirty="0"/>
              <a:t> —right to peaceful assembly</a:t>
            </a:r>
          </a:p>
          <a:p>
            <a:r>
              <a:rPr lang="en-US" sz="1350" b="1" dirty="0"/>
              <a:t>Article 22</a:t>
            </a:r>
            <a:r>
              <a:rPr lang="en-US" sz="1350" dirty="0"/>
              <a:t> —freedom of association</a:t>
            </a:r>
          </a:p>
          <a:p>
            <a:pPr marL="139700" indent="0">
              <a:buNone/>
            </a:pPr>
            <a:r>
              <a:rPr lang="en-US" sz="1350" b="1" dirty="0"/>
              <a:t>Liberty &amp; Security</a:t>
            </a:r>
            <a:endParaRPr lang="en-US" sz="1350" dirty="0"/>
          </a:p>
          <a:p>
            <a:r>
              <a:rPr lang="en-US" sz="1350" b="1" dirty="0"/>
              <a:t>Article 9</a:t>
            </a:r>
            <a:r>
              <a:rPr lang="en-US" sz="1350" dirty="0"/>
              <a:t> — prohibits arbitrary arrest and detention</a:t>
            </a:r>
          </a:p>
          <a:p>
            <a:endParaRPr lang="en-US" sz="1350" b="1" dirty="0"/>
          </a:p>
          <a:p>
            <a:r>
              <a:rPr lang="en-US" sz="1350" b="1" dirty="0"/>
              <a:t>Article 13</a:t>
            </a:r>
            <a:r>
              <a:rPr lang="en-US" sz="1350" dirty="0"/>
              <a:t> — protects against arbitrary expulsion of foreign nationals</a:t>
            </a:r>
          </a:p>
          <a:p>
            <a:pPr marL="139700" indent="0">
              <a:buNone/>
            </a:pPr>
            <a:r>
              <a:rPr lang="en-US" sz="1350" b="1" dirty="0"/>
              <a:t>Housing &amp; Forced Evictions</a:t>
            </a:r>
            <a:endParaRPr lang="en-US" sz="1350" dirty="0"/>
          </a:p>
          <a:p>
            <a:r>
              <a:rPr lang="en-US" sz="1350" b="1" dirty="0"/>
              <a:t>Article 17</a:t>
            </a:r>
            <a:r>
              <a:rPr lang="en-US" sz="1350" dirty="0"/>
              <a:t> — prohibits arbitrary interference with home and family</a:t>
            </a:r>
          </a:p>
          <a:p>
            <a:pPr marL="139700" indent="0">
              <a:buNone/>
            </a:pPr>
            <a:r>
              <a:rPr lang="en-US" sz="1350" b="1" dirty="0"/>
              <a:t>Vulnerable Groups</a:t>
            </a:r>
            <a:endParaRPr lang="en-US" sz="1350" dirty="0"/>
          </a:p>
          <a:p>
            <a:r>
              <a:rPr lang="en-US" sz="1350" b="1" dirty="0"/>
              <a:t>Article 23 &amp; 24</a:t>
            </a:r>
            <a:r>
              <a:rPr lang="en-US" sz="1350" dirty="0"/>
              <a:t> — protection of the family and special protections for children</a:t>
            </a:r>
          </a:p>
          <a:p>
            <a:r>
              <a:rPr lang="en-US" sz="1350" b="1" dirty="0"/>
              <a:t>Article 27</a:t>
            </a:r>
            <a:r>
              <a:rPr lang="en-US" sz="1350" dirty="0"/>
              <a:t> — protects the rights of ethnic, religious, and linguistic minorities</a:t>
            </a:r>
          </a:p>
          <a:p>
            <a:pPr marL="139700" indent="0">
              <a:buNone/>
            </a:pPr>
            <a:r>
              <a:rPr lang="en-US" sz="1350" b="1" dirty="0"/>
              <a:t>Remedies</a:t>
            </a:r>
            <a:endParaRPr lang="en-US" sz="1350" dirty="0"/>
          </a:p>
          <a:p>
            <a:r>
              <a:rPr lang="en-US" sz="1350" b="1" dirty="0"/>
              <a:t>Article 2(3)</a:t>
            </a:r>
            <a:r>
              <a:rPr lang="en-US" sz="1350" dirty="0"/>
              <a:t> — right to an effective remedy for any ICCPR violation</a:t>
            </a:r>
          </a:p>
          <a:p>
            <a:pPr marL="139700" indent="0">
              <a:buNone/>
            </a:pPr>
            <a:endParaRPr lang="en-US" sz="1350" dirty="0"/>
          </a:p>
        </p:txBody>
      </p:sp>
    </p:spTree>
    <p:custDataLst>
      <p:tags r:id="rId1"/>
    </p:custDataLst>
    <p:extLst>
      <p:ext uri="{BB962C8B-B14F-4D97-AF65-F5344CB8AC3E}">
        <p14:creationId xmlns:p14="http://schemas.microsoft.com/office/powerpoint/2010/main" val="1784774841"/>
      </p:ext>
    </p:extLst>
  </p:cSld>
  <p:clrMapOvr>
    <a:masterClrMapping/>
  </p:clrMapOvr>
  <mc:AlternateContent xmlns:mc="http://schemas.openxmlformats.org/markup-compatibility/2006" xmlns:p14="http://schemas.microsoft.com/office/powerpoint/2010/main">
    <mc:Choice Requires="p14">
      <p:transition spd="slow" p14:dur="2000" advTm="4354"/>
    </mc:Choice>
    <mc:Fallback xmlns="">
      <p:transition spd="slow" advTm="43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blinds(horizontal)">
                                      <p:cBhvr>
                                        <p:cTn id="18" dur="500"/>
                                        <p:tgtEl>
                                          <p:spTgt spid="6">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blinds(horizontal)">
                                      <p:cBhvr>
                                        <p:cTn id="21" dur="500"/>
                                        <p:tgtEl>
                                          <p:spTgt spid="6">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blinds(horizontal)">
                                      <p:cBhvr>
                                        <p:cTn id="24" dur="500"/>
                                        <p:tgtEl>
                                          <p:spTgt spid="6">
                                            <p:txEl>
                                              <p:pRg st="5" end="5"/>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blinds(horizontal)">
                                      <p:cBhvr>
                                        <p:cTn id="27" dur="5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blinds(horizontal)">
                                      <p:cBhvr>
                                        <p:cTn id="32" dur="500"/>
                                        <p:tgtEl>
                                          <p:spTgt spid="6">
                                            <p:txEl>
                                              <p:pRg st="7" end="7"/>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blinds(horizontal)">
                                      <p:cBhvr>
                                        <p:cTn id="35" dur="500"/>
                                        <p:tgtEl>
                                          <p:spTgt spid="6">
                                            <p:txEl>
                                              <p:pRg st="8" end="8"/>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6">
                                            <p:txEl>
                                              <p:pRg st="10" end="10"/>
                                            </p:txEl>
                                          </p:spTgt>
                                        </p:tgtEl>
                                        <p:attrNameLst>
                                          <p:attrName>style.visibility</p:attrName>
                                        </p:attrNameLst>
                                      </p:cBhvr>
                                      <p:to>
                                        <p:strVal val="visible"/>
                                      </p:to>
                                    </p:set>
                                    <p:animEffect transition="in" filter="blinds(horizontal)">
                                      <p:cBhvr>
                                        <p:cTn id="38" dur="500"/>
                                        <p:tgtEl>
                                          <p:spTgt spid="6">
                                            <p:txEl>
                                              <p:pRg st="10" end="1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6">
                                            <p:txEl>
                                              <p:pRg st="11" end="11"/>
                                            </p:txEl>
                                          </p:spTgt>
                                        </p:tgtEl>
                                        <p:attrNameLst>
                                          <p:attrName>style.visibility</p:attrName>
                                        </p:attrNameLst>
                                      </p:cBhvr>
                                      <p:to>
                                        <p:strVal val="visible"/>
                                      </p:to>
                                    </p:set>
                                    <p:animEffect transition="in" filter="blinds(horizontal)">
                                      <p:cBhvr>
                                        <p:cTn id="43" dur="500"/>
                                        <p:tgtEl>
                                          <p:spTgt spid="6">
                                            <p:txEl>
                                              <p:pRg st="11" end="11"/>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6">
                                            <p:txEl>
                                              <p:pRg st="12" end="12"/>
                                            </p:txEl>
                                          </p:spTgt>
                                        </p:tgtEl>
                                        <p:attrNameLst>
                                          <p:attrName>style.visibility</p:attrName>
                                        </p:attrNameLst>
                                      </p:cBhvr>
                                      <p:to>
                                        <p:strVal val="visible"/>
                                      </p:to>
                                    </p:set>
                                    <p:animEffect transition="in" filter="blinds(horizontal)">
                                      <p:cBhvr>
                                        <p:cTn id="46" dur="500"/>
                                        <p:tgtEl>
                                          <p:spTgt spid="6">
                                            <p:txEl>
                                              <p:pRg st="12" end="1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6">
                                            <p:txEl>
                                              <p:pRg st="13" end="13"/>
                                            </p:txEl>
                                          </p:spTgt>
                                        </p:tgtEl>
                                        <p:attrNameLst>
                                          <p:attrName>style.visibility</p:attrName>
                                        </p:attrNameLst>
                                      </p:cBhvr>
                                      <p:to>
                                        <p:strVal val="visible"/>
                                      </p:to>
                                    </p:set>
                                    <p:animEffect transition="in" filter="blinds(horizontal)">
                                      <p:cBhvr>
                                        <p:cTn id="51" dur="500"/>
                                        <p:tgtEl>
                                          <p:spTgt spid="6">
                                            <p:txEl>
                                              <p:pRg st="13" end="13"/>
                                            </p:txEl>
                                          </p:spTgt>
                                        </p:tgtEl>
                                      </p:cBhvr>
                                    </p:animEffect>
                                  </p:childTnLst>
                                </p:cTn>
                              </p:par>
                              <p:par>
                                <p:cTn id="52" presetID="3" presetClass="entr" presetSubtype="10" fill="hold" nodeType="withEffect">
                                  <p:stCondLst>
                                    <p:cond delay="0"/>
                                  </p:stCondLst>
                                  <p:childTnLst>
                                    <p:set>
                                      <p:cBhvr>
                                        <p:cTn id="53" dur="1" fill="hold">
                                          <p:stCondLst>
                                            <p:cond delay="0"/>
                                          </p:stCondLst>
                                        </p:cTn>
                                        <p:tgtEl>
                                          <p:spTgt spid="6">
                                            <p:txEl>
                                              <p:pRg st="14" end="14"/>
                                            </p:txEl>
                                          </p:spTgt>
                                        </p:tgtEl>
                                        <p:attrNameLst>
                                          <p:attrName>style.visibility</p:attrName>
                                        </p:attrNameLst>
                                      </p:cBhvr>
                                      <p:to>
                                        <p:strVal val="visible"/>
                                      </p:to>
                                    </p:set>
                                    <p:animEffect transition="in" filter="blinds(horizontal)">
                                      <p:cBhvr>
                                        <p:cTn id="54" dur="500"/>
                                        <p:tgtEl>
                                          <p:spTgt spid="6">
                                            <p:txEl>
                                              <p:pRg st="14" end="14"/>
                                            </p:txEl>
                                          </p:spTgt>
                                        </p:tgtEl>
                                      </p:cBhvr>
                                    </p:animEffect>
                                  </p:childTnLst>
                                </p:cTn>
                              </p:par>
                              <p:par>
                                <p:cTn id="55" presetID="3" presetClass="entr" presetSubtype="10" fill="hold" nodeType="withEffect">
                                  <p:stCondLst>
                                    <p:cond delay="0"/>
                                  </p:stCondLst>
                                  <p:childTnLst>
                                    <p:set>
                                      <p:cBhvr>
                                        <p:cTn id="56" dur="1" fill="hold">
                                          <p:stCondLst>
                                            <p:cond delay="0"/>
                                          </p:stCondLst>
                                        </p:cTn>
                                        <p:tgtEl>
                                          <p:spTgt spid="6">
                                            <p:txEl>
                                              <p:pRg st="15" end="15"/>
                                            </p:txEl>
                                          </p:spTgt>
                                        </p:tgtEl>
                                        <p:attrNameLst>
                                          <p:attrName>style.visibility</p:attrName>
                                        </p:attrNameLst>
                                      </p:cBhvr>
                                      <p:to>
                                        <p:strVal val="visible"/>
                                      </p:to>
                                    </p:set>
                                    <p:animEffect transition="in" filter="blinds(horizontal)">
                                      <p:cBhvr>
                                        <p:cTn id="57" dur="500"/>
                                        <p:tgtEl>
                                          <p:spTgt spid="6">
                                            <p:txEl>
                                              <p:pRg st="15" end="1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6">
                                            <p:txEl>
                                              <p:pRg st="16" end="16"/>
                                            </p:txEl>
                                          </p:spTgt>
                                        </p:tgtEl>
                                        <p:attrNameLst>
                                          <p:attrName>style.visibility</p:attrName>
                                        </p:attrNameLst>
                                      </p:cBhvr>
                                      <p:to>
                                        <p:strVal val="visible"/>
                                      </p:to>
                                    </p:set>
                                    <p:animEffect transition="in" filter="blinds(horizontal)">
                                      <p:cBhvr>
                                        <p:cTn id="62" dur="500"/>
                                        <p:tgtEl>
                                          <p:spTgt spid="6">
                                            <p:txEl>
                                              <p:pRg st="16" end="16"/>
                                            </p:txEl>
                                          </p:spTgt>
                                        </p:tgtEl>
                                      </p:cBhvr>
                                    </p:animEffect>
                                  </p:childTnLst>
                                </p:cTn>
                              </p:par>
                              <p:par>
                                <p:cTn id="63" presetID="3" presetClass="entr" presetSubtype="10" fill="hold" nodeType="withEffect">
                                  <p:stCondLst>
                                    <p:cond delay="0"/>
                                  </p:stCondLst>
                                  <p:childTnLst>
                                    <p:set>
                                      <p:cBhvr>
                                        <p:cTn id="64" dur="1" fill="hold">
                                          <p:stCondLst>
                                            <p:cond delay="0"/>
                                          </p:stCondLst>
                                        </p:cTn>
                                        <p:tgtEl>
                                          <p:spTgt spid="6">
                                            <p:txEl>
                                              <p:pRg st="17" end="17"/>
                                            </p:txEl>
                                          </p:spTgt>
                                        </p:tgtEl>
                                        <p:attrNameLst>
                                          <p:attrName>style.visibility</p:attrName>
                                        </p:attrNameLst>
                                      </p:cBhvr>
                                      <p:to>
                                        <p:strVal val="visible"/>
                                      </p:to>
                                    </p:set>
                                    <p:animEffect transition="in" filter="blinds(horizontal)">
                                      <p:cBhvr>
                                        <p:cTn id="65" dur="500"/>
                                        <p:tgtEl>
                                          <p:spTgt spid="6">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7">
          <a:extLst>
            <a:ext uri="{FF2B5EF4-FFF2-40B4-BE49-F238E27FC236}">
              <a16:creationId xmlns:a16="http://schemas.microsoft.com/office/drawing/2014/main" id="{C46040C4-1B3D-276E-016C-2D97604817AC}"/>
            </a:ext>
          </a:extLst>
        </p:cNvPr>
        <p:cNvGrpSpPr/>
        <p:nvPr/>
      </p:nvGrpSpPr>
      <p:grpSpPr>
        <a:xfrm>
          <a:off x="0" y="0"/>
          <a:ext cx="0" cy="0"/>
          <a:chOff x="0" y="0"/>
          <a:chExt cx="0" cy="0"/>
        </a:xfrm>
      </p:grpSpPr>
      <p:sp>
        <p:nvSpPr>
          <p:cNvPr id="438" name="Google Shape;438;g362cc453def_0_273">
            <a:extLst>
              <a:ext uri="{FF2B5EF4-FFF2-40B4-BE49-F238E27FC236}">
                <a16:creationId xmlns:a16="http://schemas.microsoft.com/office/drawing/2014/main" id="{AE23CA42-5378-5A54-2378-AD63B061840C}"/>
              </a:ext>
            </a:extLst>
          </p:cNvPr>
          <p:cNvSpPr/>
          <p:nvPr/>
        </p:nvSpPr>
        <p:spPr>
          <a:xfrm>
            <a:off x="1050" y="0"/>
            <a:ext cx="9141900" cy="1370700"/>
          </a:xfrm>
          <a:prstGeom prst="rect">
            <a:avLst/>
          </a:prstGeom>
          <a:solidFill>
            <a:srgbClr val="1A295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ibre Franklin"/>
              <a:ea typeface="Libre Franklin"/>
              <a:cs typeface="Libre Franklin"/>
              <a:sym typeface="Libre Franklin"/>
            </a:endParaRPr>
          </a:p>
        </p:txBody>
      </p:sp>
      <p:sp>
        <p:nvSpPr>
          <p:cNvPr id="439" name="Google Shape;439;g362cc453def_0_273">
            <a:extLst>
              <a:ext uri="{FF2B5EF4-FFF2-40B4-BE49-F238E27FC236}">
                <a16:creationId xmlns:a16="http://schemas.microsoft.com/office/drawing/2014/main" id="{6C2D9611-A70B-09B5-7F6B-F898802DDA2D}"/>
              </a:ext>
            </a:extLst>
          </p:cNvPr>
          <p:cNvSpPr txBox="1">
            <a:spLocks noGrp="1"/>
          </p:cNvSpPr>
          <p:nvPr>
            <p:ph type="title"/>
          </p:nvPr>
        </p:nvSpPr>
        <p:spPr>
          <a:xfrm>
            <a:off x="183749" y="295313"/>
            <a:ext cx="7527235" cy="986017"/>
          </a:xfrm>
          <a:prstGeom prst="rect">
            <a:avLst/>
          </a:prstGeom>
          <a:noFill/>
          <a:ln>
            <a:noFill/>
          </a:ln>
        </p:spPr>
        <p:txBody>
          <a:bodyPr spcFirstLastPara="1" wrap="square" lIns="68575" tIns="34275" rIns="68575" bIns="34275" anchor="ctr" anchorCtr="0">
            <a:noAutofit/>
          </a:bodyPr>
          <a:lstStyle/>
          <a:p>
            <a:pPr>
              <a:lnSpc>
                <a:spcPct val="100000"/>
              </a:lnSpc>
              <a:buSzPts val="1100"/>
            </a:pPr>
            <a:r>
              <a:rPr lang="en-US" sz="2000" b="1" dirty="0">
                <a:solidFill>
                  <a:schemeClr val="bg1"/>
                </a:solidFill>
              </a:rPr>
              <a:t>Convention against Torture </a:t>
            </a:r>
            <a:br>
              <a:rPr lang="en-US" sz="2000" b="1" dirty="0">
                <a:solidFill>
                  <a:schemeClr val="bg1"/>
                </a:solidFill>
              </a:rPr>
            </a:br>
            <a:r>
              <a:rPr lang="en-US" sz="2000" b="1" dirty="0">
                <a:solidFill>
                  <a:schemeClr val="bg1"/>
                </a:solidFill>
              </a:rPr>
              <a:t>and Other Cruel, Inhuman or Degrading Treatment or Punishment</a:t>
            </a:r>
            <a:br>
              <a:rPr lang="en-US" sz="2000" b="1" dirty="0">
                <a:solidFill>
                  <a:schemeClr val="bg1"/>
                </a:solidFill>
              </a:rPr>
            </a:br>
            <a:endParaRPr sz="2000" b="1" dirty="0">
              <a:solidFill>
                <a:schemeClr val="bg1"/>
              </a:solidFill>
              <a:latin typeface="Franklin Gothic Medium" panose="020B0603020102020204" pitchFamily="34" charset="0"/>
              <a:ea typeface="Nunito"/>
              <a:cs typeface="Nunito"/>
              <a:sym typeface="Nunito"/>
            </a:endParaRPr>
          </a:p>
        </p:txBody>
      </p:sp>
      <p:sp>
        <p:nvSpPr>
          <p:cNvPr id="440" name="Google Shape;440;g362cc453def_0_273">
            <a:extLst>
              <a:ext uri="{FF2B5EF4-FFF2-40B4-BE49-F238E27FC236}">
                <a16:creationId xmlns:a16="http://schemas.microsoft.com/office/drawing/2014/main" id="{DADF0884-BD07-DD15-054F-72022C917AFA}"/>
              </a:ext>
            </a:extLst>
          </p:cNvPr>
          <p:cNvSpPr/>
          <p:nvPr/>
        </p:nvSpPr>
        <p:spPr>
          <a:xfrm rot="10800000">
            <a:off x="4572000" y="5000700"/>
            <a:ext cx="4572000" cy="173700"/>
          </a:xfrm>
          <a:prstGeom prst="rect">
            <a:avLst/>
          </a:prstGeom>
          <a:solidFill>
            <a:srgbClr val="1A295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441" name="Google Shape;441;g362cc453def_0_273">
            <a:extLst>
              <a:ext uri="{FF2B5EF4-FFF2-40B4-BE49-F238E27FC236}">
                <a16:creationId xmlns:a16="http://schemas.microsoft.com/office/drawing/2014/main" id="{7F14ABC3-6917-7507-552B-BA8C24933B6C}"/>
              </a:ext>
            </a:extLst>
          </p:cNvPr>
          <p:cNvSpPr/>
          <p:nvPr/>
        </p:nvSpPr>
        <p:spPr>
          <a:xfrm rot="10800000">
            <a:off x="0" y="5000702"/>
            <a:ext cx="4572000" cy="173700"/>
          </a:xfrm>
          <a:prstGeom prst="rect">
            <a:avLst/>
          </a:prstGeom>
          <a:solidFill>
            <a:srgbClr val="0087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2" name="TextBox 1">
            <a:extLst>
              <a:ext uri="{FF2B5EF4-FFF2-40B4-BE49-F238E27FC236}">
                <a16:creationId xmlns:a16="http://schemas.microsoft.com/office/drawing/2014/main" id="{6A758F37-EB09-E3C5-ECF7-975515F4DE21}"/>
              </a:ext>
            </a:extLst>
          </p:cNvPr>
          <p:cNvSpPr txBox="1"/>
          <p:nvPr/>
        </p:nvSpPr>
        <p:spPr>
          <a:xfrm>
            <a:off x="6595613" y="100036"/>
            <a:ext cx="2451798" cy="1200329"/>
          </a:xfrm>
          <a:prstGeom prst="rect">
            <a:avLst/>
          </a:prstGeom>
          <a:noFill/>
        </p:spPr>
        <p:txBody>
          <a:bodyPr wrap="square" rtlCol="0">
            <a:spAutoFit/>
          </a:bodyPr>
          <a:lstStyle/>
          <a:p>
            <a:pPr marL="139700" indent="0">
              <a:buNone/>
            </a:pPr>
            <a:r>
              <a:rPr lang="en-US" sz="800" b="1" dirty="0">
                <a:solidFill>
                  <a:schemeClr val="tx2"/>
                </a:solidFill>
              </a:rPr>
              <a:t>Article VI “</a:t>
            </a:r>
            <a:r>
              <a:rPr lang="en-US" sz="800" dirty="0">
                <a:solidFill>
                  <a:schemeClr val="tx2"/>
                </a:solidFill>
              </a:rPr>
              <a:t>This Constitution, and the Laws of the United States which shall be made in Pursuance thereof; and </a:t>
            </a:r>
            <a:r>
              <a:rPr lang="en-US" sz="800" b="1" dirty="0">
                <a:solidFill>
                  <a:schemeClr val="tx2"/>
                </a:solidFill>
              </a:rPr>
              <a:t>all Treaties made</a:t>
            </a:r>
            <a:r>
              <a:rPr lang="en-US" sz="800" dirty="0">
                <a:solidFill>
                  <a:schemeClr val="tx2"/>
                </a:solidFill>
              </a:rPr>
              <a:t>, or which shall be made, under the Authority of the United States, shall be the supreme Law of the Land; and the Judges in every State shall be bound thereby, any Thing in the Constitution or Laws of any State to the Contrary notwithstanding.”</a:t>
            </a:r>
          </a:p>
        </p:txBody>
      </p:sp>
      <p:sp>
        <p:nvSpPr>
          <p:cNvPr id="6" name="Text Placeholder 5">
            <a:extLst>
              <a:ext uri="{FF2B5EF4-FFF2-40B4-BE49-F238E27FC236}">
                <a16:creationId xmlns:a16="http://schemas.microsoft.com/office/drawing/2014/main" id="{BA9F88C1-BC15-368F-F275-3230FD0E50CF}"/>
              </a:ext>
            </a:extLst>
          </p:cNvPr>
          <p:cNvSpPr>
            <a:spLocks noGrp="1"/>
          </p:cNvSpPr>
          <p:nvPr>
            <p:ph type="body" idx="1"/>
          </p:nvPr>
        </p:nvSpPr>
        <p:spPr>
          <a:xfrm>
            <a:off x="0" y="1369219"/>
            <a:ext cx="9143999" cy="3263400"/>
          </a:xfrm>
        </p:spPr>
        <p:txBody>
          <a:bodyPr numCol="2">
            <a:noAutofit/>
          </a:bodyPr>
          <a:lstStyle/>
          <a:p>
            <a:pPr marL="139700" indent="0">
              <a:buNone/>
            </a:pPr>
            <a:r>
              <a:rPr lang="en-US" sz="1300" b="1" dirty="0"/>
              <a:t>Core Prohibition</a:t>
            </a:r>
            <a:endParaRPr lang="en-US" sz="1300" dirty="0"/>
          </a:p>
          <a:p>
            <a:r>
              <a:rPr lang="en-US" sz="1300" b="1" dirty="0"/>
              <a:t>Art. 1</a:t>
            </a:r>
            <a:r>
              <a:rPr lang="en-US" sz="1300" dirty="0"/>
              <a:t> — “any severe physical or mental suffering inflicted by or with the consent of a public official for purposes such as intimidation, coercion, or discrimination” </a:t>
            </a:r>
          </a:p>
          <a:p>
            <a:r>
              <a:rPr lang="en-US" sz="1300" b="1" dirty="0"/>
              <a:t>Art. 2</a:t>
            </a:r>
            <a:r>
              <a:rPr lang="en-US" sz="1300" dirty="0"/>
              <a:t> —must take effective measures to prevent torture. A non-</a:t>
            </a:r>
            <a:r>
              <a:rPr lang="en-US" sz="1300" dirty="0" err="1"/>
              <a:t>derogable</a:t>
            </a:r>
            <a:r>
              <a:rPr lang="en-US" sz="1300" dirty="0"/>
              <a:t> right.</a:t>
            </a:r>
          </a:p>
          <a:p>
            <a:pPr marL="139700" indent="0">
              <a:buNone/>
            </a:pPr>
            <a:r>
              <a:rPr lang="en-US" sz="1300" b="1" dirty="0"/>
              <a:t>Non-Refoulement</a:t>
            </a:r>
            <a:endParaRPr lang="en-US" sz="1300" dirty="0"/>
          </a:p>
          <a:p>
            <a:r>
              <a:rPr lang="en-US" sz="1300" b="1" dirty="0"/>
              <a:t>Art. 3</a:t>
            </a:r>
            <a:r>
              <a:rPr lang="en-US" sz="1300" dirty="0"/>
              <a:t> — prohibits expulsion to a country where there are substantial grounds for believing person would face torture</a:t>
            </a:r>
          </a:p>
          <a:p>
            <a:pPr marL="139700" indent="0">
              <a:buNone/>
            </a:pPr>
            <a:r>
              <a:rPr lang="en-US" sz="1300" b="1" dirty="0"/>
              <a:t>Investigation &amp; Remedy</a:t>
            </a:r>
            <a:endParaRPr lang="en-US" sz="1300" dirty="0"/>
          </a:p>
          <a:p>
            <a:r>
              <a:rPr lang="en-US" sz="1300" b="1" dirty="0"/>
              <a:t>Art. 12</a:t>
            </a:r>
            <a:r>
              <a:rPr lang="en-US" sz="1300" dirty="0"/>
              <a:t> —requires prompt &amp; impartial investigation when there are reasonable grounds to believe</a:t>
            </a:r>
          </a:p>
          <a:p>
            <a:r>
              <a:rPr lang="en-US" sz="1300" b="1" dirty="0"/>
              <a:t>Art. 13</a:t>
            </a:r>
            <a:r>
              <a:rPr lang="en-US" sz="1300" dirty="0"/>
              <a:t> —right to have case examined by competent authorities</a:t>
            </a:r>
          </a:p>
          <a:p>
            <a:r>
              <a:rPr lang="en-US" sz="1300" b="1" dirty="0"/>
              <a:t>Art. 14</a:t>
            </a:r>
            <a:r>
              <a:rPr lang="en-US" sz="1300" dirty="0"/>
              <a:t> —redress &amp; fair &amp; adequate compensation</a:t>
            </a:r>
          </a:p>
          <a:p>
            <a:pPr marL="139700" indent="0">
              <a:buNone/>
            </a:pPr>
            <a:r>
              <a:rPr lang="en-US" sz="1300" b="1" dirty="0"/>
              <a:t>Cruel, Inhuman or Degrading Treatment</a:t>
            </a:r>
            <a:endParaRPr lang="en-US" sz="1300" dirty="0"/>
          </a:p>
          <a:p>
            <a:r>
              <a:rPr lang="en-US" sz="1300" b="1" dirty="0"/>
              <a:t>Art. 16</a:t>
            </a:r>
            <a:r>
              <a:rPr lang="en-US" sz="1300" dirty="0"/>
              <a:t> — extends state obligations to prevent cruel, inhuman, or degrading treatment even where the threshold for torture is not met</a:t>
            </a:r>
            <a:endParaRPr lang="en-US" sz="1300" b="1" dirty="0"/>
          </a:p>
          <a:p>
            <a:pPr marL="139700" indent="0">
              <a:buNone/>
            </a:pPr>
            <a:r>
              <a:rPr lang="en-US" sz="1300" b="1" dirty="0"/>
              <a:t>Training &amp; Instruction</a:t>
            </a:r>
            <a:endParaRPr lang="en-US" sz="1300" dirty="0"/>
          </a:p>
          <a:p>
            <a:r>
              <a:rPr lang="en-US" sz="1300" b="1" dirty="0"/>
              <a:t>Art. 10</a:t>
            </a:r>
            <a:r>
              <a:rPr lang="en-US" sz="1300" dirty="0"/>
              <a:t> — education/information about prohibition of torture must be included in training for law enforcement, military, medical, &amp; other personnel</a:t>
            </a:r>
          </a:p>
          <a:p>
            <a:r>
              <a:rPr lang="en-US" sz="1300" b="1" dirty="0"/>
              <a:t>Art. 11</a:t>
            </a:r>
            <a:r>
              <a:rPr lang="en-US" sz="1300" dirty="0"/>
              <a:t> —systematic review of interrogation rules/ practices</a:t>
            </a:r>
          </a:p>
          <a:p>
            <a:pPr marL="139700" indent="0">
              <a:buNone/>
            </a:pPr>
            <a:r>
              <a:rPr lang="en-US" sz="1300" b="1" dirty="0"/>
              <a:t>International Cooperation</a:t>
            </a:r>
            <a:endParaRPr lang="en-US" sz="1300" dirty="0"/>
          </a:p>
          <a:p>
            <a:r>
              <a:rPr lang="en-US" sz="1300" b="1" dirty="0"/>
              <a:t>Art. 9</a:t>
            </a:r>
            <a:r>
              <a:rPr lang="en-US" sz="1300" dirty="0"/>
              <a:t> —states must afford one another maximum assistance in criminal proceedings related to torture</a:t>
            </a:r>
          </a:p>
        </p:txBody>
      </p:sp>
    </p:spTree>
    <p:custDataLst>
      <p:tags r:id="rId1"/>
    </p:custDataLst>
    <p:extLst>
      <p:ext uri="{BB962C8B-B14F-4D97-AF65-F5344CB8AC3E}">
        <p14:creationId xmlns:p14="http://schemas.microsoft.com/office/powerpoint/2010/main" val="326998750"/>
      </p:ext>
    </p:extLst>
  </p:cSld>
  <p:clrMapOvr>
    <a:masterClrMapping/>
  </p:clrMapOvr>
  <mc:AlternateContent xmlns:mc="http://schemas.openxmlformats.org/markup-compatibility/2006" xmlns:p14="http://schemas.microsoft.com/office/powerpoint/2010/main">
    <mc:Choice Requires="p14">
      <p:transition spd="slow" p14:dur="2000" advTm="167933"/>
    </mc:Choice>
    <mc:Fallback xmlns="">
      <p:transition spd="slow" advTm="1679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blinds(horizontal)">
                                      <p:cBhvr>
                                        <p:cTn id="18" dur="500"/>
                                        <p:tgtEl>
                                          <p:spTgt spid="6">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blinds(horizontal)">
                                      <p:cBhvr>
                                        <p:cTn id="21" dur="500"/>
                                        <p:tgtEl>
                                          <p:spTgt spid="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blinds(horizontal)">
                                      <p:cBhvr>
                                        <p:cTn id="26" dur="500"/>
                                        <p:tgtEl>
                                          <p:spTgt spid="6">
                                            <p:txEl>
                                              <p:pRg st="5" end="5"/>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blinds(horizontal)">
                                      <p:cBhvr>
                                        <p:cTn id="29" dur="500"/>
                                        <p:tgtEl>
                                          <p:spTgt spid="6">
                                            <p:txEl>
                                              <p:pRg st="6" end="6"/>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blinds(horizontal)">
                                      <p:cBhvr>
                                        <p:cTn id="32" dur="500"/>
                                        <p:tgtEl>
                                          <p:spTgt spid="6">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animEffect transition="in" filter="blinds(horizontal)">
                                      <p:cBhvr>
                                        <p:cTn id="37" dur="500"/>
                                        <p:tgtEl>
                                          <p:spTgt spid="6">
                                            <p:txEl>
                                              <p:pRg st="9" end="9"/>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6">
                                            <p:txEl>
                                              <p:pRg st="10" end="10"/>
                                            </p:txEl>
                                          </p:spTgt>
                                        </p:tgtEl>
                                        <p:attrNameLst>
                                          <p:attrName>style.visibility</p:attrName>
                                        </p:attrNameLst>
                                      </p:cBhvr>
                                      <p:to>
                                        <p:strVal val="visible"/>
                                      </p:to>
                                    </p:set>
                                    <p:animEffect transition="in" filter="blinds(horizontal)">
                                      <p:cBhvr>
                                        <p:cTn id="40" dur="500"/>
                                        <p:tgtEl>
                                          <p:spTgt spid="6">
                                            <p:txEl>
                                              <p:pRg st="10" end="1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6">
                                            <p:txEl>
                                              <p:pRg st="11" end="11"/>
                                            </p:txEl>
                                          </p:spTgt>
                                        </p:tgtEl>
                                        <p:attrNameLst>
                                          <p:attrName>style.visibility</p:attrName>
                                        </p:attrNameLst>
                                      </p:cBhvr>
                                      <p:to>
                                        <p:strVal val="visible"/>
                                      </p:to>
                                    </p:set>
                                    <p:animEffect transition="in" filter="blinds(horizontal)">
                                      <p:cBhvr>
                                        <p:cTn id="45" dur="500"/>
                                        <p:tgtEl>
                                          <p:spTgt spid="6">
                                            <p:txEl>
                                              <p:pRg st="11" end="11"/>
                                            </p:txEl>
                                          </p:spTgt>
                                        </p:tgtEl>
                                      </p:cBhvr>
                                    </p:animEffect>
                                  </p:childTnLst>
                                </p:cTn>
                              </p:par>
                              <p:par>
                                <p:cTn id="46" presetID="3" presetClass="entr" presetSubtype="10" fill="hold" nodeType="withEffect">
                                  <p:stCondLst>
                                    <p:cond delay="0"/>
                                  </p:stCondLst>
                                  <p:childTnLst>
                                    <p:set>
                                      <p:cBhvr>
                                        <p:cTn id="47" dur="1" fill="hold">
                                          <p:stCondLst>
                                            <p:cond delay="0"/>
                                          </p:stCondLst>
                                        </p:cTn>
                                        <p:tgtEl>
                                          <p:spTgt spid="6">
                                            <p:txEl>
                                              <p:pRg st="12" end="12"/>
                                            </p:txEl>
                                          </p:spTgt>
                                        </p:tgtEl>
                                        <p:attrNameLst>
                                          <p:attrName>style.visibility</p:attrName>
                                        </p:attrNameLst>
                                      </p:cBhvr>
                                      <p:to>
                                        <p:strVal val="visible"/>
                                      </p:to>
                                    </p:set>
                                    <p:animEffect transition="in" filter="blinds(horizontal)">
                                      <p:cBhvr>
                                        <p:cTn id="48" dur="500"/>
                                        <p:tgtEl>
                                          <p:spTgt spid="6">
                                            <p:txEl>
                                              <p:pRg st="12" end="12"/>
                                            </p:txEl>
                                          </p:spTgt>
                                        </p:tgtEl>
                                      </p:cBhvr>
                                    </p:animEffect>
                                  </p:childTnLst>
                                </p:cTn>
                              </p:par>
                              <p:par>
                                <p:cTn id="49" presetID="3" presetClass="entr" presetSubtype="10" fill="hold" nodeType="withEffect">
                                  <p:stCondLst>
                                    <p:cond delay="0"/>
                                  </p:stCondLst>
                                  <p:childTnLst>
                                    <p:set>
                                      <p:cBhvr>
                                        <p:cTn id="50" dur="1" fill="hold">
                                          <p:stCondLst>
                                            <p:cond delay="0"/>
                                          </p:stCondLst>
                                        </p:cTn>
                                        <p:tgtEl>
                                          <p:spTgt spid="6">
                                            <p:txEl>
                                              <p:pRg st="13" end="13"/>
                                            </p:txEl>
                                          </p:spTgt>
                                        </p:tgtEl>
                                        <p:attrNameLst>
                                          <p:attrName>style.visibility</p:attrName>
                                        </p:attrNameLst>
                                      </p:cBhvr>
                                      <p:to>
                                        <p:strVal val="visible"/>
                                      </p:to>
                                    </p:set>
                                    <p:animEffect transition="in" filter="blinds(horizontal)">
                                      <p:cBhvr>
                                        <p:cTn id="51" dur="500"/>
                                        <p:tgtEl>
                                          <p:spTgt spid="6">
                                            <p:txEl>
                                              <p:pRg st="13" end="1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6">
                                            <p:txEl>
                                              <p:pRg st="14" end="14"/>
                                            </p:txEl>
                                          </p:spTgt>
                                        </p:tgtEl>
                                        <p:attrNameLst>
                                          <p:attrName>style.visibility</p:attrName>
                                        </p:attrNameLst>
                                      </p:cBhvr>
                                      <p:to>
                                        <p:strVal val="visible"/>
                                      </p:to>
                                    </p:set>
                                    <p:animEffect transition="in" filter="blinds(horizontal)">
                                      <p:cBhvr>
                                        <p:cTn id="56" dur="500"/>
                                        <p:tgtEl>
                                          <p:spTgt spid="6">
                                            <p:txEl>
                                              <p:pRg st="14" end="14"/>
                                            </p:txEl>
                                          </p:spTgt>
                                        </p:tgtEl>
                                      </p:cBhvr>
                                    </p:animEffect>
                                  </p:childTnLst>
                                </p:cTn>
                              </p:par>
                              <p:par>
                                <p:cTn id="57" presetID="3" presetClass="entr" presetSubtype="10" fill="hold" nodeType="withEffect">
                                  <p:stCondLst>
                                    <p:cond delay="0"/>
                                  </p:stCondLst>
                                  <p:childTnLst>
                                    <p:set>
                                      <p:cBhvr>
                                        <p:cTn id="58" dur="1" fill="hold">
                                          <p:stCondLst>
                                            <p:cond delay="0"/>
                                          </p:stCondLst>
                                        </p:cTn>
                                        <p:tgtEl>
                                          <p:spTgt spid="6">
                                            <p:txEl>
                                              <p:pRg st="15" end="15"/>
                                            </p:txEl>
                                          </p:spTgt>
                                        </p:tgtEl>
                                        <p:attrNameLst>
                                          <p:attrName>style.visibility</p:attrName>
                                        </p:attrNameLst>
                                      </p:cBhvr>
                                      <p:to>
                                        <p:strVal val="visible"/>
                                      </p:to>
                                    </p:set>
                                    <p:animEffect transition="in" filter="blinds(horizontal)">
                                      <p:cBhvr>
                                        <p:cTn id="59" dur="500"/>
                                        <p:tgtEl>
                                          <p:spTgt spid="6">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7">
          <a:extLst>
            <a:ext uri="{FF2B5EF4-FFF2-40B4-BE49-F238E27FC236}">
              <a16:creationId xmlns:a16="http://schemas.microsoft.com/office/drawing/2014/main" id="{73890DF9-5188-5E7D-FF70-593DC6257549}"/>
            </a:ext>
          </a:extLst>
        </p:cNvPr>
        <p:cNvGrpSpPr/>
        <p:nvPr/>
      </p:nvGrpSpPr>
      <p:grpSpPr>
        <a:xfrm>
          <a:off x="0" y="0"/>
          <a:ext cx="0" cy="0"/>
          <a:chOff x="0" y="0"/>
          <a:chExt cx="0" cy="0"/>
        </a:xfrm>
      </p:grpSpPr>
      <p:sp>
        <p:nvSpPr>
          <p:cNvPr id="438" name="Google Shape;438;g362cc453def_0_273">
            <a:extLst>
              <a:ext uri="{FF2B5EF4-FFF2-40B4-BE49-F238E27FC236}">
                <a16:creationId xmlns:a16="http://schemas.microsoft.com/office/drawing/2014/main" id="{0780F378-FA26-2F49-21BE-06003014CAF4}"/>
              </a:ext>
            </a:extLst>
          </p:cNvPr>
          <p:cNvSpPr/>
          <p:nvPr/>
        </p:nvSpPr>
        <p:spPr>
          <a:xfrm>
            <a:off x="1050" y="0"/>
            <a:ext cx="9141900" cy="1370700"/>
          </a:xfrm>
          <a:prstGeom prst="rect">
            <a:avLst/>
          </a:prstGeom>
          <a:solidFill>
            <a:srgbClr val="1A295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ibre Franklin"/>
              <a:ea typeface="Libre Franklin"/>
              <a:cs typeface="Libre Franklin"/>
              <a:sym typeface="Libre Franklin"/>
            </a:endParaRPr>
          </a:p>
        </p:txBody>
      </p:sp>
      <p:sp>
        <p:nvSpPr>
          <p:cNvPr id="439" name="Google Shape;439;g362cc453def_0_273">
            <a:extLst>
              <a:ext uri="{FF2B5EF4-FFF2-40B4-BE49-F238E27FC236}">
                <a16:creationId xmlns:a16="http://schemas.microsoft.com/office/drawing/2014/main" id="{7416E8BF-352E-6DFF-3091-A416235D53A9}"/>
              </a:ext>
            </a:extLst>
          </p:cNvPr>
          <p:cNvSpPr txBox="1">
            <a:spLocks noGrp="1"/>
          </p:cNvSpPr>
          <p:nvPr>
            <p:ph type="title"/>
          </p:nvPr>
        </p:nvSpPr>
        <p:spPr>
          <a:xfrm>
            <a:off x="183750" y="192281"/>
            <a:ext cx="6518502" cy="986017"/>
          </a:xfrm>
          <a:prstGeom prst="rect">
            <a:avLst/>
          </a:prstGeom>
          <a:noFill/>
          <a:ln>
            <a:noFill/>
          </a:ln>
        </p:spPr>
        <p:txBody>
          <a:bodyPr spcFirstLastPara="1" wrap="square" lIns="68575" tIns="34275" rIns="68575" bIns="34275" anchor="ctr" anchorCtr="0">
            <a:noAutofit/>
          </a:bodyPr>
          <a:lstStyle/>
          <a:p>
            <a:pPr marL="139700" lvl="0"/>
            <a:r>
              <a:rPr lang="en-US" b="1" dirty="0">
                <a:solidFill>
                  <a:schemeClr val="bg1"/>
                </a:solidFill>
              </a:rPr>
              <a:t>International Convention on the Elimination of all forms of Racial Discrimination</a:t>
            </a:r>
          </a:p>
        </p:txBody>
      </p:sp>
      <p:sp>
        <p:nvSpPr>
          <p:cNvPr id="440" name="Google Shape;440;g362cc453def_0_273">
            <a:extLst>
              <a:ext uri="{FF2B5EF4-FFF2-40B4-BE49-F238E27FC236}">
                <a16:creationId xmlns:a16="http://schemas.microsoft.com/office/drawing/2014/main" id="{7FFB9B14-698B-3489-2578-762A4DF7B844}"/>
              </a:ext>
            </a:extLst>
          </p:cNvPr>
          <p:cNvSpPr/>
          <p:nvPr/>
        </p:nvSpPr>
        <p:spPr>
          <a:xfrm rot="10800000">
            <a:off x="4572000" y="5000700"/>
            <a:ext cx="4572000" cy="173700"/>
          </a:xfrm>
          <a:prstGeom prst="rect">
            <a:avLst/>
          </a:prstGeom>
          <a:solidFill>
            <a:srgbClr val="1A295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441" name="Google Shape;441;g362cc453def_0_273">
            <a:extLst>
              <a:ext uri="{FF2B5EF4-FFF2-40B4-BE49-F238E27FC236}">
                <a16:creationId xmlns:a16="http://schemas.microsoft.com/office/drawing/2014/main" id="{BC6B584D-61E0-DB39-42BD-B6AD454F9437}"/>
              </a:ext>
            </a:extLst>
          </p:cNvPr>
          <p:cNvSpPr/>
          <p:nvPr/>
        </p:nvSpPr>
        <p:spPr>
          <a:xfrm rot="10800000">
            <a:off x="0" y="5000702"/>
            <a:ext cx="4572000" cy="173700"/>
          </a:xfrm>
          <a:prstGeom prst="rect">
            <a:avLst/>
          </a:prstGeom>
          <a:solidFill>
            <a:srgbClr val="0087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2" name="TextBox 1">
            <a:extLst>
              <a:ext uri="{FF2B5EF4-FFF2-40B4-BE49-F238E27FC236}">
                <a16:creationId xmlns:a16="http://schemas.microsoft.com/office/drawing/2014/main" id="{40320A08-1AC6-118C-353B-EDA6ABC26081}"/>
              </a:ext>
            </a:extLst>
          </p:cNvPr>
          <p:cNvSpPr txBox="1"/>
          <p:nvPr/>
        </p:nvSpPr>
        <p:spPr>
          <a:xfrm>
            <a:off x="6595613" y="100036"/>
            <a:ext cx="2451798" cy="1200329"/>
          </a:xfrm>
          <a:prstGeom prst="rect">
            <a:avLst/>
          </a:prstGeom>
          <a:noFill/>
        </p:spPr>
        <p:txBody>
          <a:bodyPr wrap="square" rtlCol="0">
            <a:spAutoFit/>
          </a:bodyPr>
          <a:lstStyle/>
          <a:p>
            <a:pPr marL="139700" indent="0">
              <a:buNone/>
            </a:pPr>
            <a:r>
              <a:rPr lang="en-US" sz="800" b="1" dirty="0">
                <a:solidFill>
                  <a:schemeClr val="tx2"/>
                </a:solidFill>
              </a:rPr>
              <a:t>Article VI “</a:t>
            </a:r>
            <a:r>
              <a:rPr lang="en-US" sz="800" dirty="0">
                <a:solidFill>
                  <a:schemeClr val="tx2"/>
                </a:solidFill>
              </a:rPr>
              <a:t>This Constitution, and the Laws of the United States which shall be made in Pursuance thereof; and </a:t>
            </a:r>
            <a:r>
              <a:rPr lang="en-US" sz="800" b="1" dirty="0">
                <a:solidFill>
                  <a:schemeClr val="tx2"/>
                </a:solidFill>
              </a:rPr>
              <a:t>all Treaties made</a:t>
            </a:r>
            <a:r>
              <a:rPr lang="en-US" sz="800" dirty="0">
                <a:solidFill>
                  <a:schemeClr val="tx2"/>
                </a:solidFill>
              </a:rPr>
              <a:t>, or which shall be made, under the Authority of the United States, shall be the supreme Law of the Land; and the Judges in every State shall be bound thereby, any Thing in the Constitution or Laws of any State to the Contrary notwithstanding.”</a:t>
            </a:r>
          </a:p>
        </p:txBody>
      </p:sp>
      <p:sp>
        <p:nvSpPr>
          <p:cNvPr id="6" name="Text Placeholder 5">
            <a:extLst>
              <a:ext uri="{FF2B5EF4-FFF2-40B4-BE49-F238E27FC236}">
                <a16:creationId xmlns:a16="http://schemas.microsoft.com/office/drawing/2014/main" id="{C9D22B4E-1FDB-99E4-C7BF-C788869AEC4C}"/>
              </a:ext>
            </a:extLst>
          </p:cNvPr>
          <p:cNvSpPr>
            <a:spLocks noGrp="1"/>
          </p:cNvSpPr>
          <p:nvPr>
            <p:ph type="body" idx="1"/>
          </p:nvPr>
        </p:nvSpPr>
        <p:spPr>
          <a:xfrm>
            <a:off x="183750" y="1423009"/>
            <a:ext cx="8723582" cy="3263400"/>
          </a:xfrm>
        </p:spPr>
        <p:txBody>
          <a:bodyPr numCol="2">
            <a:noAutofit/>
          </a:bodyPr>
          <a:lstStyle/>
          <a:p>
            <a:pPr marL="139700" indent="0">
              <a:buNone/>
            </a:pPr>
            <a:r>
              <a:rPr lang="en-US" sz="1300" b="1" dirty="0"/>
              <a:t>Core Obligations</a:t>
            </a:r>
            <a:endParaRPr lang="en-US" sz="1300" dirty="0"/>
          </a:p>
          <a:p>
            <a:pPr lvl="0"/>
            <a:r>
              <a:rPr lang="en-US" sz="1300" b="1" dirty="0"/>
              <a:t>Art. 2</a:t>
            </a:r>
            <a:r>
              <a:rPr lang="en-US" sz="1300" dirty="0"/>
              <a:t> —states must pursue a policy of eliminating racial discrimination</a:t>
            </a:r>
          </a:p>
          <a:p>
            <a:pPr lvl="0"/>
            <a:r>
              <a:rPr lang="en-US" sz="1300" b="1" dirty="0"/>
              <a:t>Art. 3</a:t>
            </a:r>
            <a:r>
              <a:rPr lang="en-US" sz="1300" dirty="0"/>
              <a:t> — explicitly condemns racial segregation and apartheid</a:t>
            </a:r>
          </a:p>
          <a:p>
            <a:pPr marL="139700" indent="0">
              <a:buNone/>
            </a:pPr>
            <a:r>
              <a:rPr lang="en-US" sz="1300" b="1" dirty="0"/>
              <a:t>Prohibition of Racial Discrimination</a:t>
            </a:r>
            <a:endParaRPr lang="en-US" sz="1300" dirty="0"/>
          </a:p>
          <a:p>
            <a:pPr lvl="0"/>
            <a:r>
              <a:rPr lang="en-US" sz="1300" b="1" dirty="0"/>
              <a:t>Art. 4</a:t>
            </a:r>
            <a:r>
              <a:rPr lang="en-US" sz="1300" dirty="0"/>
              <a:t> —states must condemn and criminalize racist propaganda, hate speech, and organizations promoting racial superiority</a:t>
            </a:r>
          </a:p>
          <a:p>
            <a:pPr lvl="0"/>
            <a:r>
              <a:rPr lang="en-US" sz="1300" b="1" dirty="0"/>
              <a:t>Art. 5</a:t>
            </a:r>
            <a:r>
              <a:rPr lang="en-US" sz="1300" dirty="0"/>
              <a:t> — prohibits racial discrimination in the enjoyment of a wide range of rights including: </a:t>
            </a:r>
          </a:p>
          <a:p>
            <a:pPr lvl="1"/>
            <a:r>
              <a:rPr lang="en-US" sz="1300" dirty="0"/>
              <a:t>Political rights </a:t>
            </a:r>
          </a:p>
          <a:p>
            <a:pPr lvl="1"/>
            <a:r>
              <a:rPr lang="en-US" sz="1300" dirty="0"/>
              <a:t>Freedom of movement </a:t>
            </a:r>
          </a:p>
          <a:p>
            <a:pPr lvl="1"/>
            <a:r>
              <a:rPr lang="en-US" sz="1300" dirty="0"/>
              <a:t>Right to leave and return </a:t>
            </a:r>
          </a:p>
          <a:p>
            <a:pPr lvl="1"/>
            <a:r>
              <a:rPr lang="en-US" sz="1300" dirty="0"/>
              <a:t>Right to housing </a:t>
            </a:r>
          </a:p>
          <a:p>
            <a:pPr lvl="1"/>
            <a:r>
              <a:rPr lang="en-US" sz="1300" dirty="0"/>
              <a:t>Right to public health and medical care </a:t>
            </a:r>
          </a:p>
          <a:p>
            <a:pPr lvl="1"/>
            <a:r>
              <a:rPr lang="en-US" sz="1300" dirty="0"/>
              <a:t>Right to education </a:t>
            </a:r>
          </a:p>
          <a:p>
            <a:pPr lvl="1"/>
            <a:r>
              <a:rPr lang="en-US" sz="1300" dirty="0"/>
              <a:t>Right to access public places and services</a:t>
            </a:r>
          </a:p>
          <a:p>
            <a:pPr marL="139700" indent="0">
              <a:buNone/>
            </a:pPr>
            <a:r>
              <a:rPr lang="en-US" sz="1300" b="1" dirty="0"/>
              <a:t>Effective Remedies</a:t>
            </a:r>
            <a:endParaRPr lang="en-US" sz="1300" dirty="0"/>
          </a:p>
          <a:p>
            <a:pPr lvl="0"/>
            <a:r>
              <a:rPr lang="en-US" sz="1300" b="1" dirty="0"/>
              <a:t>Art. 6</a:t>
            </a:r>
            <a:r>
              <a:rPr lang="en-US" sz="1300" dirty="0"/>
              <a:t> —effective protection and remedies through national tribunals, including the right to seek just and adequate reparation</a:t>
            </a:r>
          </a:p>
          <a:p>
            <a:pPr lvl="0"/>
            <a:r>
              <a:rPr lang="en-US" sz="1300" b="1" dirty="0"/>
              <a:t>Art. 7</a:t>
            </a:r>
            <a:r>
              <a:rPr lang="en-US" sz="1300" dirty="0"/>
              <a:t> —must adopt effective measures in education, culture, and information to combat racial prejudice</a:t>
            </a:r>
          </a:p>
          <a:p>
            <a:pPr marL="139700" indent="0">
              <a:buNone/>
            </a:pPr>
            <a:r>
              <a:rPr lang="en-US" sz="1300" b="1" dirty="0"/>
              <a:t>Monitoring &amp; Reporting</a:t>
            </a:r>
            <a:endParaRPr lang="en-US" sz="1300" dirty="0"/>
          </a:p>
          <a:p>
            <a:pPr lvl="0"/>
            <a:r>
              <a:rPr lang="en-US" sz="1300" b="1" dirty="0"/>
              <a:t>Art. 11</a:t>
            </a:r>
            <a:r>
              <a:rPr lang="en-US" sz="1300" dirty="0"/>
              <a:t> — establishes an interstate complaint mechanism</a:t>
            </a:r>
          </a:p>
        </p:txBody>
      </p:sp>
    </p:spTree>
    <p:custDataLst>
      <p:tags r:id="rId1"/>
    </p:custDataLst>
    <p:extLst>
      <p:ext uri="{BB962C8B-B14F-4D97-AF65-F5344CB8AC3E}">
        <p14:creationId xmlns:p14="http://schemas.microsoft.com/office/powerpoint/2010/main" val="798922965"/>
      </p:ext>
    </p:extLst>
  </p:cSld>
  <p:clrMapOvr>
    <a:masterClrMapping/>
  </p:clrMapOvr>
  <mc:AlternateContent xmlns:mc="http://schemas.openxmlformats.org/markup-compatibility/2006" xmlns:p14="http://schemas.microsoft.com/office/powerpoint/2010/main">
    <mc:Choice Requires="p14">
      <p:transition spd="slow" p14:dur="2000" advTm="157874"/>
    </mc:Choice>
    <mc:Fallback xmlns="">
      <p:transition spd="slow" advTm="1578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blinds(horizontal)">
                                      <p:cBhvr>
                                        <p:cTn id="18" dur="500"/>
                                        <p:tgtEl>
                                          <p:spTgt spid="6">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blinds(horizontal)">
                                      <p:cBhvr>
                                        <p:cTn id="21" dur="500"/>
                                        <p:tgtEl>
                                          <p:spTgt spid="6">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blinds(horizontal)">
                                      <p:cBhvr>
                                        <p:cTn id="24" dur="500"/>
                                        <p:tgtEl>
                                          <p:spTgt spid="6">
                                            <p:txEl>
                                              <p:pRg st="5" end="5"/>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blinds(horizontal)">
                                      <p:cBhvr>
                                        <p:cTn id="27" dur="500"/>
                                        <p:tgtEl>
                                          <p:spTgt spid="6">
                                            <p:txEl>
                                              <p:pRg st="6" end="6"/>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6">
                                            <p:txEl>
                                              <p:pRg st="7" end="7"/>
                                            </p:txEl>
                                          </p:spTgt>
                                        </p:tgtEl>
                                        <p:attrNameLst>
                                          <p:attrName>style.visibility</p:attrName>
                                        </p:attrNameLst>
                                      </p:cBhvr>
                                      <p:to>
                                        <p:strVal val="visible"/>
                                      </p:to>
                                    </p:set>
                                    <p:animEffect transition="in" filter="blinds(horizontal)">
                                      <p:cBhvr>
                                        <p:cTn id="30" dur="500"/>
                                        <p:tgtEl>
                                          <p:spTgt spid="6">
                                            <p:txEl>
                                              <p:pRg st="7" end="7"/>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animEffect transition="in" filter="blinds(horizontal)">
                                      <p:cBhvr>
                                        <p:cTn id="33" dur="500"/>
                                        <p:tgtEl>
                                          <p:spTgt spid="6">
                                            <p:txEl>
                                              <p:pRg st="8" end="8"/>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6">
                                            <p:txEl>
                                              <p:pRg st="9" end="9"/>
                                            </p:txEl>
                                          </p:spTgt>
                                        </p:tgtEl>
                                        <p:attrNameLst>
                                          <p:attrName>style.visibility</p:attrName>
                                        </p:attrNameLst>
                                      </p:cBhvr>
                                      <p:to>
                                        <p:strVal val="visible"/>
                                      </p:to>
                                    </p:set>
                                    <p:animEffect transition="in" filter="blinds(horizontal)">
                                      <p:cBhvr>
                                        <p:cTn id="36" dur="500"/>
                                        <p:tgtEl>
                                          <p:spTgt spid="6">
                                            <p:txEl>
                                              <p:pRg st="9" end="9"/>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6">
                                            <p:txEl>
                                              <p:pRg st="10" end="10"/>
                                            </p:txEl>
                                          </p:spTgt>
                                        </p:tgtEl>
                                        <p:attrNameLst>
                                          <p:attrName>style.visibility</p:attrName>
                                        </p:attrNameLst>
                                      </p:cBhvr>
                                      <p:to>
                                        <p:strVal val="visible"/>
                                      </p:to>
                                    </p:set>
                                    <p:animEffect transition="in" filter="blinds(horizontal)">
                                      <p:cBhvr>
                                        <p:cTn id="39" dur="500"/>
                                        <p:tgtEl>
                                          <p:spTgt spid="6">
                                            <p:txEl>
                                              <p:pRg st="10" end="10"/>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6">
                                            <p:txEl>
                                              <p:pRg st="11" end="11"/>
                                            </p:txEl>
                                          </p:spTgt>
                                        </p:tgtEl>
                                        <p:attrNameLst>
                                          <p:attrName>style.visibility</p:attrName>
                                        </p:attrNameLst>
                                      </p:cBhvr>
                                      <p:to>
                                        <p:strVal val="visible"/>
                                      </p:to>
                                    </p:set>
                                    <p:animEffect transition="in" filter="blinds(horizontal)">
                                      <p:cBhvr>
                                        <p:cTn id="42" dur="500"/>
                                        <p:tgtEl>
                                          <p:spTgt spid="6">
                                            <p:txEl>
                                              <p:pRg st="11" end="11"/>
                                            </p:txEl>
                                          </p:spTgt>
                                        </p:tgtEl>
                                      </p:cBhvr>
                                    </p:animEffect>
                                  </p:childTnLst>
                                </p:cTn>
                              </p:par>
                              <p:par>
                                <p:cTn id="43" presetID="3" presetClass="entr" presetSubtype="10" fill="hold" nodeType="withEffect">
                                  <p:stCondLst>
                                    <p:cond delay="0"/>
                                  </p:stCondLst>
                                  <p:childTnLst>
                                    <p:set>
                                      <p:cBhvr>
                                        <p:cTn id="44" dur="1" fill="hold">
                                          <p:stCondLst>
                                            <p:cond delay="0"/>
                                          </p:stCondLst>
                                        </p:cTn>
                                        <p:tgtEl>
                                          <p:spTgt spid="6">
                                            <p:txEl>
                                              <p:pRg st="12" end="12"/>
                                            </p:txEl>
                                          </p:spTgt>
                                        </p:tgtEl>
                                        <p:attrNameLst>
                                          <p:attrName>style.visibility</p:attrName>
                                        </p:attrNameLst>
                                      </p:cBhvr>
                                      <p:to>
                                        <p:strVal val="visible"/>
                                      </p:to>
                                    </p:set>
                                    <p:animEffect transition="in" filter="blinds(horizontal)">
                                      <p:cBhvr>
                                        <p:cTn id="45" dur="500"/>
                                        <p:tgtEl>
                                          <p:spTgt spid="6">
                                            <p:txEl>
                                              <p:pRg st="12" end="1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6">
                                            <p:txEl>
                                              <p:pRg st="13" end="13"/>
                                            </p:txEl>
                                          </p:spTgt>
                                        </p:tgtEl>
                                        <p:attrNameLst>
                                          <p:attrName>style.visibility</p:attrName>
                                        </p:attrNameLst>
                                      </p:cBhvr>
                                      <p:to>
                                        <p:strVal val="visible"/>
                                      </p:to>
                                    </p:set>
                                    <p:animEffect transition="in" filter="blinds(horizontal)">
                                      <p:cBhvr>
                                        <p:cTn id="50" dur="500"/>
                                        <p:tgtEl>
                                          <p:spTgt spid="6">
                                            <p:txEl>
                                              <p:pRg st="13" end="13"/>
                                            </p:txEl>
                                          </p:spTgt>
                                        </p:tgtEl>
                                      </p:cBhvr>
                                    </p:animEffect>
                                  </p:childTnLst>
                                </p:cTn>
                              </p:par>
                              <p:par>
                                <p:cTn id="51" presetID="3" presetClass="entr" presetSubtype="10" fill="hold" nodeType="withEffect">
                                  <p:stCondLst>
                                    <p:cond delay="0"/>
                                  </p:stCondLst>
                                  <p:childTnLst>
                                    <p:set>
                                      <p:cBhvr>
                                        <p:cTn id="52" dur="1" fill="hold">
                                          <p:stCondLst>
                                            <p:cond delay="0"/>
                                          </p:stCondLst>
                                        </p:cTn>
                                        <p:tgtEl>
                                          <p:spTgt spid="6">
                                            <p:txEl>
                                              <p:pRg st="14" end="14"/>
                                            </p:txEl>
                                          </p:spTgt>
                                        </p:tgtEl>
                                        <p:attrNameLst>
                                          <p:attrName>style.visibility</p:attrName>
                                        </p:attrNameLst>
                                      </p:cBhvr>
                                      <p:to>
                                        <p:strVal val="visible"/>
                                      </p:to>
                                    </p:set>
                                    <p:animEffect transition="in" filter="blinds(horizontal)">
                                      <p:cBhvr>
                                        <p:cTn id="53" dur="500"/>
                                        <p:tgtEl>
                                          <p:spTgt spid="6">
                                            <p:txEl>
                                              <p:pRg st="14" end="14"/>
                                            </p:txEl>
                                          </p:spTgt>
                                        </p:tgtEl>
                                      </p:cBhvr>
                                    </p:animEffect>
                                  </p:childTnLst>
                                </p:cTn>
                              </p:par>
                              <p:par>
                                <p:cTn id="54" presetID="3" presetClass="entr" presetSubtype="10" fill="hold" nodeType="withEffect">
                                  <p:stCondLst>
                                    <p:cond delay="0"/>
                                  </p:stCondLst>
                                  <p:childTnLst>
                                    <p:set>
                                      <p:cBhvr>
                                        <p:cTn id="55" dur="1" fill="hold">
                                          <p:stCondLst>
                                            <p:cond delay="0"/>
                                          </p:stCondLst>
                                        </p:cTn>
                                        <p:tgtEl>
                                          <p:spTgt spid="6">
                                            <p:txEl>
                                              <p:pRg st="15" end="15"/>
                                            </p:txEl>
                                          </p:spTgt>
                                        </p:tgtEl>
                                        <p:attrNameLst>
                                          <p:attrName>style.visibility</p:attrName>
                                        </p:attrNameLst>
                                      </p:cBhvr>
                                      <p:to>
                                        <p:strVal val="visible"/>
                                      </p:to>
                                    </p:set>
                                    <p:animEffect transition="in" filter="blinds(horizontal)">
                                      <p:cBhvr>
                                        <p:cTn id="56" dur="500"/>
                                        <p:tgtEl>
                                          <p:spTgt spid="6">
                                            <p:txEl>
                                              <p:pRg st="15" end="1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6">
                                            <p:txEl>
                                              <p:pRg st="16" end="16"/>
                                            </p:txEl>
                                          </p:spTgt>
                                        </p:tgtEl>
                                        <p:attrNameLst>
                                          <p:attrName>style.visibility</p:attrName>
                                        </p:attrNameLst>
                                      </p:cBhvr>
                                      <p:to>
                                        <p:strVal val="visible"/>
                                      </p:to>
                                    </p:set>
                                    <p:animEffect transition="in" filter="blinds(horizontal)">
                                      <p:cBhvr>
                                        <p:cTn id="61" dur="500"/>
                                        <p:tgtEl>
                                          <p:spTgt spid="6">
                                            <p:txEl>
                                              <p:pRg st="16" end="16"/>
                                            </p:txEl>
                                          </p:spTgt>
                                        </p:tgtEl>
                                      </p:cBhvr>
                                    </p:animEffect>
                                  </p:childTnLst>
                                </p:cTn>
                              </p:par>
                              <p:par>
                                <p:cTn id="62" presetID="3" presetClass="entr" presetSubtype="10" fill="hold" nodeType="withEffect">
                                  <p:stCondLst>
                                    <p:cond delay="0"/>
                                  </p:stCondLst>
                                  <p:childTnLst>
                                    <p:set>
                                      <p:cBhvr>
                                        <p:cTn id="63" dur="1" fill="hold">
                                          <p:stCondLst>
                                            <p:cond delay="0"/>
                                          </p:stCondLst>
                                        </p:cTn>
                                        <p:tgtEl>
                                          <p:spTgt spid="6">
                                            <p:txEl>
                                              <p:pRg st="17" end="17"/>
                                            </p:txEl>
                                          </p:spTgt>
                                        </p:tgtEl>
                                        <p:attrNameLst>
                                          <p:attrName>style.visibility</p:attrName>
                                        </p:attrNameLst>
                                      </p:cBhvr>
                                      <p:to>
                                        <p:strVal val="visible"/>
                                      </p:to>
                                    </p:set>
                                    <p:animEffect transition="in" filter="blinds(horizontal)">
                                      <p:cBhvr>
                                        <p:cTn id="64" dur="500"/>
                                        <p:tgtEl>
                                          <p:spTgt spid="6">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1.5.0.0"/>
  <p:tag name="SLIDO_PRESENTATION_ID" val="047304fe-c7a0-4cc2-8062-5cae5c5bd1ab"/>
  <p:tag name="SLIDO_EVENT_UUID" val="ac75d8ff-42a4-4ae3-9925-409d04a52549"/>
  <p:tag name="SLIDO_EVENT_SECTION_UUID" val="154cb901-6b76-4e03-a46e-1091851f249d"/>
</p:tagLst>
</file>

<file path=ppt/tags/tag10.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11.xml><?xml version="1.0" encoding="utf-8"?>
<p:tagLst xmlns:a="http://schemas.openxmlformats.org/drawingml/2006/main" xmlns:r="http://schemas.openxmlformats.org/officeDocument/2006/relationships" xmlns:p="http://schemas.openxmlformats.org/presentationml/2006/main">
  <p:tag name="SLIDO_ELEMENT" val="title"/>
</p:tagLst>
</file>

<file path=ppt/tags/tag12.xml><?xml version="1.0" encoding="utf-8"?>
<p:tagLst xmlns:a="http://schemas.openxmlformats.org/drawingml/2006/main" xmlns:r="http://schemas.openxmlformats.org/officeDocument/2006/relationships" xmlns:p="http://schemas.openxmlformats.org/presentationml/2006/main">
  <p:tag name="SLIDO_TYPE" val="SlidoPoll"/>
  <p:tag name="SLIDO_POLL_UUID" val="5e7362b4-d684-4519-86d1-a32fc3f4b7f1"/>
  <p:tag name="SLIDO_TIMELINE" val="W3sic2hvd1Jlc3VsdHMiOnRydWUsInBvbGxRdWVzdGlvblV1aWQiOiJlMTAxMDdmNi1kYTY5LTQzYzAtODhkYS1kNjU3MTY1Zjc2NGUifV0="/>
</p:tagLst>
</file>

<file path=ppt/tags/tag1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TIMING" val="|0.6|0.8|0.2|0.4|0.3|0.3|0.5|0.9|0.7"/>
</p:tagLst>
</file>

<file path=ppt/tags/tag16.xml><?xml version="1.0" encoding="utf-8"?>
<p:tagLst xmlns:a="http://schemas.openxmlformats.org/drawingml/2006/main" xmlns:r="http://schemas.openxmlformats.org/officeDocument/2006/relationships" xmlns:p="http://schemas.openxmlformats.org/presentationml/2006/main">
  <p:tag name="SLIDO_TYPE" val="SlidoPoll"/>
  <p:tag name="SLIDO_POLL_UUID" val="6fee1af2-78a2-4ce5-a420-18b7952f5efd"/>
  <p:tag name="SLIDO_TIMELINE" val="W3sic2hvd1Jlc3VsdHMiOnRydWUsInBvbGxRdWVzdGlvblV1aWQiOiJlZDBhMjBjYi05ZjU2LTQwY2MtYWM5MS02NzdjOTk1MWJhZjMifV0="/>
</p:tagLst>
</file>

<file path=ppt/tags/tag17.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18.xml><?xml version="1.0" encoding="utf-8"?>
<p:tagLst xmlns:a="http://schemas.openxmlformats.org/drawingml/2006/main" xmlns:r="http://schemas.openxmlformats.org/officeDocument/2006/relationships" xmlns:p="http://schemas.openxmlformats.org/presentationml/2006/main">
  <p:tag name="SLIDO_ELEMENT" val="title"/>
</p:tagLst>
</file>

<file path=ppt/tags/tag19.xml><?xml version="1.0" encoding="utf-8"?>
<p:tagLst xmlns:a="http://schemas.openxmlformats.org/drawingml/2006/main" xmlns:r="http://schemas.openxmlformats.org/officeDocument/2006/relationships" xmlns:p="http://schemas.openxmlformats.org/presentationml/2006/main">
  <p:tag name="SLIDO_TYPE" val="SlidoPoll"/>
  <p:tag name="SLIDO_POLL_UUID" val="904101de-73a0-44d8-9afc-cb1baff09791"/>
  <p:tag name="SLIDO_TIMELINE" val="W3sic2hvd1Jlc3VsdHMiOnRydWUsInBvbGxRdWVzdGlvblV1aWQiOiI0NjRlZWRkMy0xNmQwLTQyN2ItOGVkNi1hOGRmYWYxOTQzYjIifV0="/>
</p:tagLst>
</file>

<file path=ppt/tags/tag2.xml><?xml version="1.0" encoding="utf-8"?>
<p:tagLst xmlns:a="http://schemas.openxmlformats.org/drawingml/2006/main" xmlns:r="http://schemas.openxmlformats.org/officeDocument/2006/relationships" xmlns:p="http://schemas.openxmlformats.org/presentationml/2006/main">
  <p:tag name="SLIDO_TYPE" val="SlidoPoll"/>
  <p:tag name="SLIDO_POLL_UUID" val="7b8ecb62-cb74-4602-970a-92b2394f9ffe"/>
  <p:tag name="SLIDO_TIMELINE" val="W3sicG9sbFF1ZXN0aW9uVXVpZCI6IjBhYzAxZGJiLWJlNTktNDYyNy04MzM1LWI1YmZkMWVkOWVlYSIsInNob3dSZXN1bHRzIjp0cnVlfV0="/>
</p:tagLst>
</file>

<file path=ppt/tags/tag20.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21.xml><?xml version="1.0" encoding="utf-8"?>
<p:tagLst xmlns:a="http://schemas.openxmlformats.org/drawingml/2006/main" xmlns:r="http://schemas.openxmlformats.org/officeDocument/2006/relationships" xmlns:p="http://schemas.openxmlformats.org/presentationml/2006/main">
  <p:tag name="SLIDO_ELEMENT" val="title"/>
</p:tagLst>
</file>

<file path=ppt/tags/tag22.xml><?xml version="1.0" encoding="utf-8"?>
<p:tagLst xmlns:a="http://schemas.openxmlformats.org/drawingml/2006/main" xmlns:r="http://schemas.openxmlformats.org/officeDocument/2006/relationships" xmlns:p="http://schemas.openxmlformats.org/presentationml/2006/main">
  <p:tag name="SLIDO_TYPE" val="SlidoPoll"/>
  <p:tag name="SLIDO_POLL_UUID" val="c9d37a52-c1c7-4845-b6c7-25e5c086c31f"/>
  <p:tag name="SLIDO_TIMELINE" val="W3sic2hvd1Jlc3VsdHMiOnRydWUsInBvbGxRdWVzdGlvblV1aWQiOiJjZjJmNDVhOS0zZDE1LTQyYzktYmE3Yi1jY2IxZTFjMzQ5NGYifV0="/>
</p:tagLst>
</file>

<file path=ppt/tags/tag2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24.xml><?xml version="1.0" encoding="utf-8"?>
<p:tagLst xmlns:a="http://schemas.openxmlformats.org/drawingml/2006/main" xmlns:r="http://schemas.openxmlformats.org/officeDocument/2006/relationships" xmlns:p="http://schemas.openxmlformats.org/presentationml/2006/main">
  <p:tag name="SLIDO_ELEMENT" val="title"/>
</p:tagLst>
</file>

<file path=ppt/tags/tag25.xml><?xml version="1.0" encoding="utf-8"?>
<p:tagLst xmlns:a="http://schemas.openxmlformats.org/drawingml/2006/main" xmlns:r="http://schemas.openxmlformats.org/officeDocument/2006/relationships" xmlns:p="http://schemas.openxmlformats.org/presentationml/2006/main">
  <p:tag name="SLIDO_TYPE" val="SlidoPoll"/>
  <p:tag name="SLIDO_POLL_UUID" val="d00586dd-84e6-4ac0-ba51-0427d0f53762"/>
  <p:tag name="SLIDO_TIMELINE" val="W3sicG9sbFF1ZXN0aW9uVXVpZCI6IjMxNjdhOWRjLWRmMGUtNDI4Yy1hYTM0LTVhZTNkMmEwMWMxYyIsInNob3dSZXN1bHRzIjp0cnVlfV0="/>
</p:tagLst>
</file>

<file path=ppt/tags/tag2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27.xml><?xml version="1.0" encoding="utf-8"?>
<p:tagLst xmlns:a="http://schemas.openxmlformats.org/drawingml/2006/main" xmlns:r="http://schemas.openxmlformats.org/officeDocument/2006/relationships" xmlns:p="http://schemas.openxmlformats.org/presentationml/2006/main">
  <p:tag name="SLIDO_ELEMENT" val="title"/>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TIMING" val="|0.9|1.4|0.2|0.3|0.4|0.4"/>
</p:tagLst>
</file>

<file path=ppt/tags/tag6.xml><?xml version="1.0" encoding="utf-8"?>
<p:tagLst xmlns:a="http://schemas.openxmlformats.org/drawingml/2006/main" xmlns:r="http://schemas.openxmlformats.org/officeDocument/2006/relationships" xmlns:p="http://schemas.openxmlformats.org/presentationml/2006/main">
  <p:tag name="TIMING" val="|4.8|17|31.7|11.3|24.7|13.8"/>
</p:tagLst>
</file>

<file path=ppt/tags/tag7.xml><?xml version="1.0" encoding="utf-8"?>
<p:tagLst xmlns:a="http://schemas.openxmlformats.org/drawingml/2006/main" xmlns:r="http://schemas.openxmlformats.org/officeDocument/2006/relationships" xmlns:p="http://schemas.openxmlformats.org/presentationml/2006/main">
  <p:tag name="TIMING" val="|3.2|6.6|22.7|9.2"/>
</p:tagLst>
</file>

<file path=ppt/tags/tag8.xml><?xml version="1.0" encoding="utf-8"?>
<p:tagLst xmlns:a="http://schemas.openxmlformats.org/drawingml/2006/main" xmlns:r="http://schemas.openxmlformats.org/officeDocument/2006/relationships" xmlns:p="http://schemas.openxmlformats.org/presentationml/2006/main">
  <p:tag name="TIMING" val="|4.2|8.8|12.7|19.5|12.3"/>
</p:tagLst>
</file>

<file path=ppt/tags/tag9.xml><?xml version="1.0" encoding="utf-8"?>
<p:tagLst xmlns:a="http://schemas.openxmlformats.org/drawingml/2006/main" xmlns:r="http://schemas.openxmlformats.org/officeDocument/2006/relationships" xmlns:p="http://schemas.openxmlformats.org/presentationml/2006/main">
  <p:tag name="SLIDO_TYPE" val="SlidoPoll"/>
  <p:tag name="SLIDO_POLL_UUID" val="2615bf9e-d63f-4e07-b3dd-fb251452e8e3"/>
  <p:tag name="SLIDO_TIMELINE" val="W3sic2hvd1Jlc3VsdHMiOnRydWUsInBvbGxRdWVzdGlvblV1aWQiOiIwYTBjMWQzNS1kYjQ1LTQxZDMtYTBhZi1jNGQzOTg1ZGZhYzkifV0="/>
</p:tagLst>
</file>

<file path=ppt/theme/theme1.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European Governance Lab">
      <a:dk1>
        <a:srgbClr val="000000"/>
      </a:dk1>
      <a:lt1>
        <a:srgbClr val="FFFFFF"/>
      </a:lt1>
      <a:dk2>
        <a:srgbClr val="262626"/>
      </a:dk2>
      <a:lt2>
        <a:srgbClr val="7F7F7F"/>
      </a:lt2>
      <a:accent1>
        <a:srgbClr val="7F7F7F"/>
      </a:accent1>
      <a:accent2>
        <a:srgbClr val="262626"/>
      </a:accent2>
      <a:accent3>
        <a:srgbClr val="1A2954"/>
      </a:accent3>
      <a:accent4>
        <a:srgbClr val="0087FF"/>
      </a:accent4>
      <a:accent5>
        <a:srgbClr val="0C0C0C"/>
      </a:accent5>
      <a:accent6>
        <a:srgbClr val="7F7F7F"/>
      </a:accent6>
      <a:hlink>
        <a:srgbClr val="0087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8828</TotalTime>
  <Words>7762</Words>
  <Application>Microsoft Macintosh PowerPoint</Application>
  <PresentationFormat>On-screen Show (16:9)</PresentationFormat>
  <Paragraphs>475</Paragraphs>
  <Slides>45</Slides>
  <Notes>33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45</vt:i4>
      </vt:variant>
    </vt:vector>
  </HeadingPairs>
  <TitlesOfParts>
    <vt:vector size="54" baseType="lpstr">
      <vt:lpstr>Roboto</vt:lpstr>
      <vt:lpstr>Arial</vt:lpstr>
      <vt:lpstr>Nunito</vt:lpstr>
      <vt:lpstr>Libre Franklin</vt:lpstr>
      <vt:lpstr>Calibri</vt:lpstr>
      <vt:lpstr>Franklin Gothic Medium</vt:lpstr>
      <vt:lpstr>Office</vt:lpstr>
      <vt:lpstr>Office Theme</vt:lpstr>
      <vt:lpstr>Simple Light</vt:lpstr>
      <vt:lpstr>PowerPoint Presentation</vt:lpstr>
      <vt:lpstr>The “game plan”</vt:lpstr>
      <vt:lpstr>What are Human Rights?</vt:lpstr>
      <vt:lpstr>Universal Declaration of Human Rights</vt:lpstr>
      <vt:lpstr>PowerPoint Presentation</vt:lpstr>
      <vt:lpstr>Human rights treaties ratified by the U.S.*</vt:lpstr>
      <vt:lpstr>International Covenant on Civil and Political Rights</vt:lpstr>
      <vt:lpstr>Convention against Torture  and Other Cruel, Inhuman or Degrading Treatment or Punishment </vt:lpstr>
      <vt:lpstr>International Convention on the Elimination of all forms of Racial Discrimination</vt:lpstr>
      <vt:lpstr>Convention concerning the Prohibition and Immediate Action for the Elimination  of the Worst Forms of Child Labour</vt:lpstr>
      <vt:lpstr>Abolition of Forced Labour Convention &amp; Protocol Amending the Slavery Convention</vt:lpstr>
      <vt:lpstr>PowerPoint Presentation</vt:lpstr>
      <vt:lpstr>PowerPoint Presentation</vt:lpstr>
      <vt:lpstr>PowerPoint Presentation</vt:lpstr>
      <vt:lpstr>Jesse Owens  1936 Olympics</vt:lpstr>
      <vt:lpstr>PowerPoint Presentation</vt:lpstr>
      <vt:lpstr>The Olympic Charter: Fundamental Principles of Olympism</vt:lpstr>
      <vt:lpstr>PowerPoint Presentation</vt:lpstr>
      <vt:lpstr>PowerPoint Presentation</vt:lpstr>
      <vt:lpstr>PowerPoint Presentation</vt:lpstr>
      <vt:lpstr>PowerPoint Presentation</vt:lpstr>
      <vt:lpstr>Employer Sponsorship Systems </vt:lpstr>
      <vt:lpstr>PowerPoint Presentation</vt:lpstr>
      <vt:lpstr>Child Labor in Event Supply Chains</vt:lpstr>
      <vt:lpstr>PowerPoint Presentation</vt:lpstr>
      <vt:lpstr>Forced Evictions and Displacement of Communities</vt:lpstr>
      <vt:lpstr>PowerPoint Presentation</vt:lpstr>
      <vt:lpstr>Racial Profiling by Security/Law Enforcement</vt:lpstr>
      <vt:lpstr>PowerPoint Presentation</vt:lpstr>
      <vt:lpstr>PowerPoint Presentation</vt:lpstr>
      <vt:lpstr>Racist Chanting and Fan Behavior at Venues</vt:lpstr>
      <vt:lpstr>PowerPoint Presentation</vt:lpstr>
      <vt:lpstr>And more…</vt:lpstr>
      <vt:lpstr>PowerPoint Presentation</vt:lpstr>
      <vt:lpstr>PowerPoint Presentation</vt:lpstr>
      <vt:lpstr>PowerPoint Presentation</vt:lpstr>
      <vt:lpstr>PowerPoint Presentation</vt:lpstr>
      <vt:lpstr>PowerPoint Presentation</vt:lpstr>
      <vt:lpstr>Accountability (Remedies?)</vt:lpstr>
      <vt:lpstr>PowerPoint Presentation</vt:lpstr>
      <vt:lpstr>Accountability at the international level</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Emily Patterson</cp:lastModifiedBy>
  <cp:revision>201</cp:revision>
  <cp:lastPrinted>2026-03-22T12:15:50Z</cp:lastPrinted>
  <dcterms:modified xsi:type="dcterms:W3CDTF">2026-03-29T10:24:34Z</dcterms:modified>
</cp:coreProperties>
</file>